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1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4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18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815FA-8C1B-408D-8585-AFC8649CD999}" type="datetimeFigureOut">
              <a:rPr lang="en-IN" smtClean="0"/>
              <a:t>31/07/18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C89B-3051-48AF-9E8E-20AA5A04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1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9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65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66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93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Linked lists generally preferred to arrays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Dynamic space allocation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Insertion of terms into documents easy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Space overhead of pointers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3A5081-CE2B-5F4F-8F51-8F4C0A4B8025}" type="slidenum">
              <a:rPr kumimoji="0" lang="zh-TW" altLang="en-US">
                <a:latin typeface="Lucida Sans" charset="0"/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zh-TW">
              <a:latin typeface="Lucida Sans" charset="0"/>
              <a:ea typeface="新細明體" charset="-12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3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28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 new colour-CMYK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9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65883" y="2674339"/>
            <a:ext cx="6503392" cy="1470025"/>
          </a:xfrm>
        </p:spPr>
        <p:txBody>
          <a:bodyPr/>
          <a:lstStyle>
            <a:lvl1pPr>
              <a:lnSpc>
                <a:spcPct val="85000"/>
              </a:lnSpc>
              <a:defRPr sz="4400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65883" y="4350738"/>
            <a:ext cx="85344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52464"/>
            <a:ext cx="2743200" cy="5367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52464"/>
            <a:ext cx="8026400" cy="5367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71650"/>
            <a:ext cx="10363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52464"/>
            <a:ext cx="10972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7" y="6362701"/>
            <a:ext cx="28448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595959"/>
                </a:solidFill>
                <a:latin typeface="Georgia" panose="02040502050405020303" pitchFamily="18" charset="0"/>
              </a:defRPr>
            </a:lvl1pPr>
          </a:lstStyle>
          <a:p>
            <a:fld id="{D1CFB667-1C44-4916-B40C-3320E8D0C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/>
          <a:ea typeface="+mj-ea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595959"/>
          </a:solidFill>
          <a:latin typeface="Georgia"/>
          <a:ea typeface="+mn-ea"/>
          <a:cs typeface="Georgi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595959"/>
          </a:solidFill>
          <a:latin typeface="Georgia"/>
          <a:ea typeface="+mn-ea"/>
          <a:cs typeface="Georgi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Georgia"/>
          <a:ea typeface="+mn-ea"/>
          <a:cs typeface="Georgi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95959"/>
          </a:solidFill>
          <a:latin typeface="Georgia"/>
          <a:ea typeface="+mn-ea"/>
          <a:cs typeface="Georgi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Georgia"/>
          <a:ea typeface="+mn-ea"/>
          <a:cs typeface="Georgi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65882" y="3296992"/>
            <a:ext cx="11226118" cy="8473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/>
                <a:ea typeface="+mj-ea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IN" sz="4000" kern="0" dirty="0" smtClean="0"/>
              <a:t>CSL 554 Text and Web </a:t>
            </a:r>
            <a:r>
              <a:rPr lang="en-IN" sz="4000" kern="0" smtClean="0"/>
              <a:t>Intelligence Analytics </a:t>
            </a:r>
            <a:endParaRPr lang="en-IN" sz="4000" kern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85863" y="4395343"/>
            <a:ext cx="8314420" cy="13363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IN" kern="0" dirty="0" smtClean="0"/>
              <a:t>Anjali Goyal (</a:t>
            </a:r>
            <a:r>
              <a:rPr lang="en-IN" kern="0" dirty="0" err="1" smtClean="0"/>
              <a:t>anjaligoyal@ncuindia.edu</a:t>
            </a:r>
            <a:r>
              <a:rPr lang="en-IN" kern="0" dirty="0" smtClean="0"/>
              <a:t>)</a:t>
            </a:r>
          </a:p>
          <a:p>
            <a:pPr marL="0" indent="0">
              <a:buNone/>
            </a:pPr>
            <a:r>
              <a:rPr lang="en-IN" sz="1800" kern="0" dirty="0" smtClean="0"/>
              <a:t>Lecture 3 – 31</a:t>
            </a:r>
            <a:r>
              <a:rPr lang="en-IN" sz="1800" kern="0" baseline="30000" dirty="0" smtClean="0"/>
              <a:t>st</a:t>
            </a:r>
            <a:r>
              <a:rPr lang="en-IN" sz="1800" kern="0" dirty="0" smtClean="0"/>
              <a:t> July 2018 (Tuesday 09:30 AM – 10:20 AM)</a:t>
            </a:r>
          </a:p>
          <a:p>
            <a:pPr marL="0" indent="0">
              <a:buNone/>
            </a:pPr>
            <a:endParaRPr lang="en-IN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891"/>
          <a:stretch/>
        </p:blipFill>
        <p:spPr>
          <a:xfrm>
            <a:off x="7754787" y="650876"/>
            <a:ext cx="3916513" cy="181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9891"/>
          <a:stretch/>
        </p:blipFill>
        <p:spPr>
          <a:xfrm>
            <a:off x="7754787" y="654958"/>
            <a:ext cx="3916513" cy="1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A09F80-1DB2-834E-940B-518F91C40950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Metrics: Example</a:t>
            </a:r>
          </a:p>
        </p:txBody>
      </p:sp>
      <p:pic>
        <p:nvPicPr>
          <p:cNvPr id="36868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791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90800" y="4495800"/>
            <a:ext cx="7315200" cy="1828800"/>
          </a:xfrm>
          <a:prstGeom prst="rect">
            <a:avLst/>
          </a:prstGeom>
          <a:solidFill>
            <a:schemeClr val="bg1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B35805-CF6A-164C-8F3A-CCB8052E7C0A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Metrics: Example</a:t>
            </a:r>
          </a:p>
        </p:txBody>
      </p:sp>
      <p:pic>
        <p:nvPicPr>
          <p:cNvPr id="37892" name="Picture 2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52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Recall = 2/6 = 0.33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Precision = 2/3 = 0.67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791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graphicFrame>
        <p:nvGraphicFramePr>
          <p:cNvPr id="37895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4572000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4" imgW="2070100" imgH="812800" progId="Equation.3">
                  <p:embed/>
                </p:oleObj>
              </mc:Choice>
              <mc:Fallback>
                <p:oleObj name="Equation" r:id="rId4" imgW="20701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1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36F1EC-1AE3-2546-8C27-D4CBEFB6D0BD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Metrics: Example</a:t>
            </a:r>
          </a:p>
        </p:txBody>
      </p:sp>
      <p:pic>
        <p:nvPicPr>
          <p:cNvPr id="38916" name="Picture 2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52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Recall = 5/6 = 0.83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Precision = 5/6 = 0.83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146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graphicFrame>
        <p:nvGraphicFramePr>
          <p:cNvPr id="38919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4572000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4" imgW="2070100" imgH="812800" progId="Equation.3">
                  <p:embed/>
                </p:oleObj>
              </mc:Choice>
              <mc:Fallback>
                <p:oleObj name="Equation" r:id="rId4" imgW="20701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8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DC9346-772A-E44C-87EC-E594DCADFC6C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F Measure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>
                <a:ea typeface="SimSun" charset="-122"/>
              </a:rPr>
              <a:t>Harmonic mean </a:t>
            </a:r>
            <a:r>
              <a:rPr lang="en-US" altLang="zh-CN">
                <a:ea typeface="SimSun" charset="-122"/>
              </a:rPr>
              <a:t>of recall and precision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charset="-122"/>
            </a:endParaRPr>
          </a:p>
        </p:txBody>
      </p:sp>
      <p:pic>
        <p:nvPicPr>
          <p:cNvPr id="3994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65400"/>
            <a:ext cx="38052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570AC8-96AB-C844-9481-827C146611AA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Metrics: Example</a:t>
            </a:r>
          </a:p>
        </p:txBody>
      </p:sp>
      <p:pic>
        <p:nvPicPr>
          <p:cNvPr id="40964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52600" y="4495800"/>
            <a:ext cx="82296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Recall = 2/6 = 0.33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Precision = 2/3 = 0.67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F = 2*Recall*Precision/(Recall + Precision)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ea typeface="宋体" pitchFamily="2" charset="-122"/>
                <a:cs typeface="Arial Unicode MS" panose="020B0604020202020204" pitchFamily="34" charset="-128"/>
              </a:rPr>
              <a:t>   = 2*0.33*0.67/(0.33 + 0.67) =  0.22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791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71445F-F835-2446-9A85-75F1F233BB22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Metrics: Example</a:t>
            </a:r>
          </a:p>
        </p:txBody>
      </p:sp>
      <p:pic>
        <p:nvPicPr>
          <p:cNvPr id="41988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Content Placeholder 2"/>
          <p:cNvSpPr txBox="1">
            <a:spLocks/>
          </p:cNvSpPr>
          <p:nvPr/>
        </p:nvSpPr>
        <p:spPr bwMode="auto">
          <a:xfrm>
            <a:off x="1752600" y="4495800"/>
            <a:ext cx="82296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bg2"/>
              </a:buClr>
              <a:buSzPct val="70000"/>
              <a:buFontTx/>
              <a:buNone/>
            </a:pPr>
            <a:r>
              <a:rPr lang="en-US" altLang="zh-CN" sz="2600">
                <a:latin typeface="Times New Roman" charset="0"/>
                <a:ea typeface="SimSun" charset="-122"/>
                <a:cs typeface="Arial Unicode MS" charset="0"/>
              </a:rPr>
              <a:t>Recall = 5/6 = 0.83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None/>
            </a:pPr>
            <a:r>
              <a:rPr lang="en-US" altLang="zh-CN" sz="2600">
                <a:latin typeface="Times New Roman" charset="0"/>
                <a:ea typeface="SimSun" charset="-122"/>
                <a:cs typeface="Arial Unicode MS" charset="0"/>
              </a:rPr>
              <a:t>Precision = 5/6 = 0.83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None/>
            </a:pPr>
            <a:r>
              <a:rPr lang="en-US" altLang="zh-CN" sz="2600">
                <a:latin typeface="Times New Roman" charset="0"/>
                <a:ea typeface="SimSun" charset="-122"/>
                <a:cs typeface="Arial Unicode MS" charset="0"/>
              </a:rPr>
              <a:t>F = 2*Recall*Precision/(Recall + Precision) 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None/>
            </a:pPr>
            <a:r>
              <a:rPr lang="en-US" altLang="zh-CN" sz="2600">
                <a:latin typeface="Times New Roman" charset="0"/>
                <a:ea typeface="SimSun" charset="-122"/>
                <a:cs typeface="Arial Unicode MS" charset="0"/>
              </a:rPr>
              <a:t>   = 2*0.83*0.83/(0.83 + 0.83) =  0.83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None/>
            </a:pPr>
            <a:endParaRPr lang="en-US" altLang="zh-CN" sz="2600">
              <a:latin typeface="Times New Roman" charset="0"/>
              <a:ea typeface="SimSun" charset="-122"/>
              <a:cs typeface="Arial Unicode MS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146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Bigger collections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Consider </a:t>
            </a:r>
            <a:r>
              <a:rPr lang="en-US" altLang="zh-TW" i="1">
                <a:ea typeface="ＭＳ Ｐゴシック" charset="-128"/>
              </a:rPr>
              <a:t>N </a:t>
            </a:r>
            <a:r>
              <a:rPr lang="en-US" altLang="zh-TW">
                <a:ea typeface="ＭＳ Ｐゴシック" charset="-128"/>
              </a:rPr>
              <a:t>= 1 million documents, each with about 1000 words.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Avg 6 bytes/word including spaces/punctuation 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6GB of data in the documents.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Say there are </a:t>
            </a:r>
            <a:r>
              <a:rPr lang="en-US" altLang="zh-TW" i="1">
                <a:ea typeface="ＭＳ Ｐゴシック" charset="-128"/>
              </a:rPr>
              <a:t>M </a:t>
            </a:r>
            <a:r>
              <a:rPr lang="en-US" altLang="zh-TW">
                <a:ea typeface="ＭＳ Ｐゴシック" charset="-128"/>
              </a:rPr>
              <a:t>= 500K </a:t>
            </a:r>
            <a:r>
              <a:rPr lang="en-US" altLang="zh-TW" i="1">
                <a:solidFill>
                  <a:srgbClr val="139CB7"/>
                </a:solidFill>
                <a:ea typeface="ＭＳ Ｐゴシック" charset="-128"/>
              </a:rPr>
              <a:t>distinct</a:t>
            </a:r>
            <a:r>
              <a:rPr lang="en-US" altLang="zh-TW">
                <a:ea typeface="ＭＳ Ｐゴシック" charset="-128"/>
              </a:rPr>
              <a:t> terms among these.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28E82-9C06-0440-A0D4-CB28A4B2C938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3949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Can’t build the matrix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500K x 1M matrix has half-a-trillion 0’s and 1’s.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But it has no more than one billion 1’s.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matrix is extremely sparse.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What’s a better representation?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We only record the 1 positions.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8D494-199A-2F41-9B6F-1798DE3A8050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6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For each term </a:t>
            </a:r>
            <a:r>
              <a:rPr lang="en-US" altLang="zh-TW" i="1">
                <a:ea typeface="ＭＳ Ｐゴシック" charset="-128"/>
              </a:rPr>
              <a:t>t</a:t>
            </a:r>
            <a:r>
              <a:rPr lang="en-US" altLang="zh-TW">
                <a:ea typeface="ＭＳ Ｐゴシック" charset="-128"/>
              </a:rPr>
              <a:t>, we must store a </a:t>
            </a:r>
            <a:r>
              <a:rPr lang="en-US" altLang="zh-TW">
                <a:solidFill>
                  <a:srgbClr val="0000FF"/>
                </a:solidFill>
                <a:ea typeface="ＭＳ Ｐゴシック" charset="-128"/>
              </a:rPr>
              <a:t>list</a:t>
            </a:r>
            <a:r>
              <a:rPr lang="en-US" altLang="zh-TW">
                <a:ea typeface="ＭＳ Ｐゴシック" charset="-128"/>
              </a:rPr>
              <a:t> of all documents that contain </a:t>
            </a:r>
            <a:r>
              <a:rPr lang="en-US" altLang="zh-TW" i="1">
                <a:ea typeface="ＭＳ Ｐゴシック" charset="-128"/>
              </a:rPr>
              <a:t>t</a:t>
            </a:r>
            <a:r>
              <a:rPr lang="en-US" altLang="zh-TW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zh-TW">
                <a:ea typeface="ＭＳ Ｐゴシック" charset="-128"/>
              </a:rPr>
              <a:t>Identify each by a </a:t>
            </a:r>
            <a:r>
              <a:rPr lang="en-US" altLang="zh-TW" b="1">
                <a:ea typeface="ＭＳ Ｐゴシック" charset="-128"/>
              </a:rPr>
              <a:t>docID</a:t>
            </a:r>
            <a:r>
              <a:rPr lang="en-US" altLang="zh-TW">
                <a:ea typeface="ＭＳ Ｐゴシック" charset="-128"/>
              </a:rPr>
              <a:t>, a document serial number</a:t>
            </a:r>
          </a:p>
          <a:p>
            <a:pPr eaLnBrk="1" hangingPunct="1"/>
            <a:r>
              <a:rPr lang="en-US" altLang="zh-TW">
                <a:ea typeface="ＭＳ Ｐゴシック" charset="-128"/>
              </a:rPr>
              <a:t>Can we used fixed-size arrays for this?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75A423-6CD9-6040-A1F0-19B9EAC8605C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47120" name="TextBox 4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3225800"/>
            <a:ext cx="8115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We need variable-size postings lists</a:t>
            </a:r>
          </a:p>
        </p:txBody>
      </p:sp>
      <p:sp>
        <p:nvSpPr>
          <p:cNvPr id="49162" name="TextBox 52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72495"/>
            <a:ext cx="10058400" cy="40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762964-9EBE-B643-8384-0F9574AB89A5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76225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zh-CN">
                <a:ea typeface="SimSun" charset="-122"/>
              </a:rPr>
              <a:t>Evaluation Metrics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2387600" y="1909764"/>
            <a:ext cx="7467600" cy="4491037"/>
            <a:chOff x="544" y="1152"/>
            <a:chExt cx="4704" cy="2829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1876" y="1625"/>
              <a:ext cx="1672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Relevant Retrieved</a:t>
              </a:r>
            </a:p>
          </p:txBody>
        </p:sp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3556" y="1626"/>
              <a:ext cx="1672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latin typeface="Times New Roman" charset="0"/>
                  <a:ea typeface="SimSun" charset="-122"/>
                  <a:cs typeface="Arial Unicode MS" charset="0"/>
                </a:rPr>
                <a:t>Irrelevant Retrieved</a:t>
              </a: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3556" y="2084"/>
              <a:ext cx="1672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Irrelevant Rejected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1888" y="2072"/>
              <a:ext cx="1672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Relevant Rejected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 flipH="1">
              <a:off x="752" y="2512"/>
              <a:ext cx="44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2309" y="1347"/>
              <a:ext cx="80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Relevant</a:t>
              </a: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729" y="1299"/>
              <a:ext cx="107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Not relevant</a:t>
              </a: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H="1">
              <a:off x="764" y="2080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1872" y="1152"/>
              <a:ext cx="0" cy="13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877" y="1695"/>
              <a:ext cx="8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Retrieved</a:t>
              </a: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3552" y="1164"/>
              <a:ext cx="0" cy="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V="1">
              <a:off x="5232" y="1152"/>
              <a:ext cx="0" cy="13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544" y="2154"/>
              <a:ext cx="12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charset="0"/>
                  <a:ea typeface="SimSun" charset="-122"/>
                  <a:cs typeface="Arial Unicode MS" charset="0"/>
                </a:rPr>
                <a:t>Not Retrieved</a:t>
              </a:r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H="1" flipV="1">
              <a:off x="764" y="1212"/>
              <a:ext cx="1112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67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67" y="2656"/>
            <a:ext cx="3389" cy="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3" imgW="2070100" imgH="812800" progId="Equation.3">
                    <p:embed/>
                  </p:oleObj>
                </mc:Choice>
                <mc:Fallback>
                  <p:oleObj name="Equation" r:id="rId3" imgW="2070100" imgH="8128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2656"/>
                          <a:ext cx="3389" cy="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705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270126" y="2736851"/>
            <a:ext cx="8285163" cy="1114425"/>
            <a:chOff x="470" y="1724"/>
            <a:chExt cx="5219" cy="702"/>
          </a:xfrm>
        </p:grpSpPr>
        <p:sp>
          <p:nvSpPr>
            <p:cNvPr id="51248" name="AutoShape 13"/>
            <p:cNvSpPr>
              <a:spLocks noChangeArrowheads="1"/>
            </p:cNvSpPr>
            <p:nvPr/>
          </p:nvSpPr>
          <p:spPr bwMode="auto">
            <a:xfrm>
              <a:off x="2026" y="1724"/>
              <a:ext cx="1085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Tokenizer</a:t>
              </a:r>
            </a:p>
          </p:txBody>
        </p:sp>
        <p:sp>
          <p:nvSpPr>
            <p:cNvPr id="51249" name="AutoShape 17"/>
            <p:cNvSpPr>
              <a:spLocks noChangeArrowheads="1"/>
            </p:cNvSpPr>
            <p:nvPr/>
          </p:nvSpPr>
          <p:spPr bwMode="auto">
            <a:xfrm>
              <a:off x="2496" y="2087"/>
              <a:ext cx="192" cy="33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50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2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Token stream.</a:t>
              </a:r>
            </a:p>
          </p:txBody>
        </p:sp>
        <p:sp>
          <p:nvSpPr>
            <p:cNvPr id="51251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Friends</a:t>
              </a:r>
            </a:p>
          </p:txBody>
        </p:sp>
        <p:sp>
          <p:nvSpPr>
            <p:cNvPr id="51252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Romans</a:t>
              </a:r>
            </a:p>
          </p:txBody>
        </p:sp>
        <p:sp>
          <p:nvSpPr>
            <p:cNvPr id="51253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Countrymen</a:t>
              </a:r>
            </a:p>
          </p:txBody>
        </p:sp>
      </p:grp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286001" y="3786190"/>
            <a:ext cx="8272463" cy="1395413"/>
            <a:chOff x="480" y="2385"/>
            <a:chExt cx="5211" cy="879"/>
          </a:xfrm>
        </p:grpSpPr>
        <p:sp>
          <p:nvSpPr>
            <p:cNvPr id="51242" name="AutoShape 14"/>
            <p:cNvSpPr>
              <a:spLocks noChangeArrowheads="1"/>
            </p:cNvSpPr>
            <p:nvPr/>
          </p:nvSpPr>
          <p:spPr bwMode="auto">
            <a:xfrm>
              <a:off x="1680" y="2385"/>
              <a:ext cx="1824" cy="579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Linguistic modules</a:t>
              </a:r>
            </a:p>
          </p:txBody>
        </p:sp>
        <p:sp>
          <p:nvSpPr>
            <p:cNvPr id="51243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Modified tokens.</a:t>
              </a:r>
            </a:p>
          </p:txBody>
        </p:sp>
        <p:sp>
          <p:nvSpPr>
            <p:cNvPr id="51245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friend</a:t>
              </a:r>
            </a:p>
          </p:txBody>
        </p:sp>
        <p:sp>
          <p:nvSpPr>
            <p:cNvPr id="51246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roman</a:t>
              </a:r>
            </a:p>
          </p:txBody>
        </p:sp>
        <p:sp>
          <p:nvSpPr>
            <p:cNvPr id="51247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Times New Roman" charset="0"/>
                  <a:ea typeface="新細明體" charset="-120"/>
                  <a:cs typeface="Arial Unicode MS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286000" y="5072063"/>
            <a:ext cx="8269289" cy="1800226"/>
            <a:chOff x="480" y="3195"/>
            <a:chExt cx="5260" cy="1134"/>
          </a:xfrm>
        </p:grpSpPr>
        <p:sp>
          <p:nvSpPr>
            <p:cNvPr id="51220" name="AutoShape 15"/>
            <p:cNvSpPr>
              <a:spLocks noChangeArrowheads="1"/>
            </p:cNvSpPr>
            <p:nvPr/>
          </p:nvSpPr>
          <p:spPr bwMode="auto">
            <a:xfrm>
              <a:off x="2153" y="3254"/>
              <a:ext cx="853" cy="32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latin typeface="Lucida Sans" charset="0"/>
                  <a:ea typeface="新細明體" charset="-120"/>
                  <a:cs typeface="Arial Unicode MS" charset="0"/>
                </a:rPr>
                <a:t>Indexer</a:t>
              </a:r>
            </a:p>
          </p:txBody>
        </p:sp>
        <p:sp>
          <p:nvSpPr>
            <p:cNvPr id="51221" name="AutoShape 22"/>
            <p:cNvSpPr>
              <a:spLocks noChangeArrowheads="1"/>
            </p:cNvSpPr>
            <p:nvPr/>
          </p:nvSpPr>
          <p:spPr bwMode="auto">
            <a:xfrm>
              <a:off x="2496" y="3570"/>
              <a:ext cx="231" cy="336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latin typeface="Lucida Sans" charset="0"/>
                <a:ea typeface="新細明體" charset="-120"/>
                <a:cs typeface="Arial Unicode MS" charset="0"/>
              </a:endParaRPr>
            </a:p>
          </p:txBody>
        </p:sp>
        <p:sp>
          <p:nvSpPr>
            <p:cNvPr id="51222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rgbClr val="357E6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latin typeface="Lucida Sans" charset="0"/>
                  <a:ea typeface="新細明體" charset="-120"/>
                  <a:cs typeface="Arial Unicode MS" charset="0"/>
                </a:rPr>
                <a:t>Inverted index.</a:t>
              </a:r>
            </a:p>
          </p:txBody>
        </p:sp>
        <p:grpSp>
          <p:nvGrpSpPr>
            <p:cNvPr id="51223" name="Group 71"/>
            <p:cNvGrpSpPr>
              <a:grpSpLocks/>
            </p:cNvGrpSpPr>
            <p:nvPr/>
          </p:nvGrpSpPr>
          <p:grpSpPr bwMode="auto">
            <a:xfrm>
              <a:off x="3024" y="3195"/>
              <a:ext cx="2716" cy="1134"/>
              <a:chOff x="3024" y="3195"/>
              <a:chExt cx="2716" cy="1134"/>
            </a:xfrm>
          </p:grpSpPr>
          <p:grpSp>
            <p:nvGrpSpPr>
              <p:cNvPr id="51224" name="Group 32"/>
              <p:cNvGrpSpPr>
                <a:grpSpLocks/>
              </p:cNvGrpSpPr>
              <p:nvPr/>
            </p:nvGrpSpPr>
            <p:grpSpPr bwMode="auto">
              <a:xfrm>
                <a:off x="3024" y="3195"/>
                <a:ext cx="1216" cy="1134"/>
                <a:chOff x="528" y="2523"/>
                <a:chExt cx="1216" cy="1134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03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43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99" cy="23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b="1" i="1" dirty="0"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51239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523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40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2859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241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195"/>
                  <a:ext cx="160" cy="46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225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51226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4</a:t>
                </a:r>
              </a:p>
            </p:txBody>
          </p:sp>
          <p:sp>
            <p:nvSpPr>
              <p:cNvPr id="51227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51228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13</a:t>
                </a:r>
              </a:p>
            </p:txBody>
          </p:sp>
          <p:sp>
            <p:nvSpPr>
              <p:cNvPr id="51229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16</a:t>
                </a:r>
              </a:p>
            </p:txBody>
          </p:sp>
          <p:cxnSp>
            <p:nvCxnSpPr>
              <p:cNvPr id="51230" name="AutoShape 44"/>
              <p:cNvCxnSpPr>
                <a:cxnSpLocks noChangeShapeType="1"/>
                <a:stCxn id="51225" idx="3"/>
                <a:endCxn id="51226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1" name="AutoShape 45"/>
              <p:cNvCxnSpPr>
                <a:cxnSpLocks noChangeShapeType="1"/>
                <a:stCxn id="51226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32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rgbClr val="357E6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TW" sz="2400">
                    <a:latin typeface="Lucida Sans" charset="0"/>
                    <a:ea typeface="新細明體" charset="-120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51233" name="AutoShape 47"/>
              <p:cNvCxnSpPr>
                <a:cxnSpLocks noChangeShapeType="1"/>
                <a:stCxn id="51232" idx="3"/>
                <a:endCxn id="51227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4" name="AutoShape 48"/>
              <p:cNvCxnSpPr>
                <a:cxnSpLocks noChangeShapeType="1"/>
                <a:stCxn id="51227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35" name="AutoShape 49"/>
              <p:cNvCxnSpPr>
                <a:cxnSpLocks noChangeShapeType="1"/>
                <a:stCxn id="51228" idx="3"/>
                <a:endCxn id="51229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584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 eaLnBrk="1" hangingPunct="1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51207" name="Group 4"/>
          <p:cNvGrpSpPr>
            <a:grpSpLocks/>
          </p:cNvGrpSpPr>
          <p:nvPr/>
        </p:nvGrpSpPr>
        <p:grpSpPr bwMode="auto">
          <a:xfrm>
            <a:off x="4975226" y="1752600"/>
            <a:ext cx="1196975" cy="406400"/>
            <a:chOff x="399" y="1488"/>
            <a:chExt cx="849" cy="288"/>
          </a:xfrm>
        </p:grpSpPr>
        <p:pic>
          <p:nvPicPr>
            <p:cNvPr id="512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" y="1488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" y="1584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8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" y="1536"/>
              <a:ext cx="225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pic>
          <p:nvPicPr>
            <p:cNvPr id="51219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488"/>
              <a:ext cx="180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</p:grpSp>
      <p:sp>
        <p:nvSpPr>
          <p:cNvPr id="51208" name="AutoShape 16"/>
          <p:cNvSpPr>
            <a:spLocks noChangeArrowheads="1"/>
          </p:cNvSpPr>
          <p:nvPr/>
        </p:nvSpPr>
        <p:spPr bwMode="auto">
          <a:xfrm>
            <a:off x="5486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latin typeface="Lucida Sans" charset="0"/>
              <a:ea typeface="新細明體" charset="-120"/>
              <a:cs typeface="Arial Unicode MS" charset="0"/>
            </a:endParaRPr>
          </a:p>
        </p:txBody>
      </p:sp>
      <p:sp>
        <p:nvSpPr>
          <p:cNvPr id="51209" name="Text Box 19"/>
          <p:cNvSpPr txBox="1">
            <a:spLocks noChangeArrowheads="1"/>
          </p:cNvSpPr>
          <p:nvPr/>
        </p:nvSpPr>
        <p:spPr bwMode="auto">
          <a:xfrm>
            <a:off x="2270126" y="1687514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Documents 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Lucida Sans" charset="0"/>
                <a:ea typeface="新細明體" charset="-120"/>
                <a:cs typeface="Arial Unicode MS" charset="0"/>
              </a:rPr>
              <a:t>be indexed.</a:t>
            </a:r>
          </a:p>
        </p:txBody>
      </p:sp>
      <p:sp>
        <p:nvSpPr>
          <p:cNvPr id="51210" name="Rectangle 24"/>
          <p:cNvSpPr>
            <a:spLocks noChangeArrowheads="1"/>
          </p:cNvSpPr>
          <p:nvPr/>
        </p:nvSpPr>
        <p:spPr bwMode="auto">
          <a:xfrm>
            <a:off x="6464301" y="1747839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Times New Roman" charset="0"/>
                <a:ea typeface="新細明體" charset="-120"/>
                <a:cs typeface="Arial Unicode MS" charset="0"/>
              </a:rPr>
              <a:t>Friends, Romans, countrymen.</a:t>
            </a:r>
          </a:p>
        </p:txBody>
      </p:sp>
      <p:sp>
        <p:nvSpPr>
          <p:cNvPr id="51214" name="TextBox 5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4638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L_001_Ashoka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886460"/>
            <a:ext cx="3901926" cy="798680"/>
          </a:xfrm>
          <a:prstGeom prst="rect">
            <a:avLst/>
          </a:prstGeom>
          <a:solidFill>
            <a:srgbClr val="C4113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en-US" sz="2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47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charset="-128"/>
              </a:rPr>
              <a:t>How good are the retrieved docs?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>
                <a:solidFill>
                  <a:srgbClr val="139CB7"/>
                </a:solidFill>
                <a:ea typeface="ＭＳ Ｐゴシック" charset="-128"/>
              </a:rPr>
              <a:t>Precision </a:t>
            </a:r>
            <a:r>
              <a:rPr lang="en-US" altLang="zh-TW">
                <a:ea typeface="ＭＳ Ｐゴシック" charset="-128"/>
              </a:rPr>
              <a:t>: Fraction of retrieved docs that are relevant to user’s information need</a:t>
            </a:r>
          </a:p>
          <a:p>
            <a:pPr eaLnBrk="1" hangingPunct="1"/>
            <a:r>
              <a:rPr lang="en-US" altLang="zh-TW" i="1">
                <a:solidFill>
                  <a:srgbClr val="139CB7"/>
                </a:solidFill>
                <a:ea typeface="ＭＳ Ｐゴシック" charset="-128"/>
              </a:rPr>
              <a:t>Recall</a:t>
            </a:r>
            <a:r>
              <a:rPr lang="en-US" altLang="zh-TW">
                <a:solidFill>
                  <a:srgbClr val="139CB7"/>
                </a:solidFill>
                <a:ea typeface="ＭＳ Ｐゴシック" charset="-128"/>
              </a:rPr>
              <a:t> </a:t>
            </a:r>
            <a:r>
              <a:rPr lang="en-US" altLang="zh-TW">
                <a:ea typeface="ＭＳ Ｐゴシック" charset="-128"/>
              </a:rPr>
              <a:t>: Fraction of relevant docs in collection that are retrieved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8D6E9-F0D9-534B-8583-7F88E621B43E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>
                <a:solidFill>
                  <a:srgbClr val="FBFCFF"/>
                </a:solidFill>
                <a:latin typeface="Lucida Sans" charset="0"/>
                <a:ea typeface="新細明體" charset="-120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9760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58BD0C-F55A-3C4A-AEF3-D7F9F8A7EBBB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699" y="1720853"/>
            <a:ext cx="11188701" cy="424815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Precision</a:t>
            </a:r>
            <a:r>
              <a:rPr lang="en-US" altLang="en-US" dirty="0">
                <a:ea typeface="ＭＳ Ｐゴシック" charset="-128"/>
              </a:rPr>
              <a:t>: fraction of retrieved docs that are relevant = P(</a:t>
            </a:r>
            <a:r>
              <a:rPr lang="en-US" altLang="en-US" dirty="0" err="1">
                <a:ea typeface="ＭＳ Ｐゴシック" charset="-128"/>
              </a:rPr>
              <a:t>relevant|retrieved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eaLnBrk="1" hangingPunct="1"/>
            <a:r>
              <a:rPr lang="en-US" altLang="en-US" b="1" dirty="0">
                <a:ea typeface="ＭＳ Ｐゴシック" charset="-128"/>
              </a:rPr>
              <a:t>Recall</a:t>
            </a:r>
            <a:r>
              <a:rPr lang="en-US" altLang="en-US" dirty="0">
                <a:ea typeface="ＭＳ Ｐゴシック" charset="-128"/>
              </a:rPr>
              <a:t>: fraction of relevant docs that are </a:t>
            </a:r>
            <a:r>
              <a:rPr lang="en-US" altLang="en-US" dirty="0" smtClean="0">
                <a:ea typeface="ＭＳ Ｐゴシック" charset="-128"/>
              </a:rPr>
              <a:t>retrieved = </a:t>
            </a:r>
            <a:r>
              <a:rPr lang="en-US" altLang="en-US" dirty="0">
                <a:ea typeface="ＭＳ Ｐゴシック" charset="-128"/>
              </a:rPr>
              <a:t>P(</a:t>
            </a:r>
            <a:r>
              <a:rPr lang="en-US" altLang="en-US" dirty="0" err="1">
                <a:ea typeface="ＭＳ Ｐゴシック" charset="-128"/>
              </a:rPr>
              <a:t>retrieved|relevant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algn="ctr" eaLnBrk="1" hangingPunct="1"/>
            <a:r>
              <a:rPr lang="en-US" altLang="en-US" dirty="0">
                <a:ea typeface="ＭＳ Ｐゴシック" charset="-128"/>
              </a:rPr>
              <a:t>Precision P = </a:t>
            </a:r>
            <a:r>
              <a:rPr lang="en-US" altLang="en-US" dirty="0" err="1">
                <a:ea typeface="ＭＳ Ｐゴシック" charset="-128"/>
              </a:rPr>
              <a:t>tp</a:t>
            </a:r>
            <a:r>
              <a:rPr lang="en-US" altLang="en-US" dirty="0">
                <a:ea typeface="ＭＳ Ｐゴシック" charset="-128"/>
              </a:rPr>
              <a:t>/(</a:t>
            </a:r>
            <a:r>
              <a:rPr lang="en-US" altLang="en-US" dirty="0" err="1">
                <a:ea typeface="ＭＳ Ｐゴシック" charset="-128"/>
              </a:rPr>
              <a:t>tp</a:t>
            </a:r>
            <a:r>
              <a:rPr lang="en-US" altLang="en-US" dirty="0">
                <a:ea typeface="ＭＳ Ｐゴシック" charset="-128"/>
              </a:rPr>
              <a:t> + </a:t>
            </a:r>
            <a:r>
              <a:rPr lang="en-US" altLang="en-US" dirty="0" err="1">
                <a:ea typeface="ＭＳ Ｐゴシック" charset="-128"/>
              </a:rPr>
              <a:t>fp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algn="ctr" eaLnBrk="1" hangingPunct="1"/>
            <a:r>
              <a:rPr lang="en-US" altLang="en-US" dirty="0">
                <a:ea typeface="ＭＳ Ｐゴシック" charset="-128"/>
              </a:rPr>
              <a:t>Recall  </a:t>
            </a: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   R = </a:t>
            </a:r>
            <a:r>
              <a:rPr lang="en-US" altLang="en-US" dirty="0" err="1">
                <a:ea typeface="ＭＳ Ｐゴシック" charset="-128"/>
              </a:rPr>
              <a:t>tp</a:t>
            </a:r>
            <a:r>
              <a:rPr lang="en-US" altLang="en-US" dirty="0">
                <a:ea typeface="ＭＳ Ｐゴシック" charset="-128"/>
              </a:rPr>
              <a:t>/(</a:t>
            </a:r>
            <a:r>
              <a:rPr lang="en-US" altLang="en-US" dirty="0" err="1">
                <a:ea typeface="ＭＳ Ｐゴシック" charset="-128"/>
              </a:rPr>
              <a:t>tp</a:t>
            </a:r>
            <a:r>
              <a:rPr lang="en-US" altLang="en-US" dirty="0">
                <a:ea typeface="ＭＳ Ｐゴシック" charset="-128"/>
              </a:rPr>
              <a:t> + </a:t>
            </a:r>
            <a:r>
              <a:rPr lang="en-US" altLang="en-US" dirty="0" err="1">
                <a:ea typeface="ＭＳ Ｐゴシック" charset="-128"/>
              </a:rPr>
              <a:t>fn</a:t>
            </a:r>
            <a:r>
              <a:rPr lang="en-US" altLang="en-US" dirty="0">
                <a:ea typeface="ＭＳ Ｐゴシック" charset="-128"/>
              </a:rPr>
              <a:t>)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39047"/>
              </p:ext>
            </p:extLst>
          </p:nvPr>
        </p:nvGraphicFramePr>
        <p:xfrm>
          <a:off x="2971800" y="3121028"/>
          <a:ext cx="6172200" cy="14478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x-none" altLang="x-none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 Relevant</a:t>
                      </a:r>
                      <a:endParaRPr kumimoji="0" lang="en-US" altLang="x-non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altLang="x-non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altLang="x-non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altLang="x-non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8.3</a:t>
            </a:r>
          </a:p>
        </p:txBody>
      </p:sp>
      <p:sp>
        <p:nvSpPr>
          <p:cNvPr id="307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182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999FCE-2B1F-BA4E-8302-A1E62F9E30F1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814092" y="521257"/>
            <a:ext cx="1075195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latin typeface="Lucida Sans" charset="0"/>
                <a:ea typeface="Arial Unicode MS" charset="0"/>
              </a:rPr>
              <a:t>Question</a:t>
            </a:r>
            <a:r>
              <a:rPr lang="en-US" altLang="en-US" dirty="0">
                <a:latin typeface="Lucida Sans" charset="0"/>
                <a:ea typeface="Arial Unicode MS" charset="0"/>
              </a:rPr>
              <a:t>: </a:t>
            </a:r>
            <a:r>
              <a:rPr lang="en-US" altLang="en-US" dirty="0" smtClean="0">
                <a:latin typeface="Lucida Sans" charset="0"/>
                <a:ea typeface="Arial Unicode MS" charset="0"/>
              </a:rPr>
              <a:t>A </a:t>
            </a:r>
            <a:r>
              <a:rPr lang="en-US" altLang="en-US" dirty="0">
                <a:latin typeface="Lucida Sans" charset="0"/>
                <a:ea typeface="Arial Unicode MS" charset="0"/>
              </a:rPr>
              <a:t>system returns 8 relevant documents, and 10 irrelevant documents. There are a total of 20 relevant documents in the collection.  What is the precision of the system on this search, and what is its recall?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84594" y="3355351"/>
            <a:ext cx="431881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u="sng" dirty="0">
              <a:solidFill>
                <a:schemeClr val="tx2"/>
              </a:solidFill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Precision = 8/18 = 0.44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tx2"/>
              </a:solidFill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Recall = 8/20 =0.4.</a:t>
            </a:r>
          </a:p>
        </p:txBody>
      </p:sp>
      <p:graphicFrame>
        <p:nvGraphicFramePr>
          <p:cNvPr id="6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900256"/>
              </p:ext>
            </p:extLst>
          </p:nvPr>
        </p:nvGraphicFramePr>
        <p:xfrm>
          <a:off x="1315992" y="3580539"/>
          <a:ext cx="4353331" cy="13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070100" imgH="812800" progId="Equation.3">
                  <p:embed/>
                </p:oleObj>
              </mc:Choice>
              <mc:Fallback>
                <p:oleObj name="Equation" r:id="rId3" imgW="20701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992" y="3580539"/>
                        <a:ext cx="4353331" cy="1365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14092" y="2409811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u="sng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315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CAA286-2E5C-E943-8476-215CC9023A84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74157" y="-33338"/>
            <a:ext cx="11100391" cy="282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None/>
            </a:pPr>
            <a:r>
              <a:rPr lang="en-US" altLang="en-US" b="1" dirty="0">
                <a:ea typeface="Calibri" charset="0"/>
                <a:cs typeface="Times New Roman" charset="0"/>
              </a:rPr>
              <a:t> </a:t>
            </a:r>
            <a:endParaRPr lang="en-US" altLang="en-US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None/>
            </a:pPr>
            <a:r>
              <a:rPr lang="en-US" altLang="en-US" b="1" dirty="0">
                <a:ea typeface="Calibri" charset="0"/>
                <a:cs typeface="Times New Roman" charset="0"/>
              </a:rPr>
              <a:t>Question </a:t>
            </a:r>
            <a:r>
              <a:rPr lang="en-US" altLang="en-US" dirty="0">
                <a:ea typeface="Calibri" charset="0"/>
                <a:cs typeface="Times New Roman" charset="0"/>
              </a:rPr>
              <a:t>: For a given query there are 16 relevant documents in the collection. The </a:t>
            </a:r>
            <a:r>
              <a:rPr lang="en-US" altLang="en-US" b="1" i="1" dirty="0">
                <a:ea typeface="Calibri" charset="0"/>
                <a:cs typeface="Times New Roman" charset="0"/>
              </a:rPr>
              <a:t>precision</a:t>
            </a:r>
            <a:r>
              <a:rPr lang="en-US" altLang="en-US" dirty="0">
                <a:ea typeface="Calibri" charset="0"/>
                <a:cs typeface="Times New Roman" charset="0"/>
              </a:rPr>
              <a:t> for the query is 0.40, and the </a:t>
            </a:r>
            <a:r>
              <a:rPr lang="en-US" altLang="en-US" b="1" i="1" dirty="0">
                <a:ea typeface="Calibri" charset="0"/>
                <a:cs typeface="Times New Roman" charset="0"/>
              </a:rPr>
              <a:t>recall</a:t>
            </a:r>
            <a:r>
              <a:rPr lang="en-US" altLang="en-US" dirty="0">
                <a:ea typeface="Calibri" charset="0"/>
                <a:cs typeface="Times New Roman" charset="0"/>
              </a:rPr>
              <a:t> for the query is 0.25. How many documents are in the result set? 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None/>
            </a:pPr>
            <a:r>
              <a:rPr lang="en-US" altLang="en-US" dirty="0"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4884" y="2634199"/>
            <a:ext cx="870064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u="sng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Answer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u="sng" dirty="0">
              <a:solidFill>
                <a:schemeClr val="tx2"/>
              </a:solidFill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Precision = 0.4 = </a:t>
            </a:r>
            <a:r>
              <a:rPr lang="en-US" altLang="en-US" dirty="0" smtClean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Relevant Retrieved/Result-Set</a:t>
            </a:r>
            <a:endParaRPr lang="en-US" altLang="en-US" dirty="0">
              <a:solidFill>
                <a:schemeClr val="tx2"/>
              </a:solidFill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Recall = 0.25 = </a:t>
            </a:r>
            <a:r>
              <a:rPr lang="en-US" altLang="en-US" dirty="0" smtClean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Relevant Retrieved/16</a:t>
            </a:r>
            <a:endParaRPr lang="en-US" altLang="en-US" dirty="0">
              <a:solidFill>
                <a:schemeClr val="tx2"/>
              </a:solidFill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Relevant = 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Result-Set = 4/0.4 = 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10</a:t>
            </a:r>
            <a:r>
              <a:rPr lang="en-US" altLang="en-US" dirty="0">
                <a:solidFill>
                  <a:schemeClr val="tx2"/>
                </a:solidFill>
                <a:latin typeface="Lucida Sans" charset="0"/>
                <a:ea typeface="Arial Unicode MS" charset="0"/>
              </a:rPr>
              <a:t> documents in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14978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23FF33-7305-724F-BFD3-74DB6000D917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574158" y="533401"/>
            <a:ext cx="10951535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None/>
            </a:pPr>
            <a:r>
              <a:rPr lang="en-US" altLang="en-US">
                <a:ea typeface="Calibri" charset="0"/>
                <a:cs typeface="Times New Roman" charset="0"/>
              </a:rPr>
              <a:t>Explain why </a:t>
            </a:r>
            <a:r>
              <a:rPr lang="en-US" altLang="en-US" i="1" u="sng">
                <a:ea typeface="Calibri" charset="0"/>
                <a:cs typeface="Times New Roman" charset="0"/>
              </a:rPr>
              <a:t>both</a:t>
            </a:r>
            <a:r>
              <a:rPr lang="en-US" altLang="en-US">
                <a:ea typeface="Calibri" charset="0"/>
                <a:cs typeface="Times New Roman" charset="0"/>
              </a:rPr>
              <a:t> precision and recall metrics are required to measure/evaluate the quality/effectiveness of an IR system than just precision or recall</a:t>
            </a:r>
          </a:p>
        </p:txBody>
      </p:sp>
    </p:spTree>
    <p:extLst>
      <p:ext uri="{BB962C8B-B14F-4D97-AF65-F5344CB8AC3E}">
        <p14:creationId xmlns:p14="http://schemas.microsoft.com/office/powerpoint/2010/main" val="1945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E128E2-1639-3B4D-B770-57868C1AAFE3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Why not just use recall?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256" y="1752600"/>
            <a:ext cx="10313581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>
                <a:ea typeface="ＭＳ Ｐゴシック" charset="-128"/>
              </a:rPr>
              <a:t>You can get high recall (but low precision) by retrieving all docs for all queries! </a:t>
            </a:r>
            <a:r>
              <a:rPr lang="en-US" altLang="en-US" dirty="0">
                <a:ea typeface="ＭＳ Ｐゴシック" charset="-128"/>
              </a:rPr>
              <a:t>[Recall = 100%]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8.3</a:t>
            </a:r>
          </a:p>
        </p:txBody>
      </p:sp>
      <p:graphicFrame>
        <p:nvGraphicFramePr>
          <p:cNvPr id="6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911554"/>
              </p:ext>
            </p:extLst>
          </p:nvPr>
        </p:nvGraphicFramePr>
        <p:xfrm>
          <a:off x="3313073" y="3530590"/>
          <a:ext cx="5380038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2070100" imgH="812800" progId="Equation.3">
                  <p:embed/>
                </p:oleObj>
              </mc:Choice>
              <mc:Fallback>
                <p:oleObj name="Equation" r:id="rId3" imgW="20701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073" y="3530590"/>
                        <a:ext cx="5380038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6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C36F6-FA75-2B45-81D3-F5BE783FAE12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Why not just use precision?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65" y="1722438"/>
            <a:ext cx="10292316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>
                <a:ea typeface="ＭＳ Ｐゴシック" charset="-128"/>
              </a:rPr>
              <a:t>You can get high precision (but low recall) by retrieving zero docs for all queries! </a:t>
            </a:r>
            <a:r>
              <a:rPr lang="en-US" altLang="en-US" dirty="0">
                <a:ea typeface="ＭＳ Ｐゴシック" charset="-128"/>
              </a:rPr>
              <a:t>[Precision = 100%]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Arial Unicode MS" charset="0"/>
              </a:rPr>
              <a:t>Sec. 8.3</a:t>
            </a:r>
          </a:p>
        </p:txBody>
      </p:sp>
      <p:graphicFrame>
        <p:nvGraphicFramePr>
          <p:cNvPr id="6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911554"/>
              </p:ext>
            </p:extLst>
          </p:nvPr>
        </p:nvGraphicFramePr>
        <p:xfrm>
          <a:off x="3313073" y="3530590"/>
          <a:ext cx="5380038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3" imgW="2070100" imgH="812800" progId="Equation.3">
                  <p:embed/>
                </p:oleObj>
              </mc:Choice>
              <mc:Fallback>
                <p:oleObj name="Equation" r:id="rId3" imgW="2070100" imgH="81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073" y="3530590"/>
                        <a:ext cx="5380038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4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heme/theme1.xml><?xml version="1.0" encoding="utf-8"?>
<a:theme xmlns:a="http://schemas.openxmlformats.org/drawingml/2006/main" name="Ashoka">
  <a:themeElements>
    <a:clrScheme name="Blank Presentation 13">
      <a:dk1>
        <a:srgbClr val="000000"/>
      </a:dk1>
      <a:lt1>
        <a:srgbClr val="FFFFFF"/>
      </a:lt1>
      <a:dk2>
        <a:srgbClr val="13518F"/>
      </a:dk2>
      <a:lt2>
        <a:srgbClr val="808080"/>
      </a:lt2>
      <a:accent1>
        <a:srgbClr val="8CC63F"/>
      </a:accent1>
      <a:accent2>
        <a:srgbClr val="0091D5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83C1"/>
      </a:accent6>
      <a:hlink>
        <a:srgbClr val="81CBEE"/>
      </a:hlink>
      <a:folHlink>
        <a:srgbClr val="4F692D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13518F"/>
        </a:dk2>
        <a:lt2>
          <a:srgbClr val="808080"/>
        </a:lt2>
        <a:accent1>
          <a:srgbClr val="8CC63F"/>
        </a:accent1>
        <a:accent2>
          <a:srgbClr val="0091D5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83C1"/>
        </a:accent6>
        <a:hlink>
          <a:srgbClr val="81CBEE"/>
        </a:hlink>
        <a:folHlink>
          <a:srgbClr val="4F692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hoka" id="{791C8CA9-D5AA-463C-BDB9-C1716C936529}" vid="{81B71EFE-C4A3-4F73-A229-3BE804FEFB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Ashoka</Template>
  <TotalTime>10486</TotalTime>
  <Words>629</Words>
  <Application>Microsoft Macintosh PowerPoint</Application>
  <PresentationFormat>Widescreen</PresentationFormat>
  <Paragraphs>150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Unicode MS</vt:lpstr>
      <vt:lpstr>Calibri</vt:lpstr>
      <vt:lpstr>Georgia</vt:lpstr>
      <vt:lpstr>Lucida Sans</vt:lpstr>
      <vt:lpstr>ＭＳ Ｐゴシック</vt:lpstr>
      <vt:lpstr>SimSun</vt:lpstr>
      <vt:lpstr>Times New Roman</vt:lpstr>
      <vt:lpstr>Verdana</vt:lpstr>
      <vt:lpstr>Wingdings</vt:lpstr>
      <vt:lpstr>宋体</vt:lpstr>
      <vt:lpstr>新細明體</vt:lpstr>
      <vt:lpstr>Ashoka</vt:lpstr>
      <vt:lpstr>Equation</vt:lpstr>
      <vt:lpstr>PowerPoint Presentation</vt:lpstr>
      <vt:lpstr>Evaluation Metrics</vt:lpstr>
      <vt:lpstr>How good are the retrieved docs?</vt:lpstr>
      <vt:lpstr>Evaluation Metrics</vt:lpstr>
      <vt:lpstr>PowerPoint Presentation</vt:lpstr>
      <vt:lpstr>PowerPoint Presentation</vt:lpstr>
      <vt:lpstr>PowerPoint Presentation</vt:lpstr>
      <vt:lpstr>Why not just use recall?</vt:lpstr>
      <vt:lpstr>Why not just use precision?</vt:lpstr>
      <vt:lpstr>Evaluation Metrics: Example</vt:lpstr>
      <vt:lpstr>Evaluation Metrics: Example</vt:lpstr>
      <vt:lpstr>Evaluation Metrics: Example</vt:lpstr>
      <vt:lpstr>F Measure</vt:lpstr>
      <vt:lpstr>Evaluation Metrics: Example</vt:lpstr>
      <vt:lpstr>Evaluation Metrics: Example</vt:lpstr>
      <vt:lpstr>Bigger collections</vt:lpstr>
      <vt:lpstr>Can’t build the matrix</vt:lpstr>
      <vt:lpstr>Inverted index</vt:lpstr>
      <vt:lpstr>Inverted index</vt:lpstr>
      <vt:lpstr>Inverted index construction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Administration Department</dc:title>
  <dc:creator>Sureet Sondhi</dc:creator>
  <cp:lastModifiedBy>anjali goyal</cp:lastModifiedBy>
  <cp:revision>193</cp:revision>
  <dcterms:created xsi:type="dcterms:W3CDTF">2015-01-10T05:01:31Z</dcterms:created>
  <dcterms:modified xsi:type="dcterms:W3CDTF">2018-07-31T06:38:49Z</dcterms:modified>
</cp:coreProperties>
</file>