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91" r:id="rId2"/>
    <p:sldId id="345" r:id="rId3"/>
    <p:sldId id="346" r:id="rId4"/>
    <p:sldId id="347" r:id="rId5"/>
    <p:sldId id="348" r:id="rId6"/>
    <p:sldId id="361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17" autoAdjust="0"/>
    <p:restoredTop sz="94434" autoAdjust="0"/>
  </p:normalViewPr>
  <p:slideViewPr>
    <p:cSldViewPr snapToGrid="0">
      <p:cViewPr>
        <p:scale>
          <a:sx n="70" d="100"/>
          <a:sy n="70" d="100"/>
        </p:scale>
        <p:origin x="-78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815FA-8C1B-408D-8585-AFC8649CD999}" type="datetimeFigureOut">
              <a:rPr lang="en-IN" smtClean="0"/>
              <a:pPr/>
              <a:t>10-08-2018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7C89B-3051-48AF-9E8E-20AA5A0463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67619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itle new colour-CMYK-0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898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65883" y="2674339"/>
            <a:ext cx="6503392" cy="1470025"/>
          </a:xfrm>
        </p:spPr>
        <p:txBody>
          <a:bodyPr/>
          <a:lstStyle>
            <a:lvl1pPr>
              <a:lnSpc>
                <a:spcPct val="85000"/>
              </a:lnSpc>
              <a:defRPr sz="4400">
                <a:solidFill>
                  <a:srgbClr val="0635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7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965883" y="4350738"/>
            <a:ext cx="8534400" cy="609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614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CFB667-1C44-4916-B40C-3320E8D0C2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43681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52464"/>
            <a:ext cx="2743200" cy="53673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52464"/>
            <a:ext cx="8026400" cy="53673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CFB667-1C44-4916-B40C-3320E8D0C2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21056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prism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52600"/>
            <a:ext cx="508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52600"/>
            <a:ext cx="508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B9D77-C598-4F4C-B243-BFC04F34AA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5749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635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CFB667-1C44-4916-B40C-3320E8D0C2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19597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>
                <a:solidFill>
                  <a:srgbClr val="0635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CFB667-1C44-4916-B40C-3320E8D0C2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17799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635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771650"/>
            <a:ext cx="5080000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771650"/>
            <a:ext cx="5080000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CFB667-1C44-4916-B40C-3320E8D0C2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30985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CFB667-1C44-4916-B40C-3320E8D0C2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09472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CFB667-1C44-4916-B40C-3320E8D0C2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41808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CFB667-1C44-4916-B40C-3320E8D0C2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68241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CFB667-1C44-4916-B40C-3320E8D0C2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12528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CFB667-1C44-4916-B40C-3320E8D0C2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93633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771650"/>
            <a:ext cx="103632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09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52464"/>
            <a:ext cx="109728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667" y="6362701"/>
            <a:ext cx="2844800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rgbClr val="595959"/>
                </a:solidFill>
                <a:latin typeface="Georgia" panose="02040502050405020303" pitchFamily="18" charset="0"/>
              </a:defRPr>
            </a:lvl1pPr>
          </a:lstStyle>
          <a:p>
            <a:fld id="{D1CFB667-1C44-4916-B40C-3320E8D0C2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5356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>
    <mc:Choice xmlns:p14="http://schemas.microsoft.com/office/powerpoint/2010/main" xmlns="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63560"/>
          </a:solidFill>
          <a:latin typeface="Georgia"/>
          <a:ea typeface="+mj-ea"/>
          <a:cs typeface="Georg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63560"/>
          </a:solidFill>
          <a:latin typeface="Georgia" charset="0"/>
          <a:ea typeface="ＭＳ Ｐゴシック" pitchFamily="-112" charset="-128"/>
          <a:cs typeface="Georgia" panose="02040502050405020303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63560"/>
          </a:solidFill>
          <a:latin typeface="Georgia" charset="0"/>
          <a:ea typeface="ＭＳ Ｐゴシック" pitchFamily="-112" charset="-128"/>
          <a:cs typeface="Georgia" panose="02040502050405020303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63560"/>
          </a:solidFill>
          <a:latin typeface="Georgia" charset="0"/>
          <a:ea typeface="ＭＳ Ｐゴシック" pitchFamily="-112" charset="-128"/>
          <a:cs typeface="Georgia" panose="02040502050405020303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63560"/>
          </a:solidFill>
          <a:latin typeface="Georgia" charset="0"/>
          <a:ea typeface="ＭＳ Ｐゴシック" pitchFamily="-112" charset="-128"/>
          <a:cs typeface="Georgia" panose="02040502050405020303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ED1C24"/>
          </a:solidFill>
          <a:latin typeface="Verdana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ED1C24"/>
          </a:solidFill>
          <a:latin typeface="Verdana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ED1C24"/>
          </a:solidFill>
          <a:latin typeface="Verdana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ED1C24"/>
          </a:solidFill>
          <a:latin typeface="Verdana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rgbClr val="595959"/>
          </a:solidFill>
          <a:latin typeface="Georgia"/>
          <a:ea typeface="+mn-ea"/>
          <a:cs typeface="Georgi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rgbClr val="595959"/>
          </a:solidFill>
          <a:latin typeface="Georgia"/>
          <a:ea typeface="+mn-ea"/>
          <a:cs typeface="Georgi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595959"/>
          </a:solidFill>
          <a:latin typeface="Georgia"/>
          <a:ea typeface="+mn-ea"/>
          <a:cs typeface="Georgi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595959"/>
          </a:solidFill>
          <a:latin typeface="Georgia"/>
          <a:ea typeface="+mn-ea"/>
          <a:cs typeface="Georgi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95959"/>
          </a:solidFill>
          <a:latin typeface="Georgia"/>
          <a:ea typeface="+mn-ea"/>
          <a:cs typeface="Georgi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65882" y="3296992"/>
            <a:ext cx="11226118" cy="84737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63560"/>
                </a:solidFill>
                <a:latin typeface="Georgia"/>
                <a:ea typeface="+mj-ea"/>
                <a:cs typeface="Georgi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63560"/>
                </a:solidFill>
                <a:latin typeface="Georgia" charset="0"/>
                <a:ea typeface="ＭＳ Ｐゴシック" pitchFamily="-112" charset="-128"/>
                <a:cs typeface="Georgia" panose="02040502050405020303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63560"/>
                </a:solidFill>
                <a:latin typeface="Georgia" charset="0"/>
                <a:ea typeface="ＭＳ Ｐゴシック" pitchFamily="-112" charset="-128"/>
                <a:cs typeface="Georgia" panose="02040502050405020303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63560"/>
                </a:solidFill>
                <a:latin typeface="Georgia" charset="0"/>
                <a:ea typeface="ＭＳ Ｐゴシック" pitchFamily="-112" charset="-128"/>
                <a:cs typeface="Georgia" panose="02040502050405020303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63560"/>
                </a:solidFill>
                <a:latin typeface="Georgia" charset="0"/>
                <a:ea typeface="ＭＳ Ｐゴシック" pitchFamily="-112" charset="-128"/>
                <a:cs typeface="Georgia" panose="02040502050405020303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ED1C24"/>
                </a:solidFill>
                <a:latin typeface="Verdana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ED1C24"/>
                </a:solidFill>
                <a:latin typeface="Verdana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ED1C24"/>
                </a:solidFill>
                <a:latin typeface="Verdana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ED1C24"/>
                </a:solidFill>
                <a:latin typeface="Verdana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IN" sz="4000" kern="0" dirty="0" smtClean="0"/>
              <a:t>CSL 554 Text and Web </a:t>
            </a:r>
            <a:r>
              <a:rPr lang="en-IN" sz="4000" kern="0" smtClean="0"/>
              <a:t>Intelligence Analytics </a:t>
            </a:r>
            <a:endParaRPr lang="en-IN" sz="4000" kern="0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185863" y="4395343"/>
            <a:ext cx="8314420" cy="133638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95959"/>
                </a:solidFill>
                <a:latin typeface="Georgia"/>
                <a:ea typeface="+mn-ea"/>
                <a:cs typeface="Georgi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595959"/>
                </a:solidFill>
                <a:latin typeface="Georgia"/>
                <a:ea typeface="+mn-ea"/>
                <a:cs typeface="Georgi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95959"/>
                </a:solidFill>
                <a:latin typeface="Georgia"/>
                <a:ea typeface="+mn-ea"/>
                <a:cs typeface="Georgi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595959"/>
                </a:solidFill>
                <a:latin typeface="Georgia"/>
                <a:ea typeface="+mn-ea"/>
                <a:cs typeface="Georgi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95959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IN" kern="0" dirty="0" smtClean="0"/>
              <a:t>Anjali Goyal (</a:t>
            </a:r>
            <a:r>
              <a:rPr lang="en-IN" kern="0" dirty="0" err="1" smtClean="0"/>
              <a:t>anjaligoyal@ncuindia.edu</a:t>
            </a:r>
            <a:r>
              <a:rPr lang="en-IN" kern="0" dirty="0" smtClean="0"/>
              <a:t>)</a:t>
            </a:r>
          </a:p>
          <a:p>
            <a:pPr marL="0" indent="0">
              <a:buNone/>
            </a:pPr>
            <a:r>
              <a:rPr lang="en-IN" sz="1800" kern="0" dirty="0" smtClean="0"/>
              <a:t>Lecture </a:t>
            </a:r>
            <a:r>
              <a:rPr lang="en-IN" sz="1800" kern="0" dirty="0" smtClean="0"/>
              <a:t>5 </a:t>
            </a:r>
            <a:r>
              <a:rPr lang="en-IN" sz="1800" kern="0" dirty="0" smtClean="0"/>
              <a:t>– </a:t>
            </a:r>
            <a:r>
              <a:rPr lang="en-IN" sz="1800" kern="0" dirty="0" smtClean="0"/>
              <a:t>9</a:t>
            </a:r>
            <a:r>
              <a:rPr lang="en-IN" sz="1800" kern="0" baseline="30000" dirty="0" smtClean="0"/>
              <a:t>th</a:t>
            </a:r>
            <a:r>
              <a:rPr lang="en-IN" sz="1800" kern="0" dirty="0" smtClean="0"/>
              <a:t> August </a:t>
            </a:r>
            <a:r>
              <a:rPr lang="en-IN" sz="1800" kern="0" dirty="0" smtClean="0"/>
              <a:t>2018 (Tuesday 09:30 AM – 10:20 AM)</a:t>
            </a:r>
          </a:p>
          <a:p>
            <a:pPr marL="0" indent="0">
              <a:buNone/>
            </a:pPr>
            <a:endParaRPr lang="en-IN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b="19891"/>
          <a:stretch/>
        </p:blipFill>
        <p:spPr>
          <a:xfrm>
            <a:off x="7754787" y="650876"/>
            <a:ext cx="3916513" cy="1810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/>
          <a:srcRect b="19891"/>
          <a:stretch/>
        </p:blipFill>
        <p:spPr>
          <a:xfrm>
            <a:off x="7754787" y="654958"/>
            <a:ext cx="3916513" cy="181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00776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E6F0F41-D275-674B-85D2-98B1D0E9B46D}" type="slidenum">
              <a:rPr lang="zh-CN" altLang="en-US" sz="1200">
                <a:latin typeface="Arial" charset="0"/>
                <a:ea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200">
              <a:latin typeface="Arial" charset="0"/>
              <a:ea typeface="Arial Unicode MS" charset="0"/>
            </a:endParaRPr>
          </a:p>
        </p:txBody>
      </p:sp>
      <p:sp>
        <p:nvSpPr>
          <p:cNvPr id="47107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ea typeface="SimSun" charset="-122"/>
              </a:rPr>
              <a:t>Average Precision: Example</a:t>
            </a:r>
          </a:p>
        </p:txBody>
      </p:sp>
      <p:pic>
        <p:nvPicPr>
          <p:cNvPr id="47108" name="Picture 3" descr="C:\Users\croft\Desktop\chap8-2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5024" y="1941577"/>
            <a:ext cx="9272016" cy="4349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98546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CD3FE45-1F70-7540-A2CA-E998F57E0070}" type="slidenum">
              <a:rPr lang="zh-CN" altLang="en-US" sz="1200">
                <a:latin typeface="Arial" charset="0"/>
                <a:ea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200">
              <a:latin typeface="Arial" charset="0"/>
              <a:ea typeface="Arial Unicode MS" charset="0"/>
            </a:endParaRPr>
          </a:p>
        </p:txBody>
      </p:sp>
      <p:sp>
        <p:nvSpPr>
          <p:cNvPr id="48131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ea typeface="SimSun" charset="-122"/>
              </a:rPr>
              <a:t>Average Precision: Example</a:t>
            </a:r>
          </a:p>
        </p:txBody>
      </p:sp>
      <p:pic>
        <p:nvPicPr>
          <p:cNvPr id="48132" name="Picture 3" descr="C:\Users\croft\Desktop\chap8-2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905001"/>
            <a:ext cx="5118100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8401" y="5181600"/>
            <a:ext cx="74199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2209800" y="5638800"/>
            <a:ext cx="7772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Times New Roman" charset="0"/>
              <a:ea typeface="Arial Unicode MS" charset="0"/>
            </a:endParaRPr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4953000" y="2590800"/>
            <a:ext cx="381000" cy="1295400"/>
          </a:xfrm>
          <a:prstGeom prst="rect">
            <a:avLst/>
          </a:prstGeom>
          <a:solidFill>
            <a:schemeClr val="accent1">
              <a:alpha val="3098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Times New Roman" charset="0"/>
              <a:ea typeface="Arial Unicode MS" charset="0"/>
            </a:endParaRPr>
          </a:p>
        </p:txBody>
      </p:sp>
      <p:sp>
        <p:nvSpPr>
          <p:cNvPr id="48136" name="Rectangle 6"/>
          <p:cNvSpPr>
            <a:spLocks noChangeArrowheads="1"/>
          </p:cNvSpPr>
          <p:nvPr/>
        </p:nvSpPr>
        <p:spPr bwMode="auto">
          <a:xfrm>
            <a:off x="5638800" y="2590800"/>
            <a:ext cx="1371600" cy="1295400"/>
          </a:xfrm>
          <a:prstGeom prst="rect">
            <a:avLst/>
          </a:prstGeom>
          <a:solidFill>
            <a:schemeClr val="accent1">
              <a:alpha val="3098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Times New Roman" charset="0"/>
              <a:ea typeface="Arial Unicode MS" charset="0"/>
            </a:endParaRPr>
          </a:p>
        </p:txBody>
      </p:sp>
      <p:sp>
        <p:nvSpPr>
          <p:cNvPr id="48137" name="Rectangle 6"/>
          <p:cNvSpPr>
            <a:spLocks noChangeArrowheads="1"/>
          </p:cNvSpPr>
          <p:nvPr/>
        </p:nvSpPr>
        <p:spPr bwMode="auto">
          <a:xfrm>
            <a:off x="8077200" y="2590800"/>
            <a:ext cx="381000" cy="1295400"/>
          </a:xfrm>
          <a:prstGeom prst="rect">
            <a:avLst/>
          </a:prstGeom>
          <a:solidFill>
            <a:schemeClr val="accent1">
              <a:alpha val="3098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Times New Roman" charset="0"/>
              <a:ea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4937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ACE6B6-0436-654C-9464-3EA93704970E}" type="slidenum">
              <a:rPr lang="zh-CN" altLang="en-US" sz="1200">
                <a:latin typeface="Arial" charset="0"/>
                <a:ea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200">
              <a:latin typeface="Arial" charset="0"/>
              <a:ea typeface="Arial Unicode MS" charset="0"/>
            </a:endParaRPr>
          </a:p>
        </p:txBody>
      </p:sp>
      <p:sp>
        <p:nvSpPr>
          <p:cNvPr id="49155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ea typeface="SimSun" charset="-122"/>
              </a:rPr>
              <a:t>Average Precision: Example</a:t>
            </a:r>
          </a:p>
        </p:txBody>
      </p:sp>
      <p:pic>
        <p:nvPicPr>
          <p:cNvPr id="49156" name="Picture 3" descr="C:\Users\croft\Desktop\chap8-2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905001"/>
            <a:ext cx="5118100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8401" y="5181600"/>
            <a:ext cx="74199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5334000" y="3581400"/>
            <a:ext cx="381000" cy="1295400"/>
          </a:xfrm>
          <a:prstGeom prst="rect">
            <a:avLst/>
          </a:prstGeom>
          <a:solidFill>
            <a:schemeClr val="accent1">
              <a:alpha val="3098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Times New Roman" charset="0"/>
              <a:ea typeface="Arial Unicode MS" charset="0"/>
            </a:endParaRPr>
          </a:p>
        </p:txBody>
      </p:sp>
      <p:sp>
        <p:nvSpPr>
          <p:cNvPr id="49159" name="Rectangle 6"/>
          <p:cNvSpPr>
            <a:spLocks noChangeArrowheads="1"/>
          </p:cNvSpPr>
          <p:nvPr/>
        </p:nvSpPr>
        <p:spPr bwMode="auto">
          <a:xfrm>
            <a:off x="6340475" y="3657600"/>
            <a:ext cx="1066800" cy="1295400"/>
          </a:xfrm>
          <a:prstGeom prst="rect">
            <a:avLst/>
          </a:prstGeom>
          <a:solidFill>
            <a:schemeClr val="accent1">
              <a:alpha val="3098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Times New Roman" charset="0"/>
              <a:ea typeface="Arial Unicode MS" charset="0"/>
            </a:endParaRPr>
          </a:p>
        </p:txBody>
      </p:sp>
      <p:sp>
        <p:nvSpPr>
          <p:cNvPr id="49160" name="Rectangle 6"/>
          <p:cNvSpPr>
            <a:spLocks noChangeArrowheads="1"/>
          </p:cNvSpPr>
          <p:nvPr/>
        </p:nvSpPr>
        <p:spPr bwMode="auto">
          <a:xfrm>
            <a:off x="7756525" y="3657600"/>
            <a:ext cx="685800" cy="1295400"/>
          </a:xfrm>
          <a:prstGeom prst="rect">
            <a:avLst/>
          </a:prstGeom>
          <a:solidFill>
            <a:schemeClr val="accent1">
              <a:alpha val="3098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>
              <a:latin typeface="Times New Roman" charset="0"/>
              <a:ea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9072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0A0AC4-EBA3-6648-B366-E41871DF9B8F}" type="slidenum">
              <a:rPr lang="zh-CN" altLang="en-US" sz="1200">
                <a:latin typeface="Arial" charset="0"/>
                <a:ea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200">
              <a:latin typeface="Arial" charset="0"/>
              <a:ea typeface="Arial Unicode MS" charset="0"/>
            </a:endParaRPr>
          </a:p>
        </p:txBody>
      </p:sp>
      <p:sp>
        <p:nvSpPr>
          <p:cNvPr id="50179" name="Title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ea typeface="SimSun" charset="-122"/>
              </a:rPr>
              <a:t>Mean Average Precision (MAP)</a:t>
            </a:r>
          </a:p>
        </p:txBody>
      </p:sp>
      <p:pic>
        <p:nvPicPr>
          <p:cNvPr id="50180" name="Picture 2" descr="C:\Users\croft\Desktop\chap8-3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27164"/>
            <a:ext cx="7443216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8176" y="5400676"/>
            <a:ext cx="9838944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53733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EFBB77-8013-5544-89AA-627ADF8EA2E4}" type="slidenum">
              <a:rPr lang="zh-CN" altLang="en-US" sz="1200">
                <a:latin typeface="Arial" charset="0"/>
                <a:ea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200">
              <a:latin typeface="Arial" charset="0"/>
              <a:ea typeface="Arial Unicode MS" charset="0"/>
            </a:endParaRPr>
          </a:p>
        </p:txBody>
      </p:sp>
      <p:sp>
        <p:nvSpPr>
          <p:cNvPr id="51203" name="Title 1"/>
          <p:cNvSpPr>
            <a:spLocks noGrp="1"/>
          </p:cNvSpPr>
          <p:nvPr>
            <p:ph type="title" idx="4294967295"/>
          </p:nvPr>
        </p:nvSpPr>
        <p:spPr>
          <a:xfrm>
            <a:off x="609600" y="216696"/>
            <a:ext cx="10972800" cy="720725"/>
          </a:xfrm>
        </p:spPr>
        <p:txBody>
          <a:bodyPr anchor="ctr"/>
          <a:lstStyle/>
          <a:p>
            <a:pPr eaLnBrk="1" hangingPunct="1"/>
            <a:r>
              <a:rPr lang="en-US" altLang="zh-CN">
                <a:ea typeface="SimSun" charset="-122"/>
              </a:rPr>
              <a:t>Mean Average Precision (MAP)</a:t>
            </a:r>
          </a:p>
        </p:txBody>
      </p:sp>
      <p:sp>
        <p:nvSpPr>
          <p:cNvPr id="51204" name="Content Placeholder 2"/>
          <p:cNvSpPr>
            <a:spLocks noGrp="1"/>
          </p:cNvSpPr>
          <p:nvPr>
            <p:ph idx="4294967295"/>
          </p:nvPr>
        </p:nvSpPr>
        <p:spPr>
          <a:xfrm>
            <a:off x="893064" y="1373189"/>
            <a:ext cx="10405872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SimSun" charset="-122"/>
              </a:rPr>
              <a:t>Summarize rankings from multiple queries by averaging average precision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SimSun" charset="-122"/>
              </a:rPr>
              <a:t>Most commonly used measure in research papers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SimSun" charset="-122"/>
              </a:rPr>
              <a:t>Assumes user is interested in finding </a:t>
            </a:r>
            <a:r>
              <a:rPr lang="en-US" altLang="zh-CN" b="1">
                <a:ea typeface="SimSun" charset="-122"/>
              </a:rPr>
              <a:t>many </a:t>
            </a:r>
            <a:r>
              <a:rPr lang="en-US" altLang="zh-CN">
                <a:ea typeface="SimSun" charset="-122"/>
              </a:rPr>
              <a:t>relevant documents for each query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SimSun" charset="-122"/>
              </a:rPr>
              <a:t>Requires </a:t>
            </a:r>
            <a:r>
              <a:rPr lang="en-US" altLang="zh-CN" b="1">
                <a:ea typeface="SimSun" charset="-122"/>
              </a:rPr>
              <a:t>many</a:t>
            </a:r>
            <a:r>
              <a:rPr lang="en-US" altLang="zh-CN">
                <a:ea typeface="SimSun" charset="-122"/>
              </a:rPr>
              <a:t> relevance judgments in text collection</a:t>
            </a:r>
          </a:p>
        </p:txBody>
      </p:sp>
    </p:spTree>
    <p:extLst>
      <p:ext uri="{BB962C8B-B14F-4D97-AF65-F5344CB8AC3E}">
        <p14:creationId xmlns:p14="http://schemas.microsoft.com/office/powerpoint/2010/main" xmlns="" val="1171825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1981200" y="6477001"/>
            <a:ext cx="2133600" cy="2444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ea typeface="Arial Unicode MS" charset="0"/>
              </a:rPr>
              <a:t>CS583, Bing Liu, UIC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4648200" y="6477001"/>
            <a:ext cx="2895600" cy="2444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7C509E52-2621-D342-A287-193589C64856}" type="slidenum">
              <a:rPr lang="en-US" altLang="en-US" sz="1200">
                <a:solidFill>
                  <a:srgbClr val="898989"/>
                </a:solidFill>
                <a:ea typeface="Arial Unicode MS" charset="0"/>
              </a:rPr>
              <a:pPr algn="ctr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  <a:ea typeface="Arial Unicode MS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General Formula for MAP</a:t>
            </a:r>
          </a:p>
        </p:txBody>
      </p:sp>
      <p:sp>
        <p:nvSpPr>
          <p:cNvPr id="770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82776" y="1412876"/>
            <a:ext cx="8029575" cy="45307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600" dirty="0"/>
              <a:t>Compute the average precision at each recall level.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endParaRPr lang="en-US" altLang="en-US" sz="26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endParaRPr lang="en-US" altLang="en-US" sz="26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endParaRPr lang="en-US" altLang="en-US" sz="26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endParaRPr lang="en-US" altLang="en-US" sz="26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endParaRPr lang="en-US" altLang="en-US" sz="26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endParaRPr lang="en-US" altLang="en-US" sz="2600" dirty="0"/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600" dirty="0"/>
          </a:p>
        </p:txBody>
      </p:sp>
      <p:pic>
        <p:nvPicPr>
          <p:cNvPr id="5223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100264" y="2312988"/>
            <a:ext cx="7812087" cy="2305050"/>
          </a:xfrm>
          <a:noFill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492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B06F83E-4083-BE48-92AE-2A67EFFC65AE}" type="slidenum">
              <a:rPr lang="en-US" altLang="en-US" sz="1200">
                <a:solidFill>
                  <a:srgbClr val="898989"/>
                </a:solidFill>
                <a:ea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  <a:ea typeface="Arial Unicode MS" charset="0"/>
            </a:endParaRPr>
          </a:p>
        </p:txBody>
      </p:sp>
      <p:sp>
        <p:nvSpPr>
          <p:cNvPr id="53251" name="TextBox 2"/>
          <p:cNvSpPr txBox="1">
            <a:spLocks noChangeArrowheads="1"/>
          </p:cNvSpPr>
          <p:nvPr/>
        </p:nvSpPr>
        <p:spPr bwMode="auto">
          <a:xfrm>
            <a:off x="731520" y="381001"/>
            <a:ext cx="1110081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en-US" sz="2400" dirty="0" smtClean="0">
                <a:latin typeface="Lucida Sans" charset="0"/>
                <a:ea typeface="Arial Unicode MS" charset="0"/>
              </a:rPr>
              <a:t>Exercise: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endParaRPr lang="en-US" altLang="en-US" sz="2400" dirty="0">
              <a:latin typeface="Lucida Sans" charset="0"/>
              <a:ea typeface="Arial Unicode MS" charset="0"/>
            </a:endParaRP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en-US" sz="2400" dirty="0" smtClean="0">
                <a:latin typeface="Lucida Sans" charset="0"/>
                <a:ea typeface="Arial Unicode MS" charset="0"/>
              </a:rPr>
              <a:t>Following </a:t>
            </a:r>
            <a:r>
              <a:rPr lang="en-US" altLang="en-US" sz="2400" dirty="0">
                <a:latin typeface="Lucida Sans" charset="0"/>
                <a:ea typeface="Arial Unicode MS" charset="0"/>
              </a:rPr>
              <a:t>is the precision-recall graph of an IR system on </a:t>
            </a:r>
            <a:r>
              <a:rPr lang="en-US" altLang="en-US" sz="2400" dirty="0" smtClean="0">
                <a:latin typeface="Lucida Sans" charset="0"/>
                <a:ea typeface="Arial Unicode MS" charset="0"/>
              </a:rPr>
              <a:t>a </a:t>
            </a:r>
            <a:r>
              <a:rPr lang="en-US" altLang="en-US" sz="2400" dirty="0">
                <a:latin typeface="Lucida Sans" charset="0"/>
                <a:ea typeface="Arial Unicode MS" charset="0"/>
              </a:rPr>
              <a:t>particular topic. 20 documents are retrieved, and that </a:t>
            </a:r>
            <a:r>
              <a:rPr lang="en-US" altLang="en-US" sz="2400" dirty="0" smtClean="0">
                <a:latin typeface="Lucida Sans" charset="0"/>
                <a:ea typeface="Arial Unicode MS" charset="0"/>
              </a:rPr>
              <a:t>there </a:t>
            </a:r>
            <a:r>
              <a:rPr lang="en-US" altLang="en-US" sz="2400" dirty="0">
                <a:latin typeface="Lucida Sans" charset="0"/>
                <a:ea typeface="Arial Unicode MS" charset="0"/>
              </a:rPr>
              <a:t>are 16 relevant documents for this topic (not all of </a:t>
            </a:r>
            <a:r>
              <a:rPr lang="en-US" altLang="en-US" sz="2400" dirty="0" smtClean="0">
                <a:latin typeface="Lucida Sans" charset="0"/>
                <a:ea typeface="Arial Unicode MS" charset="0"/>
              </a:rPr>
              <a:t>which </a:t>
            </a:r>
            <a:r>
              <a:rPr lang="en-US" altLang="en-US" sz="2400" dirty="0">
                <a:latin typeface="Lucida Sans" charset="0"/>
                <a:ea typeface="Arial Unicode MS" charset="0"/>
              </a:rPr>
              <a:t>are retrieved). ) In the diagram below, each box </a:t>
            </a:r>
            <a:r>
              <a:rPr lang="en-US" altLang="en-US" sz="2400" dirty="0" smtClean="0">
                <a:latin typeface="Lucida Sans" charset="0"/>
                <a:ea typeface="Arial Unicode MS" charset="0"/>
              </a:rPr>
              <a:t>represents </a:t>
            </a:r>
            <a:r>
              <a:rPr lang="en-US" altLang="en-US" sz="2400" dirty="0">
                <a:latin typeface="Lucida Sans" charset="0"/>
                <a:ea typeface="Arial Unicode MS" charset="0"/>
              </a:rPr>
              <a:t>a hit. Based on the given precision-recall graph, </a:t>
            </a:r>
            <a:r>
              <a:rPr lang="en-US" altLang="en-US" sz="2400" dirty="0" smtClean="0">
                <a:latin typeface="Lucida Sans" charset="0"/>
                <a:ea typeface="Arial Unicode MS" charset="0"/>
              </a:rPr>
              <a:t>which </a:t>
            </a:r>
            <a:r>
              <a:rPr lang="en-US" altLang="en-US" sz="2400" dirty="0">
                <a:latin typeface="Lucida Sans" charset="0"/>
                <a:ea typeface="Arial Unicode MS" charset="0"/>
              </a:rPr>
              <a:t>hits are relevant?  Write an “R” on the relevant hits. </a:t>
            </a:r>
            <a:r>
              <a:rPr lang="en-US" altLang="en-US" sz="2400" dirty="0" smtClean="0">
                <a:latin typeface="Lucida Sans" charset="0"/>
                <a:ea typeface="Arial Unicode MS" charset="0"/>
              </a:rPr>
              <a:t>Leave </a:t>
            </a:r>
            <a:r>
              <a:rPr lang="en-US" altLang="en-US" sz="2400" dirty="0">
                <a:latin typeface="Lucida Sans" charset="0"/>
                <a:ea typeface="Arial Unicode MS" charset="0"/>
              </a:rPr>
              <a:t>the non-relevant hits blank. 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Lucida Sans" charset="0"/>
                <a:ea typeface="Arial Unicode MS" charset="0"/>
              </a:rPr>
              <a:t>What is the Mean Average Precision (MAP)? </a:t>
            </a:r>
          </a:p>
        </p:txBody>
      </p:sp>
    </p:spTree>
    <p:extLst>
      <p:ext uri="{BB962C8B-B14F-4D97-AF65-F5344CB8AC3E}">
        <p14:creationId xmlns:p14="http://schemas.microsoft.com/office/powerpoint/2010/main" xmlns="" val="340098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A45157-B829-A244-BD52-437AB8B9A255}" type="slidenum">
              <a:rPr lang="en-US" altLang="en-US" sz="1200">
                <a:solidFill>
                  <a:srgbClr val="898989"/>
                </a:solidFill>
                <a:ea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  <a:ea typeface="Arial Unicode MS" charset="0"/>
            </a:endParaRPr>
          </a:p>
        </p:txBody>
      </p:sp>
      <p:pic>
        <p:nvPicPr>
          <p:cNvPr id="5427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8600"/>
            <a:ext cx="6172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5226" y="4854576"/>
            <a:ext cx="4371975" cy="174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5226" y="4800600"/>
            <a:ext cx="4371973" cy="185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88009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01D6BD5-F05E-054B-A9B4-C8BC251FB534}" type="slidenum">
              <a:rPr lang="en-US" altLang="en-US" sz="1200">
                <a:solidFill>
                  <a:srgbClr val="898989"/>
                </a:solidFill>
                <a:ea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  <a:ea typeface="Arial Unicode MS" charset="0"/>
            </a:endParaRPr>
          </a:p>
        </p:txBody>
      </p:sp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04800"/>
            <a:ext cx="6248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Rectangle 8"/>
          <p:cNvSpPr>
            <a:spLocks noChangeArrowheads="1"/>
          </p:cNvSpPr>
          <p:nvPr/>
        </p:nvSpPr>
        <p:spPr bwMode="auto">
          <a:xfrm>
            <a:off x="2005014" y="4059239"/>
            <a:ext cx="3849687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ea typeface="Arial Unicode MS" charset="0"/>
              </a:rPr>
              <a:t>Mean Average Precision </a:t>
            </a:r>
            <a:endParaRPr lang="en-US" altLang="en-US" dirty="0">
              <a:latin typeface="Lucida Sans" charset="0"/>
              <a:ea typeface="Arial Unicode MS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 dirty="0">
              <a:latin typeface="Lucida Sans" charset="0"/>
              <a:ea typeface="Arial Unicode MS" charset="0"/>
            </a:endParaRPr>
          </a:p>
        </p:txBody>
      </p:sp>
      <p:sp>
        <p:nvSpPr>
          <p:cNvPr id="55301" name="Rectangle 9"/>
          <p:cNvSpPr>
            <a:spLocks noChangeArrowheads="1"/>
          </p:cNvSpPr>
          <p:nvPr/>
        </p:nvSpPr>
        <p:spPr bwMode="auto">
          <a:xfrm>
            <a:off x="2438400" y="4822195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100" b="1">
                <a:ea typeface="Arial Unicode MS" charset="0"/>
              </a:rPr>
              <a:t> </a:t>
            </a:r>
            <a:endParaRPr lang="en-US" altLang="en-US" sz="2400">
              <a:latin typeface="Lucida Sans" charset="0"/>
              <a:ea typeface="Arial Unicode MS" charset="0"/>
            </a:endParaRPr>
          </a:p>
        </p:txBody>
      </p:sp>
      <p:pic>
        <p:nvPicPr>
          <p:cNvPr id="5530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2389" y="4549776"/>
            <a:ext cx="65246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28914" y="5105401"/>
            <a:ext cx="68865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4" name="TextBox 1"/>
          <p:cNvSpPr txBox="1">
            <a:spLocks noChangeArrowheads="1"/>
          </p:cNvSpPr>
          <p:nvPr/>
        </p:nvSpPr>
        <p:spPr bwMode="auto">
          <a:xfrm>
            <a:off x="4119563" y="5921376"/>
            <a:ext cx="45255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r>
              <a:rPr lang="en-IN" altLang="x-none">
                <a:solidFill>
                  <a:srgbClr val="FF0000"/>
                </a:solidFill>
              </a:rPr>
              <a:t>Error: Divide by 9 and not 16</a:t>
            </a:r>
          </a:p>
        </p:txBody>
      </p:sp>
    </p:spTree>
    <p:extLst>
      <p:ext uri="{BB962C8B-B14F-4D97-AF65-F5344CB8AC3E}">
        <p14:creationId xmlns:p14="http://schemas.microsoft.com/office/powerpoint/2010/main" xmlns="" val="742884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P spid="55301" grpId="0"/>
      <p:bldP spid="5530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L_001_AshokaU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4886460"/>
            <a:ext cx="3901926" cy="798680"/>
          </a:xfrm>
          <a:prstGeom prst="rect">
            <a:avLst/>
          </a:prstGeom>
          <a:solidFill>
            <a:srgbClr val="C4113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en-US" sz="5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Thank You</a:t>
            </a:r>
            <a:endParaRPr lang="en-US" sz="28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470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2564EB-C6F9-D047-A56A-C131CA4D0784}" type="slidenum">
              <a:rPr lang="en-US" altLang="en-US" sz="1200">
                <a:solidFill>
                  <a:srgbClr val="898989"/>
                </a:solidFill>
                <a:ea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  <a:ea typeface="Arial Unicode MS" charset="0"/>
            </a:endParaRPr>
          </a:p>
        </p:txBody>
      </p:sp>
      <p:sp>
        <p:nvSpPr>
          <p:cNvPr id="33795" name="TextBox 2"/>
          <p:cNvSpPr txBox="1">
            <a:spLocks noChangeArrowheads="1"/>
          </p:cNvSpPr>
          <p:nvPr/>
        </p:nvSpPr>
        <p:spPr bwMode="auto">
          <a:xfrm>
            <a:off x="1828800" y="762000"/>
            <a:ext cx="82502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Lucida Sans" charset="0"/>
                <a:ea typeface="Arial Unicode MS" charset="0"/>
              </a:rPr>
              <a:t>For a conjunctive query, is processing postings list in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Lucida Sans" charset="0"/>
                <a:ea typeface="Arial Unicode MS" charset="0"/>
              </a:rPr>
              <a:t>order of size guaranteed to be optimal? Explain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Lucida Sans" charset="0"/>
                <a:ea typeface="Arial Unicode MS" charset="0"/>
              </a:rPr>
              <a:t>why it is, or give an example where it is not</a:t>
            </a:r>
          </a:p>
        </p:txBody>
      </p:sp>
    </p:spTree>
    <p:extLst>
      <p:ext uri="{BB962C8B-B14F-4D97-AF65-F5344CB8AC3E}">
        <p14:creationId xmlns:p14="http://schemas.microsoft.com/office/powerpoint/2010/main" xmlns="" val="357547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86DEA2F-7CDF-914A-B32F-D05F0EF032D3}" type="slidenum">
              <a:rPr lang="en-US" altLang="en-US" sz="1200">
                <a:solidFill>
                  <a:srgbClr val="898989"/>
                </a:solidFill>
                <a:ea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  <a:ea typeface="Arial Unicode MS" charset="0"/>
            </a:endParaRPr>
          </a:p>
        </p:txBody>
      </p:sp>
      <p:pic>
        <p:nvPicPr>
          <p:cNvPr id="34819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1" y="1828800"/>
            <a:ext cx="6062663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TextBox 3"/>
          <p:cNvSpPr txBox="1">
            <a:spLocks noChangeArrowheads="1"/>
          </p:cNvSpPr>
          <p:nvPr/>
        </p:nvSpPr>
        <p:spPr bwMode="auto">
          <a:xfrm>
            <a:off x="1070800" y="378766"/>
            <a:ext cx="1010754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Lucida Sans" charset="0"/>
                <a:ea typeface="Arial Unicode MS" charset="0"/>
              </a:rPr>
              <a:t>Processing postings list in order of size (i.e. the shortest </a:t>
            </a:r>
            <a:r>
              <a:rPr lang="en-US" altLang="en-US" sz="2400" dirty="0" smtClean="0">
                <a:latin typeface="Lucida Sans" charset="0"/>
                <a:ea typeface="Arial Unicode MS" charset="0"/>
              </a:rPr>
              <a:t>postings </a:t>
            </a:r>
            <a:r>
              <a:rPr lang="en-US" altLang="en-US" sz="2400" dirty="0">
                <a:latin typeface="Lucida Sans" charset="0"/>
                <a:ea typeface="Arial Unicode MS" charset="0"/>
              </a:rPr>
              <a:t>list first) is usually a good </a:t>
            </a:r>
            <a:r>
              <a:rPr lang="en-US" altLang="en-US" sz="2400" dirty="0" smtClean="0">
                <a:latin typeface="Lucida Sans" charset="0"/>
                <a:ea typeface="Arial Unicode MS" charset="0"/>
              </a:rPr>
              <a:t>approach. 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en-US" sz="2400" dirty="0" smtClean="0">
                <a:latin typeface="Lucida Sans" charset="0"/>
                <a:ea typeface="Arial Unicode MS" charset="0"/>
              </a:rPr>
              <a:t>But </a:t>
            </a:r>
            <a:r>
              <a:rPr lang="en-US" altLang="en-US" sz="2400" dirty="0">
                <a:latin typeface="Lucida Sans" charset="0"/>
                <a:ea typeface="Arial Unicode MS" charset="0"/>
              </a:rPr>
              <a:t>it is not optimal e. g. in a conjunctive query with </a:t>
            </a:r>
            <a:r>
              <a:rPr lang="en-US" altLang="en-US" sz="2400" dirty="0" smtClean="0">
                <a:latin typeface="Lucida Sans" charset="0"/>
                <a:ea typeface="Arial Unicode MS" charset="0"/>
              </a:rPr>
              <a:t>three </a:t>
            </a:r>
            <a:r>
              <a:rPr lang="en-US" altLang="en-US" sz="2400" dirty="0">
                <a:latin typeface="Lucida Sans" charset="0"/>
                <a:ea typeface="Arial Unicode MS" charset="0"/>
              </a:rPr>
              <a:t>terms:</a:t>
            </a:r>
          </a:p>
        </p:txBody>
      </p:sp>
      <p:sp>
        <p:nvSpPr>
          <p:cNvPr id="34821" name="TextBox 4"/>
          <p:cNvSpPr txBox="1">
            <a:spLocks noChangeArrowheads="1"/>
          </p:cNvSpPr>
          <p:nvPr/>
        </p:nvSpPr>
        <p:spPr bwMode="auto">
          <a:xfrm>
            <a:off x="1304163" y="4288304"/>
            <a:ext cx="964082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Lucida Sans" charset="0"/>
                <a:ea typeface="Arial Unicode MS" charset="0"/>
              </a:rPr>
              <a:t>As we can see there is no document containing all three </a:t>
            </a:r>
            <a:r>
              <a:rPr lang="en-US" altLang="en-US" sz="2400" dirty="0" smtClean="0">
                <a:latin typeface="Lucida Sans" charset="0"/>
                <a:ea typeface="Arial Unicode MS" charset="0"/>
              </a:rPr>
              <a:t>query </a:t>
            </a:r>
            <a:r>
              <a:rPr lang="en-US" altLang="en-US" sz="2400" dirty="0">
                <a:latin typeface="Lucida Sans" charset="0"/>
                <a:ea typeface="Arial Unicode MS" charset="0"/>
              </a:rPr>
              <a:t>terms. If we would have checked the first </a:t>
            </a:r>
            <a:r>
              <a:rPr lang="en-US" altLang="en-US" sz="2400" dirty="0" smtClean="0">
                <a:latin typeface="Lucida Sans" charset="0"/>
                <a:ea typeface="Arial Unicode MS" charset="0"/>
              </a:rPr>
              <a:t>posting of </a:t>
            </a:r>
            <a:r>
              <a:rPr lang="en-US" altLang="en-US" sz="2400" dirty="0">
                <a:latin typeface="Lucida Sans" charset="0"/>
                <a:ea typeface="Arial Unicode MS" charset="0"/>
              </a:rPr>
              <a:t>the third list right at the beginning, we would have </a:t>
            </a:r>
            <a:r>
              <a:rPr lang="en-US" altLang="en-US" sz="2400" dirty="0" smtClean="0">
                <a:latin typeface="Lucida Sans" charset="0"/>
                <a:ea typeface="Arial Unicode MS" charset="0"/>
              </a:rPr>
              <a:t>noticed </a:t>
            </a:r>
            <a:r>
              <a:rPr lang="en-US" altLang="en-US" sz="2400" dirty="0">
                <a:latin typeface="Lucida Sans" charset="0"/>
                <a:ea typeface="Arial Unicode MS" charset="0"/>
              </a:rPr>
              <a:t>that there is no </a:t>
            </a:r>
            <a:r>
              <a:rPr lang="en-US" altLang="en-US" sz="2400" dirty="0" smtClean="0">
                <a:latin typeface="Lucida Sans" charset="0"/>
                <a:ea typeface="Arial Unicode MS" charset="0"/>
              </a:rPr>
              <a:t>intersection between </a:t>
            </a:r>
            <a:r>
              <a:rPr lang="en-US" altLang="en-US" sz="2400" dirty="0">
                <a:latin typeface="Lucida Sans" charset="0"/>
                <a:ea typeface="Arial Unicode MS" charset="0"/>
              </a:rPr>
              <a:t>the first and the third postings list. That would </a:t>
            </a:r>
            <a:r>
              <a:rPr lang="en-US" altLang="en-US" sz="2400" dirty="0" smtClean="0">
                <a:latin typeface="Lucida Sans" charset="0"/>
                <a:ea typeface="Arial Unicode MS" charset="0"/>
              </a:rPr>
              <a:t>make </a:t>
            </a:r>
            <a:r>
              <a:rPr lang="en-US" altLang="en-US" sz="2400" dirty="0">
                <a:latin typeface="Lucida Sans" charset="0"/>
                <a:ea typeface="Arial Unicode MS" charset="0"/>
              </a:rPr>
              <a:t>any further search superfluous.</a:t>
            </a:r>
          </a:p>
        </p:txBody>
      </p:sp>
    </p:spTree>
    <p:extLst>
      <p:ext uri="{BB962C8B-B14F-4D97-AF65-F5344CB8AC3E}">
        <p14:creationId xmlns:p14="http://schemas.microsoft.com/office/powerpoint/2010/main" xmlns="" val="637638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E7F966E-55BA-5C40-B58C-CEBB045C040B}" type="slidenum">
              <a:rPr lang="zh-TW" altLang="en-US" sz="1200">
                <a:solidFill>
                  <a:srgbClr val="898989"/>
                </a:solidFill>
                <a:ea typeface="新細明體" charset="-120"/>
                <a:cs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200">
              <a:solidFill>
                <a:srgbClr val="898989"/>
              </a:solidFill>
              <a:ea typeface="新細明體" charset="-120"/>
              <a:cs typeface="Arial Unicode MS" charset="0"/>
            </a:endParaRPr>
          </a:p>
        </p:txBody>
      </p:sp>
      <p:pic>
        <p:nvPicPr>
          <p:cNvPr id="3584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2688" y="381000"/>
            <a:ext cx="1027785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86088" y="4238499"/>
            <a:ext cx="68339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</a:defRPr>
            </a:lvl9pPr>
          </a:lstStyle>
          <a:p>
            <a:r>
              <a:rPr lang="en-IN" altLang="x-none" sz="3200" b="1"/>
              <a:t>Left Blank for Students to Solve</a:t>
            </a:r>
          </a:p>
        </p:txBody>
      </p:sp>
    </p:spTree>
    <p:extLst>
      <p:ext uri="{BB962C8B-B14F-4D97-AF65-F5344CB8AC3E}">
        <p14:creationId xmlns:p14="http://schemas.microsoft.com/office/powerpoint/2010/main" xmlns="" val="847694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From Sets to Rankings</a:t>
            </a:r>
          </a:p>
        </p:txBody>
      </p:sp>
      <p:sp>
        <p:nvSpPr>
          <p:cNvPr id="43011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A06E55-F7E4-3049-AA26-9D9500A3F995}" type="slidenum">
              <a:rPr lang="en-US" altLang="en-US" sz="1200">
                <a:solidFill>
                  <a:srgbClr val="898989"/>
                </a:solidFill>
                <a:ea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  <a:ea typeface="Arial Unicode MS" charset="0"/>
            </a:endParaRPr>
          </a:p>
        </p:txBody>
      </p:sp>
      <p:sp>
        <p:nvSpPr>
          <p:cNvPr id="43012" name="TextBox 3"/>
          <p:cNvSpPr txBox="1">
            <a:spLocks noChangeArrowheads="1"/>
          </p:cNvSpPr>
          <p:nvPr/>
        </p:nvSpPr>
        <p:spPr bwMode="auto">
          <a:xfrm>
            <a:off x="1072896" y="1676400"/>
            <a:ext cx="10509504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342900" indent="-342900">
              <a:spcBef>
                <a:spcPct val="0"/>
              </a:spcBef>
              <a:buClrTx/>
            </a:pPr>
            <a:r>
              <a:rPr lang="en-US" altLang="en-US" sz="2400" dirty="0">
                <a:latin typeface="Lucida Sans" charset="0"/>
                <a:ea typeface="Arial Unicode MS" charset="0"/>
              </a:rPr>
              <a:t>Precision and Recall are measures of sets </a:t>
            </a:r>
          </a:p>
          <a:p>
            <a:pPr marL="342900" indent="-342900">
              <a:spcBef>
                <a:spcPct val="0"/>
              </a:spcBef>
              <a:buClrTx/>
            </a:pPr>
            <a:endParaRPr lang="en-US" altLang="en-US" sz="2400" dirty="0">
              <a:latin typeface="Lucida Sans" charset="0"/>
              <a:ea typeface="Arial Unicode MS" charset="0"/>
            </a:endParaRPr>
          </a:p>
          <a:p>
            <a:pPr marL="342900" indent="-342900">
              <a:spcBef>
                <a:spcPct val="0"/>
              </a:spcBef>
              <a:buClrTx/>
            </a:pPr>
            <a:r>
              <a:rPr lang="en-US" altLang="en-US" sz="2400" dirty="0">
                <a:latin typeface="Lucida Sans" charset="0"/>
                <a:ea typeface="Arial Unicode MS" charset="0"/>
              </a:rPr>
              <a:t>In a ranked list, we can measure the precision at each recall point</a:t>
            </a:r>
          </a:p>
          <a:p>
            <a:pPr marL="342900" indent="-342900">
              <a:spcBef>
                <a:spcPct val="0"/>
              </a:spcBef>
              <a:buClrTx/>
            </a:pPr>
            <a:endParaRPr lang="en-US" altLang="en-US" sz="2400" dirty="0">
              <a:latin typeface="Lucida Sans" charset="0"/>
              <a:ea typeface="Arial Unicode MS" charset="0"/>
            </a:endParaRPr>
          </a:p>
          <a:p>
            <a:pPr marL="342900" indent="-342900">
              <a:spcBef>
                <a:spcPct val="0"/>
              </a:spcBef>
              <a:buClrTx/>
            </a:pPr>
            <a:r>
              <a:rPr lang="en-US" altLang="en-US" sz="2400" dirty="0">
                <a:latin typeface="Lucida Sans" charset="0"/>
                <a:ea typeface="Arial Unicode MS" charset="0"/>
              </a:rPr>
              <a:t>recall increases when a relevant document </a:t>
            </a:r>
            <a:r>
              <a:rPr lang="en-US" altLang="en-US" sz="2400" dirty="0" smtClean="0">
                <a:latin typeface="Lucida Sans" charset="0"/>
                <a:ea typeface="Arial Unicode MS" charset="0"/>
              </a:rPr>
              <a:t>is retrieved</a:t>
            </a:r>
            <a:endParaRPr lang="en-US" altLang="en-US" sz="2400" dirty="0">
              <a:latin typeface="Lucida Sans" charset="0"/>
              <a:ea typeface="Arial Unicode MS" charset="0"/>
            </a:endParaRPr>
          </a:p>
          <a:p>
            <a:pPr marL="342900" indent="-342900">
              <a:spcBef>
                <a:spcPct val="0"/>
              </a:spcBef>
              <a:buClrTx/>
            </a:pPr>
            <a:endParaRPr lang="en-US" altLang="en-US" sz="2400" dirty="0">
              <a:latin typeface="Lucida Sans" charset="0"/>
              <a:ea typeface="Arial Unicode MS" charset="0"/>
            </a:endParaRPr>
          </a:p>
          <a:p>
            <a:pPr marL="342900" indent="-342900">
              <a:spcBef>
                <a:spcPct val="0"/>
              </a:spcBef>
              <a:buClrTx/>
            </a:pPr>
            <a:r>
              <a:rPr lang="en-US" altLang="en-US" sz="2400" dirty="0">
                <a:latin typeface="Lucida Sans" charset="0"/>
                <a:ea typeface="Arial Unicode MS" charset="0"/>
              </a:rPr>
              <a:t>compute precision at each relevant </a:t>
            </a:r>
            <a:r>
              <a:rPr lang="en-US" altLang="en-US" sz="2400" dirty="0" smtClean="0">
                <a:latin typeface="Lucida Sans" charset="0"/>
                <a:ea typeface="Arial Unicode MS" charset="0"/>
              </a:rPr>
              <a:t>retrieve document</a:t>
            </a:r>
            <a:r>
              <a:rPr lang="en-US" altLang="en-US" sz="2400" dirty="0">
                <a:latin typeface="Lucida Sans" charset="0"/>
                <a:ea typeface="Arial Unicode MS" charset="0"/>
              </a:rPr>
              <a:t>, over that fraction of the </a:t>
            </a:r>
            <a:r>
              <a:rPr lang="en-US" altLang="en-US" sz="2400" dirty="0" smtClean="0">
                <a:latin typeface="Lucida Sans" charset="0"/>
                <a:ea typeface="Arial Unicode MS" charset="0"/>
              </a:rPr>
              <a:t>retrieve set</a:t>
            </a:r>
            <a:endParaRPr lang="en-US" altLang="en-US" sz="2400" dirty="0">
              <a:latin typeface="Lucida Sans" charset="0"/>
              <a:ea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024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From Sets to Rankings</a:t>
            </a:r>
          </a:p>
        </p:txBody>
      </p:sp>
      <p:sp>
        <p:nvSpPr>
          <p:cNvPr id="43011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A06E55-F7E4-3049-AA26-9D9500A3F995}" type="slidenum">
              <a:rPr lang="en-US" altLang="en-US" sz="1200">
                <a:solidFill>
                  <a:srgbClr val="898989"/>
                </a:solidFill>
                <a:ea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  <a:ea typeface="Arial Unicode MS" charset="0"/>
            </a:endParaRPr>
          </a:p>
        </p:txBody>
      </p:sp>
      <p:sp>
        <p:nvSpPr>
          <p:cNvPr id="43012" name="TextBox 3"/>
          <p:cNvSpPr txBox="1">
            <a:spLocks noChangeArrowheads="1"/>
          </p:cNvSpPr>
          <p:nvPr/>
        </p:nvSpPr>
        <p:spPr bwMode="auto">
          <a:xfrm>
            <a:off x="1072896" y="1676400"/>
            <a:ext cx="10509504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342900" indent="-342900">
              <a:spcBef>
                <a:spcPct val="0"/>
              </a:spcBef>
              <a:buClrTx/>
            </a:pPr>
            <a:r>
              <a:rPr lang="en-US" altLang="en-US" sz="2400" dirty="0">
                <a:latin typeface="Lucida Sans" charset="0"/>
                <a:ea typeface="Arial Unicode MS" charset="0"/>
              </a:rPr>
              <a:t>Precision and Recall are measures of sets </a:t>
            </a:r>
          </a:p>
          <a:p>
            <a:pPr marL="342900" indent="-342900">
              <a:spcBef>
                <a:spcPct val="0"/>
              </a:spcBef>
              <a:buClrTx/>
            </a:pPr>
            <a:endParaRPr lang="en-US" altLang="en-US" sz="2400" dirty="0">
              <a:latin typeface="Lucida Sans" charset="0"/>
              <a:ea typeface="Arial Unicode MS" charset="0"/>
            </a:endParaRPr>
          </a:p>
          <a:p>
            <a:pPr marL="342900" indent="-342900">
              <a:spcBef>
                <a:spcPct val="0"/>
              </a:spcBef>
              <a:buClrTx/>
            </a:pPr>
            <a:r>
              <a:rPr lang="en-US" altLang="en-US" sz="2400" dirty="0">
                <a:latin typeface="Lucida Sans" charset="0"/>
                <a:ea typeface="Arial Unicode MS" charset="0"/>
              </a:rPr>
              <a:t>In a ranked list, we can measure the precision at each recall point</a:t>
            </a:r>
          </a:p>
          <a:p>
            <a:pPr marL="342900" indent="-342900">
              <a:spcBef>
                <a:spcPct val="0"/>
              </a:spcBef>
              <a:buClrTx/>
            </a:pPr>
            <a:endParaRPr lang="en-US" altLang="en-US" sz="2400" dirty="0">
              <a:latin typeface="Lucida Sans" charset="0"/>
              <a:ea typeface="Arial Unicode MS" charset="0"/>
            </a:endParaRPr>
          </a:p>
          <a:p>
            <a:pPr marL="342900" indent="-342900">
              <a:spcBef>
                <a:spcPct val="0"/>
              </a:spcBef>
              <a:buClrTx/>
            </a:pPr>
            <a:r>
              <a:rPr lang="en-US" altLang="en-US" sz="2400" dirty="0">
                <a:latin typeface="Lucida Sans" charset="0"/>
                <a:ea typeface="Arial Unicode MS" charset="0"/>
              </a:rPr>
              <a:t>recall increases when a relevant document </a:t>
            </a:r>
            <a:r>
              <a:rPr lang="en-US" altLang="en-US" sz="2400" dirty="0" smtClean="0">
                <a:latin typeface="Lucida Sans" charset="0"/>
                <a:ea typeface="Arial Unicode MS" charset="0"/>
              </a:rPr>
              <a:t>is retrieved</a:t>
            </a:r>
            <a:endParaRPr lang="en-US" altLang="en-US" sz="2400" dirty="0">
              <a:latin typeface="Lucida Sans" charset="0"/>
              <a:ea typeface="Arial Unicode MS" charset="0"/>
            </a:endParaRPr>
          </a:p>
          <a:p>
            <a:pPr marL="342900" indent="-342900">
              <a:spcBef>
                <a:spcPct val="0"/>
              </a:spcBef>
              <a:buClrTx/>
            </a:pPr>
            <a:endParaRPr lang="en-US" altLang="en-US" sz="2400" dirty="0">
              <a:latin typeface="Lucida Sans" charset="0"/>
              <a:ea typeface="Arial Unicode MS" charset="0"/>
            </a:endParaRPr>
          </a:p>
          <a:p>
            <a:pPr marL="342900" indent="-342900">
              <a:spcBef>
                <a:spcPct val="0"/>
              </a:spcBef>
              <a:buClrTx/>
            </a:pPr>
            <a:r>
              <a:rPr lang="en-US" altLang="en-US" sz="2400" dirty="0">
                <a:latin typeface="Lucida Sans" charset="0"/>
                <a:ea typeface="Arial Unicode MS" charset="0"/>
              </a:rPr>
              <a:t>compute precision at each relevant </a:t>
            </a:r>
            <a:r>
              <a:rPr lang="en-US" altLang="en-US" sz="2400" dirty="0" smtClean="0">
                <a:latin typeface="Lucida Sans" charset="0"/>
                <a:ea typeface="Arial Unicode MS" charset="0"/>
              </a:rPr>
              <a:t>retrieve document</a:t>
            </a:r>
            <a:r>
              <a:rPr lang="en-US" altLang="en-US" sz="2400" dirty="0">
                <a:latin typeface="Lucida Sans" charset="0"/>
                <a:ea typeface="Arial Unicode MS" charset="0"/>
              </a:rPr>
              <a:t>, over that fraction of the </a:t>
            </a:r>
            <a:r>
              <a:rPr lang="en-US" altLang="en-US" sz="2400" dirty="0" smtClean="0">
                <a:latin typeface="Lucida Sans" charset="0"/>
                <a:ea typeface="Arial Unicode MS" charset="0"/>
              </a:rPr>
              <a:t>retrieve set</a:t>
            </a:r>
            <a:endParaRPr lang="en-US" altLang="en-US" sz="2400" dirty="0">
              <a:latin typeface="Lucida Sans" charset="0"/>
              <a:ea typeface="Arial Unicode MS" charset="0"/>
            </a:endParaRPr>
          </a:p>
        </p:txBody>
      </p:sp>
      <p:pic>
        <p:nvPicPr>
          <p:cNvPr id="5" name="Picture 3" descr="C:\Users\croft\Desktop\chap8-2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2896" y="1502665"/>
            <a:ext cx="10357104" cy="4349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97577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Recall-Precision Graphs</a:t>
            </a:r>
          </a:p>
        </p:txBody>
      </p:sp>
      <p:sp>
        <p:nvSpPr>
          <p:cNvPr id="44035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5E8D5DE-2EB8-F146-A7CC-FDF00C92C598}" type="slidenum">
              <a:rPr lang="en-US" altLang="en-US" sz="1200">
                <a:solidFill>
                  <a:srgbClr val="898989"/>
                </a:solidFill>
                <a:ea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  <a:ea typeface="Arial Unicode MS" charset="0"/>
            </a:endParaRPr>
          </a:p>
        </p:txBody>
      </p:sp>
      <p:pic>
        <p:nvPicPr>
          <p:cNvPr id="44036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676401"/>
            <a:ext cx="4700016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TextBox 4"/>
          <p:cNvSpPr txBox="1">
            <a:spLocks noChangeArrowheads="1"/>
          </p:cNvSpPr>
          <p:nvPr/>
        </p:nvSpPr>
        <p:spPr bwMode="auto">
          <a:xfrm>
            <a:off x="1676400" y="1905000"/>
            <a:ext cx="41148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Lucida Sans" charset="0"/>
                <a:ea typeface="Arial Unicode MS" charset="0"/>
              </a:rPr>
              <a:t>Shows the retrieval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Lucida Sans" charset="0"/>
                <a:ea typeface="Arial Unicode MS" charset="0"/>
              </a:rPr>
              <a:t>performance at each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Lucida Sans" charset="0"/>
                <a:ea typeface="Arial Unicode MS" charset="0"/>
              </a:rPr>
              <a:t>point in the ranking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 dirty="0">
              <a:latin typeface="Lucida Sans" charset="0"/>
              <a:ea typeface="Arial Unicode MS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Lucida Sans" charset="0"/>
                <a:ea typeface="Arial Unicode MS" charset="0"/>
              </a:rPr>
              <a:t>Graph precision at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Lucida Sans" charset="0"/>
                <a:ea typeface="Arial Unicode MS" charset="0"/>
              </a:rPr>
              <a:t>standard recall points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Lucida Sans" charset="0"/>
                <a:ea typeface="Arial Unicode MS" charset="0"/>
              </a:rPr>
              <a:t>10%, 20%,…,100%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 dirty="0">
              <a:latin typeface="Lucida Sans" charset="0"/>
              <a:ea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75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304107-A32E-FF40-AED8-178EA4E906F1}" type="slidenum">
              <a:rPr lang="en-US" altLang="en-US" sz="1200">
                <a:solidFill>
                  <a:srgbClr val="898989"/>
                </a:solidFill>
                <a:ea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  <a:ea typeface="Arial Unicode MS" charset="0"/>
            </a:endParaRPr>
          </a:p>
        </p:txBody>
      </p:sp>
      <p:sp>
        <p:nvSpPr>
          <p:cNvPr id="45059" name="TextBox 2"/>
          <p:cNvSpPr txBox="1">
            <a:spLocks noChangeArrowheads="1"/>
          </p:cNvSpPr>
          <p:nvPr/>
        </p:nvSpPr>
        <p:spPr bwMode="auto">
          <a:xfrm>
            <a:off x="676656" y="304801"/>
            <a:ext cx="1130198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Lucida Sans" charset="0"/>
                <a:ea typeface="Arial Unicode MS" charset="0"/>
              </a:rPr>
              <a:t>The recall-precision graph illustrates the tradeoff made by a search algorithm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 dirty="0">
              <a:latin typeface="Lucida Sans" charset="0"/>
              <a:ea typeface="Arial Unicode MS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Lucida Sans" charset="0"/>
                <a:ea typeface="Arial Unicode MS" charset="0"/>
              </a:rPr>
              <a:t>Shows system performance at multiple operating points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 dirty="0">
              <a:latin typeface="Lucida Sans" charset="0"/>
              <a:ea typeface="Arial Unicode MS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Lucida Sans" charset="0"/>
                <a:ea typeface="Arial Unicode MS" charset="0"/>
              </a:rPr>
              <a:t>Each user may be interested in a different point on the graph</a:t>
            </a:r>
          </a:p>
        </p:txBody>
      </p:sp>
      <p:pic>
        <p:nvPicPr>
          <p:cNvPr id="45060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76726" y="3117851"/>
            <a:ext cx="3795713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27887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Performance Evaluation of </a:t>
            </a:r>
            <a:r>
              <a:rPr lang="en-US" altLang="en-US" dirty="0" smtClean="0">
                <a:ea typeface="ＭＳ Ｐゴシック" charset="-128"/>
              </a:rPr>
              <a:t>a Retrieval </a:t>
            </a:r>
            <a:r>
              <a:rPr lang="en-US" altLang="en-US" dirty="0">
                <a:ea typeface="ＭＳ Ｐゴシック" charset="-128"/>
              </a:rPr>
              <a:t>System</a:t>
            </a:r>
          </a:p>
        </p:txBody>
      </p:sp>
      <p:sp>
        <p:nvSpPr>
          <p:cNvPr id="46083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540CEE-1DAC-6648-84C8-2540FA5788A5}" type="slidenum">
              <a:rPr lang="en-US" altLang="en-US" sz="1200">
                <a:solidFill>
                  <a:srgbClr val="898989"/>
                </a:solidFill>
                <a:ea typeface="Arial Unicode M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  <a:ea typeface="Arial Unicode MS" charset="0"/>
            </a:endParaRPr>
          </a:p>
        </p:txBody>
      </p:sp>
      <p:sp>
        <p:nvSpPr>
          <p:cNvPr id="46084" name="TextBox 3"/>
          <p:cNvSpPr txBox="1">
            <a:spLocks noChangeArrowheads="1"/>
          </p:cNvSpPr>
          <p:nvPr/>
        </p:nvSpPr>
        <p:spPr bwMode="auto">
          <a:xfrm>
            <a:off x="609600" y="1447801"/>
            <a:ext cx="11204447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37085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rgbClr val="357E6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rgbClr val="918BA3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rgbClr val="2F6E7E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342900" indent="-342900">
              <a:spcBef>
                <a:spcPct val="0"/>
              </a:spcBef>
              <a:buClrTx/>
            </a:pPr>
            <a:r>
              <a:rPr lang="en-US" altLang="en-US" sz="2400" dirty="0">
                <a:latin typeface="Lucida Sans" charset="0"/>
                <a:ea typeface="Arial Unicode MS" charset="0"/>
              </a:rPr>
              <a:t>often it is useful to have a single number to summarize </a:t>
            </a:r>
            <a:r>
              <a:rPr lang="en-US" altLang="en-US" sz="2400" dirty="0" smtClean="0">
                <a:latin typeface="Lucida Sans" charset="0"/>
                <a:ea typeface="Arial Unicode MS" charset="0"/>
              </a:rPr>
              <a:t>performance</a:t>
            </a:r>
            <a:endParaRPr lang="en-US" altLang="en-US" sz="2400" dirty="0">
              <a:latin typeface="Lucida Sans" charset="0"/>
              <a:ea typeface="Arial Unicode MS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 dirty="0">
              <a:latin typeface="Lucida Sans" charset="0"/>
              <a:ea typeface="Arial Unicode MS" charset="0"/>
            </a:endParaRPr>
          </a:p>
          <a:p>
            <a:pPr marL="342900" indent="-342900">
              <a:spcBef>
                <a:spcPct val="0"/>
              </a:spcBef>
              <a:buClrTx/>
            </a:pPr>
            <a:r>
              <a:rPr lang="en-US" altLang="en-US" sz="2400" dirty="0">
                <a:latin typeface="Lucida Sans" charset="0"/>
                <a:ea typeface="Arial Unicode MS" charset="0"/>
              </a:rPr>
              <a:t>Precision at n documents retrieved shows set precision </a:t>
            </a:r>
            <a:r>
              <a:rPr lang="en-US" altLang="en-US" sz="2400" dirty="0" smtClean="0">
                <a:latin typeface="Lucida Sans" charset="0"/>
                <a:ea typeface="Arial Unicode MS" charset="0"/>
              </a:rPr>
              <a:t>at </a:t>
            </a:r>
            <a:r>
              <a:rPr lang="en-US" altLang="en-US" sz="2400" dirty="0">
                <a:latin typeface="Lucida Sans" charset="0"/>
                <a:ea typeface="Arial Unicode MS" charset="0"/>
              </a:rPr>
              <a:t>fixed points in the ranking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 dirty="0">
              <a:latin typeface="Lucida Sans" charset="0"/>
              <a:ea typeface="Arial Unicode MS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u="sng" dirty="0">
                <a:latin typeface="Lucida Sans" charset="0"/>
                <a:ea typeface="Arial Unicode MS" charset="0"/>
              </a:rPr>
              <a:t>R-precision</a:t>
            </a:r>
            <a:r>
              <a:rPr lang="en-US" altLang="en-US" sz="2400" dirty="0">
                <a:latin typeface="Lucida Sans" charset="0"/>
                <a:ea typeface="Arial Unicode MS" charset="0"/>
              </a:rPr>
              <a:t>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Lucida Sans" charset="0"/>
                <a:ea typeface="Arial Unicode MS" charset="0"/>
              </a:rPr>
              <a:t>Precision when (# relevant documents) retrieved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 dirty="0">
              <a:latin typeface="Lucida Sans" charset="0"/>
              <a:ea typeface="Arial Unicode MS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u="sng" dirty="0">
                <a:latin typeface="Lucida Sans" charset="0"/>
                <a:ea typeface="Arial Unicode MS" charset="0"/>
              </a:rPr>
              <a:t>Average precision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Lucida Sans" charset="0"/>
                <a:ea typeface="Arial Unicode MS" charset="0"/>
              </a:rPr>
              <a:t>Average of precision at each relevant </a:t>
            </a:r>
            <a:r>
              <a:rPr lang="en-US" altLang="en-US" sz="2400" dirty="0" smtClean="0">
                <a:latin typeface="Lucida Sans" charset="0"/>
                <a:ea typeface="Arial Unicode MS" charset="0"/>
              </a:rPr>
              <a:t>document retrieved </a:t>
            </a:r>
            <a:endParaRPr lang="en-US" altLang="en-US" sz="2400" dirty="0">
              <a:latin typeface="Lucida Sans" charset="0"/>
              <a:ea typeface="Arial Unicode MS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Lucida Sans" charset="0"/>
                <a:ea typeface="Arial Unicode MS" charset="0"/>
              </a:rPr>
              <a:t>Precision of an </a:t>
            </a:r>
            <a:r>
              <a:rPr lang="en-US" altLang="en-US" sz="2400" dirty="0" err="1">
                <a:latin typeface="Lucida Sans" charset="0"/>
                <a:ea typeface="Arial Unicode MS" charset="0"/>
              </a:rPr>
              <a:t>unretrieved</a:t>
            </a:r>
            <a:r>
              <a:rPr lang="en-US" altLang="en-US" sz="2400" dirty="0">
                <a:latin typeface="Lucida Sans" charset="0"/>
                <a:ea typeface="Arial Unicode MS" charset="0"/>
              </a:rPr>
              <a:t> relevant document = 0</a:t>
            </a:r>
          </a:p>
        </p:txBody>
      </p:sp>
    </p:spTree>
    <p:extLst>
      <p:ext uri="{BB962C8B-B14F-4D97-AF65-F5344CB8AC3E}">
        <p14:creationId xmlns:p14="http://schemas.microsoft.com/office/powerpoint/2010/main" xmlns="" val="1360879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Ranking \#1:&#10;$(1.0 + 0.67 + 0.75 + 0.8 + 0.83 + 0.6)/6 = 0.78$\\ \\&#10;Ranking \#2: $ (0.5 + 0.4 + 0.5 + 0.57 + 0.56 + 0.6)/6 = 0.52 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2079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Ranking \#1:&#10;$(1.0 + 0.67 + 0.75 + 0.8 + 0.83 + 0.6)/6 = 0.78$\\ \\&#10;Ranking \#2: $ (0.5 + 0.4 + 0.5 + 0.57 + 0.56 + 0.6)/6 = 0.52 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2079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\textit{average precision query 1} $= (1.0 + 0.67 + 0.5 + 0.44 + 0.5)/5 = 0.62$\\&#10;\textit{average precision query 2} $=(0.5 + 0.4 + 0.43)/3 = 0.44$\\ \\&#10;\textit{mean average precision} $= (0.62 + 0.44)/2 = 0.53$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94"/>
  <p:tag name="PICTUREFILESIZE" val="34202"/>
</p:tagLst>
</file>

<file path=ppt/theme/theme1.xml><?xml version="1.0" encoding="utf-8"?>
<a:theme xmlns:a="http://schemas.openxmlformats.org/drawingml/2006/main" name="Ashoka">
  <a:themeElements>
    <a:clrScheme name="Blank Presentation 13">
      <a:dk1>
        <a:srgbClr val="000000"/>
      </a:dk1>
      <a:lt1>
        <a:srgbClr val="FFFFFF"/>
      </a:lt1>
      <a:dk2>
        <a:srgbClr val="13518F"/>
      </a:dk2>
      <a:lt2>
        <a:srgbClr val="808080"/>
      </a:lt2>
      <a:accent1>
        <a:srgbClr val="8CC63F"/>
      </a:accent1>
      <a:accent2>
        <a:srgbClr val="0091D5"/>
      </a:accent2>
      <a:accent3>
        <a:srgbClr val="FFFFFF"/>
      </a:accent3>
      <a:accent4>
        <a:srgbClr val="000000"/>
      </a:accent4>
      <a:accent5>
        <a:srgbClr val="C5DFAF"/>
      </a:accent5>
      <a:accent6>
        <a:srgbClr val="0083C1"/>
      </a:accent6>
      <a:hlink>
        <a:srgbClr val="81CBEE"/>
      </a:hlink>
      <a:folHlink>
        <a:srgbClr val="4F692D"/>
      </a:folHlink>
    </a:clrScheme>
    <a:fontScheme name="Blank Presentation">
      <a:majorFont>
        <a:latin typeface="Verdana"/>
        <a:ea typeface="ＭＳ Ｐゴシック"/>
        <a:cs typeface="ＭＳ Ｐゴシック"/>
      </a:majorFont>
      <a:minorFont>
        <a:latin typeface="Verdan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13518F"/>
        </a:dk2>
        <a:lt2>
          <a:srgbClr val="808080"/>
        </a:lt2>
        <a:accent1>
          <a:srgbClr val="8CC63F"/>
        </a:accent1>
        <a:accent2>
          <a:srgbClr val="0091D5"/>
        </a:accent2>
        <a:accent3>
          <a:srgbClr val="FFFFFF"/>
        </a:accent3>
        <a:accent4>
          <a:srgbClr val="000000"/>
        </a:accent4>
        <a:accent5>
          <a:srgbClr val="C5DFAF"/>
        </a:accent5>
        <a:accent6>
          <a:srgbClr val="0083C1"/>
        </a:accent6>
        <a:hlink>
          <a:srgbClr val="81CBEE"/>
        </a:hlink>
        <a:folHlink>
          <a:srgbClr val="4F692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Ashoka" id="{791C8CA9-D5AA-463C-BDB9-C1716C936529}" vid="{81B71EFE-C4A3-4F73-A229-3BE804FEFB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Ashoka</Template>
  <TotalTime>10538</TotalTime>
  <Words>564</Words>
  <Application>Microsoft Office PowerPoint</Application>
  <PresentationFormat>Custom</PresentationFormat>
  <Paragraphs>92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Ashoka</vt:lpstr>
      <vt:lpstr>Slide 1</vt:lpstr>
      <vt:lpstr>Slide 2</vt:lpstr>
      <vt:lpstr>Slide 3</vt:lpstr>
      <vt:lpstr>Slide 4</vt:lpstr>
      <vt:lpstr>From Sets to Rankings</vt:lpstr>
      <vt:lpstr>From Sets to Rankings</vt:lpstr>
      <vt:lpstr>Recall-Precision Graphs</vt:lpstr>
      <vt:lpstr>Slide 8</vt:lpstr>
      <vt:lpstr>Performance Evaluation of a Retrieval System</vt:lpstr>
      <vt:lpstr>Average Precision: Example</vt:lpstr>
      <vt:lpstr>Average Precision: Example</vt:lpstr>
      <vt:lpstr>Average Precision: Example</vt:lpstr>
      <vt:lpstr>Mean Average Precision (MAP)</vt:lpstr>
      <vt:lpstr>Mean Average Precision (MAP)</vt:lpstr>
      <vt:lpstr>General Formula for MAP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Administration Department</dc:title>
  <dc:creator>Sureet Sondhi</dc:creator>
  <cp:lastModifiedBy>himanshu goyal</cp:lastModifiedBy>
  <cp:revision>209</cp:revision>
  <dcterms:created xsi:type="dcterms:W3CDTF">2015-01-10T05:01:31Z</dcterms:created>
  <dcterms:modified xsi:type="dcterms:W3CDTF">2018-08-10T09:40:20Z</dcterms:modified>
</cp:coreProperties>
</file>