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  <p:sldMasterId id="2147483660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Georgia" pitchFamily="18" charset="0"/>
      <p:regular r:id="rId27"/>
      <p:bold r:id="rId28"/>
      <p:italic r:id="rId29"/>
      <p:boldItalic r:id="rId30"/>
    </p:embeddedFont>
    <p:embeddedFont>
      <p:font typeface="Bodoni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DB40420-E2D0-4AD0-A0A5-5E11CEE03B93}">
  <a:tblStyle styleId="{4DB40420-E2D0-4AD0-A0A5-5E11CEE03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5ebbdc435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5ebbdc435_0_6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d5ebbdc435_0_6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ebbdc43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ebbdc435_5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d5ebbdc435_5_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5ebbdc435_5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5ebbdc435_5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d5ebbdc435_5_6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ebbdc435_5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ebbdc435_5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5ebbdc435_5_7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ebbdc435_5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ebbdc435_5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d5ebbdc435_5_10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ebbdc435_5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ebbdc435_5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d5ebbdc435_5_9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ebbdc435_5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ebbdc435_5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d5ebbdc435_5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5ebbdc435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5ebbdc435_0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d5ebbdc435_0_69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ebbdc43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ebbdc435_0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d5ebbdc435_0_27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ebbdc435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ebbdc435_0_6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d5ebbdc435_0_6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ebbdc435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ebbdc435_0_6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d5ebbdc435_0_67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ebbdc435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ebbdc435_5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d5ebbdc435_5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ebbdc435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ebbdc435_0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d5ebbdc435_0_6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5ebbdc435_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5ebbdc435_5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d5ebbdc435_5_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ebbdc435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ebbdc435_5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d5ebbdc435_5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" y="3509963"/>
            <a:ext cx="12191999" cy="101198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63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602166" y="3787947"/>
            <a:ext cx="6445405" cy="5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C2577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266700" y="6557962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5744567" y="410667"/>
            <a:ext cx="6036900" cy="6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>
                <a:solidFill>
                  <a:srgbClr val="002060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>
                <a:solidFill>
                  <a:srgbClr val="002060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>
                <a:solidFill>
                  <a:srgbClr val="002060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550" y="230187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0" y="0"/>
            <a:ext cx="12192000" cy="350996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lang="en-US" sz="100" b="0" i="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12" y="4852987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619250" y="5013325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800"/>
              <a:buFont typeface="Georgia"/>
              <a:buNone/>
            </a:pPr>
            <a:r>
              <a:rPr lang="en-US" sz="1800" b="1" i="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374062" y="3787775"/>
            <a:ext cx="3171825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3550" y="230187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266700" y="6557962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23550" y="230187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0" y="3509962"/>
            <a:ext cx="12192000" cy="1011237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endParaRPr sz="100">
              <a:solidFill>
                <a:schemeClr val="lt2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1600200" y="1126406"/>
            <a:ext cx="91440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14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 Mask Detector</a:t>
            </a:r>
            <a:endParaRPr sz="48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009900" y="6492875"/>
            <a:ext cx="60055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lang="en-US" sz="16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429750" y="2629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Mayank - 18100031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(6th sem)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507250" y="3603850"/>
            <a:ext cx="70641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Under Guidance of -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Dr. Muneendra Ojha, Asstt. Prof. (Comp. Sci. &amp; Engg.) 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320087" y="5851525"/>
            <a:ext cx="36654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odoni"/>
              <a:buNone/>
            </a:pPr>
            <a:r>
              <a:rPr lang="en-US" sz="2600" b="0" i="0" u="non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Innovate. Achieve. Lead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838200" y="1978025"/>
            <a:ext cx="10515600" cy="118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Total epochs on which model is trained : 17 epochs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The last five epochs result are shown in the below figure - 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10</a:t>
            </a:fld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RESULTS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443300"/>
            <a:ext cx="11106149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11</a:t>
            </a:fld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CONTD...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93" name="Google Shape;193;p24"/>
          <p:cNvGraphicFramePr/>
          <p:nvPr/>
        </p:nvGraphicFramePr>
        <p:xfrm>
          <a:off x="1268250" y="1714500"/>
          <a:ext cx="9331350" cy="1554390"/>
        </p:xfrm>
        <a:graphic>
          <a:graphicData uri="http://schemas.openxmlformats.org/drawingml/2006/table">
            <a:tbl>
              <a:tblPr>
                <a:noFill/>
                <a:tableStyleId>{4DB40420-E2D0-4AD0-A0A5-5E11CEE03B93}</a:tableStyleId>
              </a:tblPr>
              <a:tblGrid>
                <a:gridCol w="3110450"/>
                <a:gridCol w="3110450"/>
                <a:gridCol w="3110450"/>
              </a:tblGrid>
              <a:tr h="48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22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22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8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22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98.4%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97.9%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48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sz="22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0.04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0.07</a:t>
                      </a:r>
                      <a:endParaRPr sz="2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4" name="Google Shape;194;p24"/>
          <p:cNvSpPr txBox="1"/>
          <p:nvPr/>
        </p:nvSpPr>
        <p:spPr>
          <a:xfrm>
            <a:off x="4371925" y="3294000"/>
            <a:ext cx="36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Fig2. This table shows the final obtained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3687875"/>
            <a:ext cx="3703610" cy="25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225" y="3748709"/>
            <a:ext cx="3550200" cy="249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54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I randomly selected some pictures from internet for the model testing and the result is shown in the below images: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12</a:t>
            </a:fld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FOR INDIVIDUAL IMAGES...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759550"/>
            <a:ext cx="10225050" cy="35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19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Firstly, all the faces (present in image) coordinates are extracted from the input group image using the OpenCV inbuilt CascadeClassifier.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Then, the each face is passed through the trained model to predict whether the face is masked or not.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Finally, a bounding box is created around each face according to the prediction made.</a:t>
            </a:r>
            <a:endParaRPr sz="2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13</a:t>
            </a:fld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FOR GROUP IMAGES...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14</a:t>
            </a:fld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CONTD...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2605225"/>
            <a:ext cx="5286375" cy="29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400" y="2529025"/>
            <a:ext cx="3725356" cy="29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1044700" y="1635575"/>
            <a:ext cx="820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images shows the testing on some random group images -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1552275" y="5582975"/>
            <a:ext cx="4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Fig3. The prediction shows that the peoples are unmasked.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038675" y="5582975"/>
            <a:ext cx="45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Fig4. Among all 3 persons, 2 are masked &amp; 1 is unmasked.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➔"/>
            </a:pPr>
            <a:r>
              <a:rPr lang="en-US"/>
              <a:t>The person should be front facing because the model is trained on such image dataset.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US"/>
              <a:t>In group images, the model sometimes fail to detect the masked person because -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/>
              <a:t>If the image is too obscured by the mask.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/>
              <a:t>The dataset used to train the face detector didn’t contain example images of people wearing face masks.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15</a:t>
            </a:fld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LIMITATIONS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u="sng" dirty="0"/>
              <a:t>Dataset link : </a:t>
            </a:r>
            <a:endParaRPr lang="en-US" sz="2500" b="1" u="sng" dirty="0" smtClean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b="1" u="sng" dirty="0" smtClean="0">
                <a:solidFill>
                  <a:schemeClr val="hlink"/>
                </a:solidFill>
              </a:rPr>
              <a:t>Check in </a:t>
            </a:r>
            <a:r>
              <a:rPr lang="en-IN" sz="2500" b="1" u="sng" dirty="0" err="1" smtClean="0">
                <a:solidFill>
                  <a:schemeClr val="hlink"/>
                </a:solidFill>
              </a:rPr>
              <a:t>Github</a:t>
            </a:r>
            <a:endParaRPr sz="2500" b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u="sng" dirty="0"/>
              <a:t>Code link : </a:t>
            </a:r>
            <a:endParaRPr b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b="1" u="sng" dirty="0" smtClean="0">
                <a:solidFill>
                  <a:schemeClr val="hlink"/>
                </a:solidFill>
              </a:rPr>
              <a:t>Check in </a:t>
            </a:r>
            <a:r>
              <a:rPr lang="en-IN" sz="2500" b="1" u="sng" dirty="0" err="1" smtClean="0">
                <a:solidFill>
                  <a:schemeClr val="hlink"/>
                </a:solidFill>
              </a:rPr>
              <a:t>Github</a:t>
            </a:r>
            <a:endParaRPr sz="2500" b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16</a:t>
            </a:fld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DATASET &amp; CODE LINK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 Das, M. Wasif Ansari and R. Basak, "Covid-19 Face Mask Detection Using TensorFlow, Keras and OpenCV," </a:t>
            </a:r>
            <a:r>
              <a:rPr lang="en-US" sz="16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2020 IEEE 17th India Council International Conference (INDICON)</a:t>
            </a: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2020, pp. 1-5, doi: 10.1109/INDICON49873.2020.9342585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 M. Rahman, M. M. H. Manik, M. M. Islam, S. Mahmud and J. -H. Kim, "An Automated System to Limit COVID-19 Using Facial Mask Detection in Smart City Network," </a:t>
            </a:r>
            <a:r>
              <a:rPr lang="en-US" sz="16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2020 IEEE International IOT, Electronics and Mechatronics Conference (IEMTRONICS)</a:t>
            </a: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2020, pp. 1-5, doi: 10.1109/IEMTRONICS51293.2020.9216386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Ge, J. Li, Q. Ye and Z. Luo, "Detecting Masked Faces in the Wild with LLE-CNNs", </a:t>
            </a:r>
            <a:r>
              <a:rPr lang="en-US" sz="16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2017 IEEE Conference on Computer Vision and Pattern Recognition (CVPR)</a:t>
            </a: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pp. 426-434, 2017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 Z. Islam, M. M. Islam and A. Asraf, "A Combined Deep CNN-LSTM Network for the Detection of Novel Coronavirus (COVID-19) Using X-ray Images", </a:t>
            </a:r>
            <a:r>
              <a:rPr lang="en-US" sz="16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Informatics in Medicine Unlocked</a:t>
            </a:r>
            <a:r>
              <a:rPr lang="en-US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20, pp. 100412, Aug. 2020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17</a:t>
            </a:fld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REFERENCES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0" y="3175"/>
            <a:ext cx="12192000" cy="4727575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lang="en-US" sz="100" b="0" i="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931862" y="153670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00" y="5002212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1652587" y="5162550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800"/>
              <a:buFont typeface="Georgia"/>
              <a:buNone/>
            </a:pPr>
            <a:r>
              <a:rPr lang="en-US" sz="1800" b="1" i="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18</a:t>
            </a:fld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t="16780" b="16787"/>
          <a:stretch/>
        </p:blipFill>
        <p:spPr>
          <a:xfrm>
            <a:off x="5744567" y="410667"/>
            <a:ext cx="6036799" cy="6015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838200" y="304800"/>
            <a:ext cx="440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CONTENTS </a:t>
            </a:r>
            <a:endParaRPr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914400" y="1634400"/>
            <a:ext cx="3805200" cy="3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About the Dataset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 &amp; Code link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Char char="➔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537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INTRODUCTION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Char char="➔"/>
            </a:pPr>
            <a:r>
              <a:rPr lang="en-US" sz="2600">
                <a:highlight>
                  <a:srgbClr val="FFFFFF"/>
                </a:highlight>
              </a:rPr>
              <a:t>Coronavirus disease is the latest epidemic that forced an international health emergency. It spreads mainly from person to person through respiratory droplets.</a:t>
            </a:r>
            <a:endParaRPr sz="2600">
              <a:highlight>
                <a:srgbClr val="FFFFFF"/>
              </a:highlight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>
                <a:highlight>
                  <a:srgbClr val="FFFFFF"/>
                </a:highlight>
              </a:rPr>
              <a:t>According to the latest WHO report, there are around 149M confirmed cases across 192 countries, which has led to around 3M deaths.</a:t>
            </a:r>
            <a:endParaRPr sz="2600">
              <a:highlight>
                <a:srgbClr val="FFFFFF"/>
              </a:highlight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>
                <a:highlight>
                  <a:srgbClr val="FFFFFF"/>
                </a:highlight>
              </a:rPr>
              <a:t>Around 1M new cases are reporting each day worldwide.</a:t>
            </a:r>
            <a:endParaRPr sz="2600">
              <a:highlight>
                <a:srgbClr val="FFFFFF"/>
              </a:highlight>
            </a:endParaRPr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>
                <a:highlight>
                  <a:srgbClr val="FFFFFF"/>
                </a:highlight>
              </a:rPr>
              <a:t>Thus, wearing a face mask slows the community transmission of this disease. </a:t>
            </a:r>
            <a:endParaRPr sz="26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highlight>
                <a:srgbClr val="FFFFFF"/>
              </a:highlight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3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4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MOTIVATION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Mask is a simple barrier to help prevent your respiratory droplets from reaching others.</a:t>
            </a:r>
            <a:endParaRPr sz="26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When you wear a mask, you protect others as well as yourself. Masks work best when everyone wears one.</a:t>
            </a:r>
            <a:endParaRPr sz="26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The majority of the countries have enforced compulsory face mask policies in public areas and the manual observation of the face mask is a tedious work especially in crowded places.</a:t>
            </a:r>
            <a:endParaRPr sz="26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So, the automation in face mask detection by using latest deep learning techniques motivates the development of this project.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5</a:t>
            </a:fld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ABOUT THE DATASET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915375" y="1903363"/>
            <a:ext cx="4762200" cy="4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➔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dataset is created artificially using facial landmarks &amp; downloaded from a open source website.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➔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dataset has two classes: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with_Mask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without_Mask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Each Image has a dimension of 150×150×3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29375"/>
            <a:ext cx="6292449" cy="44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2473050" y="6084175"/>
            <a:ext cx="40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Fig1. Sample of the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Total training Images: 1315</a:t>
            </a:r>
            <a:endParaRPr sz="2600"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00"/>
              <a:buChar char="◆"/>
            </a:pPr>
            <a:r>
              <a:rPr lang="en-US" sz="2600"/>
              <a:t>with_Mask: 658 images</a:t>
            </a:r>
            <a:endParaRPr sz="2600"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00"/>
              <a:buChar char="◆"/>
            </a:pPr>
            <a:r>
              <a:rPr lang="en-US" sz="2600"/>
              <a:t>without_mask: 657 images</a:t>
            </a:r>
            <a:endParaRPr sz="26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Total testing Images: 194</a:t>
            </a:r>
            <a:endParaRPr sz="2600"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00"/>
              <a:buChar char="◆"/>
            </a:pPr>
            <a:r>
              <a:rPr lang="en-US" sz="2600"/>
              <a:t>with_Mask: 97 images</a:t>
            </a:r>
            <a:endParaRPr sz="2600"/>
          </a:p>
          <a:p>
            <a:pPr marL="685800" lvl="1" indent="-2413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00"/>
              <a:buChar char="◆"/>
            </a:pPr>
            <a:r>
              <a:rPr lang="en-US" sz="2600"/>
              <a:t>without_mask: 97 images</a:t>
            </a:r>
            <a:endParaRPr sz="2600"/>
          </a:p>
          <a:p>
            <a:pPr marL="22860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As both classes have equal number of images, so the dataset has no class imbalance problem.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6</a:t>
            </a:fld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CONTD...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04600" cy="10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u="sng"/>
              <a:t>ImageDataGenerator:</a:t>
            </a:r>
            <a:r>
              <a:rPr lang="en-US" sz="2400"/>
              <a:t> It generates tensor image data with real-time augmentation. So, we used this for preparing the train, test images using the following commands - 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IMPLEMENTATION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962275"/>
            <a:ext cx="107442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838200" y="5105400"/>
            <a:ext cx="108585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 the training dataset is small, so real-time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image augmentation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performed on images during the training with train dataset to reduce the chance of overfitting.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79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Now, created a sequential model for classifying the masked &amp; unmasked persons. The overview of the layers of the model are -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8</a:t>
            </a:fld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CONTD...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400" y="2239400"/>
            <a:ext cx="4991000" cy="40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998375" y="2923300"/>
            <a:ext cx="5703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➔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Relu (Rectified Linear) &amp; Sigmoid activation functions are used.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➔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Adam is used as an optimizer.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Training &amp; Validation Batch size : 16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description of the layers are - 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u="sng"/>
              <a:t>Conv2D layer:</a:t>
            </a:r>
            <a:r>
              <a:rPr lang="en-US" sz="2400"/>
              <a:t> It has a filter or a kernel which “slides” over the 2D input data, performing an elementwise multiplication which results as a single output pixel.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u="sng"/>
              <a:t>MaxPooling2D layer:</a:t>
            </a:r>
            <a:r>
              <a:rPr lang="en-US" sz="2400"/>
              <a:t> It downsamples the input representation by taking the maximum value over the window defined by pool_size for each dimension along the feature axis &amp; the window is shifted by strides in each dimension.</a:t>
            </a:r>
            <a:endParaRPr sz="2400" b="1" u="sng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u="sng"/>
              <a:t>Flatten layer:</a:t>
            </a:r>
            <a:r>
              <a:rPr lang="en-US" sz="2400"/>
              <a:t> It converts the pooled feature map to a single column that is passed to the fully connected layer.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u="sng"/>
              <a:t>Dense layer:</a:t>
            </a:r>
            <a:r>
              <a:rPr lang="en-US" sz="2400"/>
              <a:t> It is a fully connected layer in which all the neurons in a layer are connected to those in the next layer.</a:t>
            </a:r>
            <a:endParaRPr sz="2400"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t>9</a:t>
            </a:fld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CONTD...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PresentationFormat>Custom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Bodoni</vt:lpstr>
      <vt:lpstr>1_Office Theme</vt:lpstr>
      <vt:lpstr>2_Office Theme</vt:lpstr>
      <vt:lpstr>Office Theme</vt:lpstr>
      <vt:lpstr>Face Mask Detector</vt:lpstr>
      <vt:lpstr>Slide 2</vt:lpstr>
      <vt:lpstr>INTRODUCTION</vt:lpstr>
      <vt:lpstr>MOTIVATION</vt:lpstr>
      <vt:lpstr>ABOUT THE DATASET</vt:lpstr>
      <vt:lpstr>CONTD...</vt:lpstr>
      <vt:lpstr>IMPLEMENTATION</vt:lpstr>
      <vt:lpstr>CONTD...</vt:lpstr>
      <vt:lpstr>CONTD...</vt:lpstr>
      <vt:lpstr>RESULTS</vt:lpstr>
      <vt:lpstr>CONTD...</vt:lpstr>
      <vt:lpstr>FOR INDIVIDUAL IMAGES...</vt:lpstr>
      <vt:lpstr>FOR GROUP IMAGES...</vt:lpstr>
      <vt:lpstr>CONTD...</vt:lpstr>
      <vt:lpstr>LIMITATIONS</vt:lpstr>
      <vt:lpstr>DATASET &amp; CODE LINK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Detector</dc:title>
  <cp:lastModifiedBy>Mayank</cp:lastModifiedBy>
  <cp:revision>2</cp:revision>
  <dcterms:modified xsi:type="dcterms:W3CDTF">2021-07-04T18:51:18Z</dcterms:modified>
</cp:coreProperties>
</file>