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7" r:id="rId2"/>
    <p:sldId id="410" r:id="rId3"/>
    <p:sldId id="418" r:id="rId4"/>
    <p:sldId id="407" r:id="rId5"/>
    <p:sldId id="409" r:id="rId6"/>
    <p:sldId id="415" r:id="rId7"/>
    <p:sldId id="417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rown, Patricia" initials="BP [5]" lastIdx="1" clrIdx="6">
    <p:extLst/>
  </p:cmAuthor>
  <p:cmAuthor id="1" name="Adamonis, Richard" initials="AR" lastIdx="12" clrIdx="0">
    <p:extLst/>
  </p:cmAuthor>
  <p:cmAuthor id="8" name="Brown, Patricia" initials="BP [6]" lastIdx="1" clrIdx="7">
    <p:extLst/>
  </p:cmAuthor>
  <p:cmAuthor id="2" name="Microsoft Office User" initials="Office" lastIdx="1" clrIdx="1">
    <p:extLst/>
  </p:cmAuthor>
  <p:cmAuthor id="9" name="Brown, Patricia" initials="BP [7]" lastIdx="1" clrIdx="8">
    <p:extLst/>
  </p:cmAuthor>
  <p:cmAuthor id="3" name="Brown, Patricia" initials="BP" lastIdx="1" clrIdx="2">
    <p:extLst/>
  </p:cmAuthor>
  <p:cmAuthor id="10" name="Brown, Patricia" initials="BP [8]" lastIdx="1" clrIdx="9">
    <p:extLst/>
  </p:cmAuthor>
  <p:cmAuthor id="4" name="Brown, Patricia" initials="BP [2]" lastIdx="1" clrIdx="3">
    <p:extLst/>
  </p:cmAuthor>
  <p:cmAuthor id="11" name="Brown, Patricia" initials="BP [9]" lastIdx="1" clrIdx="10">
    <p:extLst/>
  </p:cmAuthor>
  <p:cmAuthor id="5" name="Brown, Patricia" initials="BP [3]" lastIdx="1" clrIdx="4">
    <p:extLst/>
  </p:cmAuthor>
  <p:cmAuthor id="12" name="Case, Victoria" initials="CV" lastIdx="5" clrIdx="11"/>
  <p:cmAuthor id="6" name="Brown, Patricia" initials="BP [4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525252"/>
    <a:srgbClr val="EEEEEE"/>
    <a:srgbClr val="E6E6E6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9" autoAdjust="0"/>
    <p:restoredTop sz="94231" autoAdjust="0"/>
  </p:normalViewPr>
  <p:slideViewPr>
    <p:cSldViewPr snapToGrid="0" snapToObjects="1" showGuides="1">
      <p:cViewPr varScale="1">
        <p:scale>
          <a:sx n="81" d="100"/>
          <a:sy n="81" d="100"/>
        </p:scale>
        <p:origin x="420" y="10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20" d="100"/>
        <a:sy n="20" d="100"/>
      </p:scale>
      <p:origin x="0" y="-5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53" d="100"/>
          <a:sy n="153" d="100"/>
        </p:scale>
        <p:origin x="1312" y="-48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pPr/>
              <a:t>5/22/2018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pPr/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Contextual Analysis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We can easily teach the bot to understand intents and categorize in which scenario would the conversation fall into.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Experience.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can develop bots using NLU services to improve the overall conversation experience with the bot (instead a simple rule-based approach).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development time.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NLU services allow us to easily perform NLP techniques such tokenization and entity recognition with almost no code writing required.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22,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DXC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DXC 2017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DXC 2017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DXC 2017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 - Whit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8369"/>
            <a:ext cx="13167360" cy="439506"/>
          </a:xfrm>
        </p:spPr>
        <p:txBody>
          <a:bodyPr>
            <a:spAutoFit/>
          </a:bodyPr>
          <a:lstStyle>
            <a:lvl1pPr>
              <a:defRPr sz="33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9"/>
          <p:cNvSpPr>
            <a:spLocks noChangeAspect="1"/>
          </p:cNvSpPr>
          <p:nvPr userDrawn="1"/>
        </p:nvSpPr>
        <p:spPr bwMode="black">
          <a:xfrm>
            <a:off x="497433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>
              <a:solidFill>
                <a:srgbClr val="000000"/>
              </a:solidFill>
            </a:endParaRPr>
          </a:p>
        </p:txBody>
      </p:sp>
      <p:sp>
        <p:nvSpPr>
          <p:cNvPr id="7" name="Slide Number"/>
          <p:cNvSpPr txBox="1">
            <a:spLocks/>
          </p:cNvSpPr>
          <p:nvPr userDrawn="1"/>
        </p:nvSpPr>
        <p:spPr bwMode="auto">
          <a:xfrm>
            <a:off x="13982938" y="7693947"/>
            <a:ext cx="189154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000" baseline="0">
                <a:solidFill>
                  <a:srgbClr val="777777"/>
                </a:solidFill>
                <a:latin typeface="+mn-lt"/>
              </a:defRPr>
            </a:lvl1pPr>
          </a:lstStyle>
          <a:p>
            <a:fld id="{42C328C1-A84F-4A39-A664-DBA00541A8C6}" type="slidenum">
              <a:rPr lang="en-US" sz="1200" smtClean="0">
                <a:solidFill>
                  <a:srgbClr val="000000"/>
                </a:solidFill>
                <a:latin typeface="GT Walsheim Pro Trial Regular" panose="02000503040000020003" pitchFamily="50" charset="0"/>
                <a:ea typeface="GT Walsheim Pro Trial Regular" panose="02000503040000020003" pitchFamily="50" charset="0"/>
                <a:cs typeface="GT Walsheim Pro Trial Regular" panose="02000503040000020003" pitchFamily="50" charset="0"/>
              </a:rPr>
              <a:pPr/>
              <a:t>‹#›</a:t>
            </a:fld>
            <a:endParaRPr lang="en-US" sz="1200" dirty="0">
              <a:solidFill>
                <a:srgbClr val="000000"/>
              </a:solidFill>
              <a:latin typeface="GT Walsheim Pro Trial Regular" panose="02000503040000020003" pitchFamily="50" charset="0"/>
              <a:ea typeface="GT Walsheim Pro Trial Regular" panose="02000503040000020003" pitchFamily="50" charset="0"/>
              <a:cs typeface="GT Walsheim Pro Trial Regular" panose="02000503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DXC 2017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DXC 2017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DXC 2017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9" r:id="rId4"/>
    <p:sldLayoutId id="2147483650" r:id="rId5"/>
    <p:sldLayoutId id="2147483666" r:id="rId6"/>
    <p:sldLayoutId id="2147483667" r:id="rId7"/>
    <p:sldLayoutId id="2147483652" r:id="rId8"/>
    <p:sldLayoutId id="2147483660" r:id="rId9"/>
    <p:sldLayoutId id="2147483662" r:id="rId10"/>
    <p:sldLayoutId id="2147483663" r:id="rId11"/>
    <p:sldLayoutId id="2147483651" r:id="rId12"/>
    <p:sldLayoutId id="2147483655" r:id="rId13"/>
    <p:sldLayoutId id="2147483661" r:id="rId14"/>
    <p:sldLayoutId id="214748367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9540" y="2731325"/>
            <a:ext cx="12949546" cy="1223158"/>
          </a:xfrm>
        </p:spPr>
        <p:txBody>
          <a:bodyPr/>
          <a:lstStyle/>
          <a:p>
            <a:r>
              <a:rPr lang="en-US" sz="5400" dirty="0" smtClean="0"/>
              <a:t>Conversational AI: RBS </a:t>
            </a:r>
            <a:r>
              <a:rPr lang="en-US" sz="5400" dirty="0" err="1" smtClean="0"/>
              <a:t>Chatbot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6417" y="4064330"/>
            <a:ext cx="2876798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Ahold Delhaize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086" y="0"/>
            <a:ext cx="1351314" cy="5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6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88" y="777612"/>
            <a:ext cx="3828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Agenda</a:t>
            </a:r>
            <a:endParaRPr lang="en-US" sz="4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045934" y="2464247"/>
            <a:ext cx="195037" cy="195037"/>
            <a:chOff x="191254" y="3537670"/>
            <a:chExt cx="366307" cy="366307"/>
          </a:xfrm>
        </p:grpSpPr>
        <p:sp>
          <p:nvSpPr>
            <p:cNvPr id="6" name="Oval 5"/>
            <p:cNvSpPr/>
            <p:nvPr/>
          </p:nvSpPr>
          <p:spPr>
            <a:xfrm>
              <a:off x="191254" y="3537670"/>
              <a:ext cx="366307" cy="36630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327154" y="3651841"/>
              <a:ext cx="140734" cy="12132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8240" y="1807509"/>
            <a:ext cx="195037" cy="195037"/>
            <a:chOff x="191254" y="3537670"/>
            <a:chExt cx="366307" cy="366307"/>
          </a:xfrm>
        </p:grpSpPr>
        <p:sp>
          <p:nvSpPr>
            <p:cNvPr id="15" name="Oval 14"/>
            <p:cNvSpPr/>
            <p:nvPr/>
          </p:nvSpPr>
          <p:spPr>
            <a:xfrm>
              <a:off x="191254" y="3537670"/>
              <a:ext cx="366307" cy="36630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327154" y="3651841"/>
              <a:ext cx="140734" cy="12132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12655" y="1715931"/>
            <a:ext cx="64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Conversational AI:NLU </a:t>
            </a:r>
            <a:r>
              <a:rPr lang="en-US" sz="1800" dirty="0" err="1" smtClean="0"/>
              <a:t>Chatbot</a:t>
            </a:r>
            <a:r>
              <a:rPr lang="en-US" sz="1800" dirty="0" smtClean="0"/>
              <a:t> for RBS Apps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327283" y="2372668"/>
            <a:ext cx="64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Chatbot Implementation: Architecture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58240" y="3064771"/>
            <a:ext cx="195037" cy="195037"/>
            <a:chOff x="191254" y="3537670"/>
            <a:chExt cx="366307" cy="366307"/>
          </a:xfrm>
        </p:grpSpPr>
        <p:sp>
          <p:nvSpPr>
            <p:cNvPr id="18" name="Oval 17"/>
            <p:cNvSpPr/>
            <p:nvPr/>
          </p:nvSpPr>
          <p:spPr>
            <a:xfrm>
              <a:off x="191254" y="3537670"/>
              <a:ext cx="366307" cy="36630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27154" y="3651841"/>
              <a:ext cx="140734" cy="12132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27283" y="2973192"/>
            <a:ext cx="64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Sample </a:t>
            </a:r>
            <a:r>
              <a:rPr lang="en-US" sz="1800" dirty="0" err="1" smtClean="0"/>
              <a:t>Usecases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63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605547"/>
            <a:ext cx="13528964" cy="5016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the status without logging into RBS dashboard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 using simple queries to get answers without referring to reports (</a:t>
            </a:r>
            <a:r>
              <a:rPr lang="en-US" sz="1600" dirty="0" err="1"/>
              <a:t>Microstrategy</a:t>
            </a:r>
            <a:r>
              <a:rPr lang="en-US" sz="1600" dirty="0"/>
              <a:t> reports).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 err="1" smtClean="0"/>
              <a:t>PoC</a:t>
            </a:r>
            <a:r>
              <a:rPr lang="en-US" sz="1600" b="1" dirty="0" smtClean="0"/>
              <a:t> </a:t>
            </a:r>
            <a:r>
              <a:rPr lang="en-US" sz="1600" b="1" dirty="0"/>
              <a:t>Scope </a:t>
            </a:r>
            <a:endParaRPr lang="en-US" sz="1600" b="1" dirty="0" smtClean="0"/>
          </a:p>
          <a:p>
            <a:r>
              <a:rPr lang="en-US" sz="1600" dirty="0" smtClean="0"/>
              <a:t>Job </a:t>
            </a:r>
            <a:r>
              <a:rPr lang="en-US" sz="1600" dirty="0"/>
              <a:t>Info and few business queries </a:t>
            </a:r>
          </a:p>
          <a:p>
            <a:endParaRPr lang="en-US" sz="1600" dirty="0"/>
          </a:p>
          <a:p>
            <a:r>
              <a:rPr lang="en-US" sz="1600" b="1" dirty="0" smtClean="0"/>
              <a:t>Extendable</a:t>
            </a:r>
          </a:p>
          <a:p>
            <a:r>
              <a:rPr lang="en-US" sz="1600" dirty="0" smtClean="0"/>
              <a:t>We </a:t>
            </a:r>
            <a:r>
              <a:rPr lang="en-US" sz="1600" dirty="0"/>
              <a:t>started with </a:t>
            </a:r>
            <a:r>
              <a:rPr lang="en-US" sz="1600" dirty="0" err="1"/>
              <a:t>Datawarehouse</a:t>
            </a:r>
            <a:r>
              <a:rPr lang="en-US" sz="1600" dirty="0"/>
              <a:t> which can be extended to other areas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Intents Trained </a:t>
            </a:r>
          </a:p>
          <a:p>
            <a:r>
              <a:rPr lang="en-US" sz="1600" dirty="0" smtClean="0"/>
              <a:t>Trained 57 intents for PoC</a:t>
            </a:r>
          </a:p>
          <a:p>
            <a:endParaRPr lang="en-US" sz="1600" dirty="0"/>
          </a:p>
          <a:p>
            <a:r>
              <a:rPr lang="en-US" sz="1600" b="1" dirty="0" smtClean="0"/>
              <a:t>Data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Loyalty Card sales – 2 weeks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Divisionwise sales – 1 day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Daily sales – last 7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Fiscal week sales – last 7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Ad Week – last 7 week </a:t>
            </a:r>
            <a:endParaRPr lang="en-US" sz="1600" dirty="0"/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685800" y="577758"/>
            <a:ext cx="13258800" cy="7258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Why RBS Assistant (NLU </a:t>
            </a:r>
            <a:r>
              <a:rPr lang="en-US" sz="3600" dirty="0" err="1" smtClean="0"/>
              <a:t>Chatbot</a:t>
            </a:r>
            <a:r>
              <a:rPr lang="en-US" sz="3600" dirty="0" smtClean="0"/>
              <a:t>)?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2921329" y="3467595"/>
            <a:ext cx="1290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817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57103" y="6893128"/>
            <a:ext cx="4773297" cy="678980"/>
          </a:xfrm>
          <a:prstGeom prst="rect">
            <a:avLst/>
          </a:prstGeom>
          <a:solidFill>
            <a:srgbClr val="0072C8">
              <a:lumMod val="40000"/>
              <a:lumOff val="6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marL="0" marR="0" lvl="0" indent="0" algn="ctr" defTabSz="89563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7995" algn="l"/>
              </a:tabLs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egoe UI Semilight" charset="0"/>
                <a:cs typeface="Segoe UI Semilight" charset="0"/>
              </a:rPr>
              <a:t>Reduced development time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 Semilight" charset="0"/>
              <a:cs typeface="Segoe UI Semi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0777" y="6893129"/>
            <a:ext cx="4936326" cy="678981"/>
          </a:xfrm>
          <a:prstGeom prst="rect">
            <a:avLst/>
          </a:prstGeom>
          <a:solidFill>
            <a:srgbClr val="00B0F0"/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lvl="0" algn="ctr" defTabSz="895638">
              <a:lnSpc>
                <a:spcPct val="90000"/>
              </a:lnSpc>
              <a:tabLst>
                <a:tab pos="877995" algn="l"/>
              </a:tabLst>
              <a:defRPr/>
            </a:pPr>
            <a:r>
              <a:rPr lang="en-US" sz="1600" kern="0" dirty="0">
                <a:solidFill>
                  <a:schemeClr val="bg1"/>
                </a:solidFill>
                <a:ea typeface="Segoe UI Semilight" charset="0"/>
                <a:cs typeface="Segoe UI Semilight" charset="0"/>
              </a:rPr>
              <a:t>Engage with the user better – Interact in a much faster , intuitive manner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5549" y="6893129"/>
            <a:ext cx="4936326" cy="678982"/>
          </a:xfrm>
          <a:prstGeom prst="rect">
            <a:avLst/>
          </a:prstGeom>
          <a:solidFill>
            <a:srgbClr val="0072C8">
              <a:lumMod val="75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5638">
              <a:lnSpc>
                <a:spcPct val="90000"/>
              </a:lnSpc>
              <a:tabLst>
                <a:tab pos="877995" algn="l"/>
              </a:tabLst>
              <a:defRPr/>
            </a:pPr>
            <a:r>
              <a:rPr lang="en-US" sz="1600" kern="0" dirty="0">
                <a:solidFill>
                  <a:schemeClr val="bg1"/>
                </a:solidFill>
                <a:ea typeface="Segoe UI Semilight" charset="0"/>
                <a:cs typeface="Segoe UI Semilight" charset="0"/>
              </a:rPr>
              <a:t>Conversation(NLU) as an interface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67065" y="4047429"/>
            <a:ext cx="1280760" cy="1286735"/>
            <a:chOff x="9102720" y="3098800"/>
            <a:chExt cx="1741758" cy="1741756"/>
          </a:xfrm>
        </p:grpSpPr>
        <p:sp>
          <p:nvSpPr>
            <p:cNvPr id="11" name="Oval 10"/>
            <p:cNvSpPr/>
            <p:nvPr/>
          </p:nvSpPr>
          <p:spPr bwMode="auto">
            <a:xfrm>
              <a:off x="9102720" y="3098800"/>
              <a:ext cx="1741758" cy="1741756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9584613" y="3457575"/>
              <a:ext cx="777972" cy="1055712"/>
              <a:chOff x="4567" y="4440"/>
              <a:chExt cx="535" cy="726"/>
            </a:xfrm>
            <a:solidFill>
              <a:schemeClr val="tx1"/>
            </a:solidFill>
          </p:grpSpPr>
          <p:sp>
            <p:nvSpPr>
              <p:cNvPr id="13" name="Freeform 5"/>
              <p:cNvSpPr>
                <a:spLocks noEditPoints="1"/>
              </p:cNvSpPr>
              <p:nvPr/>
            </p:nvSpPr>
            <p:spPr bwMode="auto">
              <a:xfrm>
                <a:off x="4601" y="4440"/>
                <a:ext cx="464" cy="297"/>
              </a:xfrm>
              <a:custGeom>
                <a:avLst/>
                <a:gdLst>
                  <a:gd name="T0" fmla="*/ 74 w 229"/>
                  <a:gd name="T1" fmla="*/ 147 h 147"/>
                  <a:gd name="T2" fmla="*/ 156 w 229"/>
                  <a:gd name="T3" fmla="*/ 147 h 147"/>
                  <a:gd name="T4" fmla="*/ 229 w 229"/>
                  <a:gd name="T5" fmla="*/ 73 h 147"/>
                  <a:gd name="T6" fmla="*/ 156 w 229"/>
                  <a:gd name="T7" fmla="*/ 0 h 147"/>
                  <a:gd name="T8" fmla="*/ 74 w 229"/>
                  <a:gd name="T9" fmla="*/ 0 h 147"/>
                  <a:gd name="T10" fmla="*/ 0 w 229"/>
                  <a:gd name="T11" fmla="*/ 73 h 147"/>
                  <a:gd name="T12" fmla="*/ 74 w 229"/>
                  <a:gd name="T13" fmla="*/ 147 h 147"/>
                  <a:gd name="T14" fmla="*/ 84 w 229"/>
                  <a:gd name="T15" fmla="*/ 36 h 147"/>
                  <a:gd name="T16" fmla="*/ 145 w 229"/>
                  <a:gd name="T17" fmla="*/ 36 h 147"/>
                  <a:gd name="T18" fmla="*/ 183 w 229"/>
                  <a:gd name="T19" fmla="*/ 73 h 147"/>
                  <a:gd name="T20" fmla="*/ 145 w 229"/>
                  <a:gd name="T21" fmla="*/ 111 h 147"/>
                  <a:gd name="T22" fmla="*/ 84 w 229"/>
                  <a:gd name="T23" fmla="*/ 111 h 147"/>
                  <a:gd name="T24" fmla="*/ 47 w 229"/>
                  <a:gd name="T25" fmla="*/ 73 h 147"/>
                  <a:gd name="T26" fmla="*/ 84 w 229"/>
                  <a:gd name="T27" fmla="*/ 3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9" h="147">
                    <a:moveTo>
                      <a:pt x="74" y="147"/>
                    </a:moveTo>
                    <a:cubicBezTo>
                      <a:pt x="156" y="147"/>
                      <a:pt x="156" y="147"/>
                      <a:pt x="156" y="147"/>
                    </a:cubicBezTo>
                    <a:cubicBezTo>
                      <a:pt x="196" y="147"/>
                      <a:pt x="229" y="114"/>
                      <a:pt x="229" y="73"/>
                    </a:cubicBezTo>
                    <a:cubicBezTo>
                      <a:pt x="229" y="33"/>
                      <a:pt x="196" y="0"/>
                      <a:pt x="15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  <a:close/>
                    <a:moveTo>
                      <a:pt x="84" y="36"/>
                    </a:moveTo>
                    <a:cubicBezTo>
                      <a:pt x="145" y="36"/>
                      <a:pt x="145" y="36"/>
                      <a:pt x="145" y="36"/>
                    </a:cubicBezTo>
                    <a:cubicBezTo>
                      <a:pt x="166" y="36"/>
                      <a:pt x="183" y="53"/>
                      <a:pt x="183" y="73"/>
                    </a:cubicBezTo>
                    <a:cubicBezTo>
                      <a:pt x="183" y="94"/>
                      <a:pt x="166" y="111"/>
                      <a:pt x="145" y="111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64" y="111"/>
                      <a:pt x="47" y="94"/>
                      <a:pt x="47" y="73"/>
                    </a:cubicBezTo>
                    <a:cubicBezTo>
                      <a:pt x="47" y="53"/>
                      <a:pt x="64" y="36"/>
                      <a:pt x="84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4729" y="4557"/>
                <a:ext cx="63" cy="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4877" y="4557"/>
                <a:ext cx="61" cy="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4662" y="4928"/>
                <a:ext cx="345" cy="238"/>
              </a:xfrm>
              <a:custGeom>
                <a:avLst/>
                <a:gdLst>
                  <a:gd name="T0" fmla="*/ 170 w 170"/>
                  <a:gd name="T1" fmla="*/ 0 h 118"/>
                  <a:gd name="T2" fmla="*/ 0 w 170"/>
                  <a:gd name="T3" fmla="*/ 0 h 118"/>
                  <a:gd name="T4" fmla="*/ 0 w 170"/>
                  <a:gd name="T5" fmla="*/ 11 h 118"/>
                  <a:gd name="T6" fmla="*/ 38 w 170"/>
                  <a:gd name="T7" fmla="*/ 49 h 118"/>
                  <a:gd name="T8" fmla="*/ 71 w 170"/>
                  <a:gd name="T9" fmla="*/ 49 h 118"/>
                  <a:gd name="T10" fmla="*/ 71 w 170"/>
                  <a:gd name="T11" fmla="*/ 75 h 118"/>
                  <a:gd name="T12" fmla="*/ 61 w 170"/>
                  <a:gd name="T13" fmla="*/ 94 h 118"/>
                  <a:gd name="T14" fmla="*/ 85 w 170"/>
                  <a:gd name="T15" fmla="*/ 118 h 118"/>
                  <a:gd name="T16" fmla="*/ 108 w 170"/>
                  <a:gd name="T17" fmla="*/ 94 h 118"/>
                  <a:gd name="T18" fmla="*/ 99 w 170"/>
                  <a:gd name="T19" fmla="*/ 75 h 118"/>
                  <a:gd name="T20" fmla="*/ 99 w 170"/>
                  <a:gd name="T21" fmla="*/ 49 h 118"/>
                  <a:gd name="T22" fmla="*/ 132 w 170"/>
                  <a:gd name="T23" fmla="*/ 49 h 118"/>
                  <a:gd name="T24" fmla="*/ 170 w 170"/>
                  <a:gd name="T25" fmla="*/ 11 h 118"/>
                  <a:gd name="T26" fmla="*/ 170 w 170"/>
                  <a:gd name="T2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0" h="118">
                    <a:moveTo>
                      <a:pt x="17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32"/>
                      <a:pt x="17" y="49"/>
                      <a:pt x="38" y="4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65" y="79"/>
                      <a:pt x="61" y="86"/>
                      <a:pt x="61" y="94"/>
                    </a:cubicBezTo>
                    <a:cubicBezTo>
                      <a:pt x="61" y="107"/>
                      <a:pt x="72" y="118"/>
                      <a:pt x="85" y="118"/>
                    </a:cubicBezTo>
                    <a:cubicBezTo>
                      <a:pt x="98" y="118"/>
                      <a:pt x="108" y="107"/>
                      <a:pt x="108" y="94"/>
                    </a:cubicBezTo>
                    <a:cubicBezTo>
                      <a:pt x="108" y="86"/>
                      <a:pt x="105" y="79"/>
                      <a:pt x="99" y="75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132" y="49"/>
                      <a:pt x="132" y="49"/>
                      <a:pt x="132" y="49"/>
                    </a:cubicBezTo>
                    <a:cubicBezTo>
                      <a:pt x="153" y="49"/>
                      <a:pt x="170" y="32"/>
                      <a:pt x="170" y="11"/>
                    </a:cubicBezTo>
                    <a:cubicBezTo>
                      <a:pt x="170" y="0"/>
                      <a:pt x="170" y="0"/>
                      <a:pt x="17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662" y="4761"/>
                <a:ext cx="345" cy="1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4567" y="4761"/>
                <a:ext cx="99" cy="300"/>
              </a:xfrm>
              <a:custGeom>
                <a:avLst/>
                <a:gdLst>
                  <a:gd name="T0" fmla="*/ 36 w 49"/>
                  <a:gd name="T1" fmla="*/ 104 h 149"/>
                  <a:gd name="T2" fmla="*/ 36 w 49"/>
                  <a:gd name="T3" fmla="*/ 78 h 149"/>
                  <a:gd name="T4" fmla="*/ 36 w 49"/>
                  <a:gd name="T5" fmla="*/ 60 h 149"/>
                  <a:gd name="T6" fmla="*/ 36 w 49"/>
                  <a:gd name="T7" fmla="*/ 0 h 149"/>
                  <a:gd name="T8" fmla="*/ 0 w 49"/>
                  <a:gd name="T9" fmla="*/ 39 h 149"/>
                  <a:gd name="T10" fmla="*/ 16 w 49"/>
                  <a:gd name="T11" fmla="*/ 71 h 149"/>
                  <a:gd name="T12" fmla="*/ 16 w 49"/>
                  <a:gd name="T13" fmla="*/ 104 h 149"/>
                  <a:gd name="T14" fmla="*/ 2 w 49"/>
                  <a:gd name="T15" fmla="*/ 126 h 149"/>
                  <a:gd name="T16" fmla="*/ 25 w 49"/>
                  <a:gd name="T17" fmla="*/ 149 h 149"/>
                  <a:gd name="T18" fmla="*/ 49 w 49"/>
                  <a:gd name="T19" fmla="*/ 126 h 149"/>
                  <a:gd name="T20" fmla="*/ 36 w 49"/>
                  <a:gd name="T21" fmla="*/ 10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49">
                    <a:moveTo>
                      <a:pt x="36" y="104"/>
                    </a:moveTo>
                    <a:cubicBezTo>
                      <a:pt x="36" y="78"/>
                      <a:pt x="36" y="78"/>
                      <a:pt x="36" y="78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2"/>
                      <a:pt x="0" y="19"/>
                      <a:pt x="0" y="39"/>
                    </a:cubicBezTo>
                    <a:cubicBezTo>
                      <a:pt x="0" y="52"/>
                      <a:pt x="6" y="64"/>
                      <a:pt x="16" y="71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8" y="107"/>
                      <a:pt x="2" y="116"/>
                      <a:pt x="2" y="126"/>
                    </a:cubicBezTo>
                    <a:cubicBezTo>
                      <a:pt x="2" y="139"/>
                      <a:pt x="12" y="149"/>
                      <a:pt x="25" y="149"/>
                    </a:cubicBezTo>
                    <a:cubicBezTo>
                      <a:pt x="38" y="149"/>
                      <a:pt x="49" y="139"/>
                      <a:pt x="49" y="126"/>
                    </a:cubicBezTo>
                    <a:cubicBezTo>
                      <a:pt x="49" y="116"/>
                      <a:pt x="43" y="108"/>
                      <a:pt x="36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5003" y="4761"/>
                <a:ext cx="99" cy="300"/>
              </a:xfrm>
              <a:custGeom>
                <a:avLst/>
                <a:gdLst>
                  <a:gd name="T0" fmla="*/ 33 w 49"/>
                  <a:gd name="T1" fmla="*/ 104 h 149"/>
                  <a:gd name="T2" fmla="*/ 33 w 49"/>
                  <a:gd name="T3" fmla="*/ 71 h 149"/>
                  <a:gd name="T4" fmla="*/ 49 w 49"/>
                  <a:gd name="T5" fmla="*/ 39 h 149"/>
                  <a:gd name="T6" fmla="*/ 13 w 49"/>
                  <a:gd name="T7" fmla="*/ 0 h 149"/>
                  <a:gd name="T8" fmla="*/ 13 w 49"/>
                  <a:gd name="T9" fmla="*/ 60 h 149"/>
                  <a:gd name="T10" fmla="*/ 13 w 49"/>
                  <a:gd name="T11" fmla="*/ 78 h 149"/>
                  <a:gd name="T12" fmla="*/ 13 w 49"/>
                  <a:gd name="T13" fmla="*/ 104 h 149"/>
                  <a:gd name="T14" fmla="*/ 0 w 49"/>
                  <a:gd name="T15" fmla="*/ 126 h 149"/>
                  <a:gd name="T16" fmla="*/ 24 w 49"/>
                  <a:gd name="T17" fmla="*/ 149 h 149"/>
                  <a:gd name="T18" fmla="*/ 47 w 49"/>
                  <a:gd name="T19" fmla="*/ 126 h 149"/>
                  <a:gd name="T20" fmla="*/ 33 w 49"/>
                  <a:gd name="T21" fmla="*/ 10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49">
                    <a:moveTo>
                      <a:pt x="33" y="104"/>
                    </a:moveTo>
                    <a:cubicBezTo>
                      <a:pt x="33" y="71"/>
                      <a:pt x="33" y="71"/>
                      <a:pt x="33" y="71"/>
                    </a:cubicBezTo>
                    <a:cubicBezTo>
                      <a:pt x="43" y="64"/>
                      <a:pt x="49" y="52"/>
                      <a:pt x="49" y="39"/>
                    </a:cubicBezTo>
                    <a:cubicBezTo>
                      <a:pt x="49" y="19"/>
                      <a:pt x="33" y="2"/>
                      <a:pt x="13" y="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6" y="108"/>
                      <a:pt x="0" y="116"/>
                      <a:pt x="0" y="126"/>
                    </a:cubicBezTo>
                    <a:cubicBezTo>
                      <a:pt x="0" y="139"/>
                      <a:pt x="11" y="149"/>
                      <a:pt x="24" y="149"/>
                    </a:cubicBezTo>
                    <a:cubicBezTo>
                      <a:pt x="37" y="149"/>
                      <a:pt x="47" y="139"/>
                      <a:pt x="47" y="126"/>
                    </a:cubicBezTo>
                    <a:cubicBezTo>
                      <a:pt x="47" y="116"/>
                      <a:pt x="41" y="107"/>
                      <a:pt x="33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1" name="Title 3"/>
          <p:cNvSpPr txBox="1">
            <a:spLocks/>
          </p:cNvSpPr>
          <p:nvPr/>
        </p:nvSpPr>
        <p:spPr>
          <a:xfrm>
            <a:off x="685800" y="577758"/>
            <a:ext cx="13258800" cy="7258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Conversational AI: NLU </a:t>
            </a:r>
            <a:r>
              <a:rPr lang="en-US" sz="3600" dirty="0" err="1" smtClean="0"/>
              <a:t>Chatbot</a:t>
            </a:r>
            <a:r>
              <a:rPr lang="en-US" sz="3600" dirty="0" smtClean="0"/>
              <a:t> for RBS Apps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81550" y="1886468"/>
            <a:ext cx="57597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Integrates with existing database, business </a:t>
            </a:r>
            <a:r>
              <a:rPr lang="en-US" sz="1800" b="1" dirty="0"/>
              <a:t>systems and translate the data into voice or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simple text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interfaces*.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Sample conversation flow goals/outcomes: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</a:rPr>
              <a:t>Job Info*, Business KPIs/metrics*,</a:t>
            </a:r>
            <a:r>
              <a:rPr lang="en-US" sz="1800" b="1" dirty="0" smtClean="0"/>
              <a:t> trends, reports, fix and issue, give feedback, trigger RPA flow . 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Analytics (Usage Data, NLU Data) - Monitor</a:t>
            </a:r>
            <a:r>
              <a:rPr lang="en-US" sz="1800" b="1" dirty="0"/>
              <a:t>, track the different command and responses of its users and consumer applications.</a:t>
            </a:r>
          </a:p>
          <a:p>
            <a:endParaRPr lang="en-US" sz="1800" b="1" dirty="0" smtClean="0"/>
          </a:p>
          <a:p>
            <a:r>
              <a:rPr lang="en-US" sz="1800" b="1" dirty="0"/>
              <a:t>Provides security capabilities such as encryption, data privacy, and access control policies.</a:t>
            </a:r>
          </a:p>
          <a:p>
            <a:endParaRPr lang="en-US" sz="1800" b="1" dirty="0"/>
          </a:p>
          <a:p>
            <a:endParaRPr lang="en-US" sz="18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846033" y="2307744"/>
            <a:ext cx="195037" cy="195037"/>
            <a:chOff x="191254" y="3537670"/>
            <a:chExt cx="366307" cy="366307"/>
          </a:xfrm>
        </p:grpSpPr>
        <p:sp>
          <p:nvSpPr>
            <p:cNvPr id="24" name="Oval 23"/>
            <p:cNvSpPr/>
            <p:nvPr/>
          </p:nvSpPr>
          <p:spPr>
            <a:xfrm>
              <a:off x="191254" y="3537670"/>
              <a:ext cx="366307" cy="36630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327154" y="3651841"/>
              <a:ext cx="140734" cy="12132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46033" y="3380625"/>
            <a:ext cx="195037" cy="195037"/>
            <a:chOff x="191254" y="3120592"/>
            <a:chExt cx="366307" cy="366307"/>
          </a:xfrm>
        </p:grpSpPr>
        <p:sp>
          <p:nvSpPr>
            <p:cNvPr id="32" name="Oval 31"/>
            <p:cNvSpPr/>
            <p:nvPr/>
          </p:nvSpPr>
          <p:spPr>
            <a:xfrm>
              <a:off x="191254" y="3120592"/>
              <a:ext cx="366307" cy="36630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327154" y="3234766"/>
              <a:ext cx="140735" cy="12132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32379" y="1728722"/>
            <a:ext cx="157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Features: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29785" y="1500915"/>
            <a:ext cx="5595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Sample interaction: </a:t>
            </a:r>
            <a:r>
              <a:rPr lang="en-US" sz="1200" b="1" dirty="0" smtClean="0"/>
              <a:t>Job status of towers, Division sales etc.</a:t>
            </a:r>
            <a:endParaRPr lang="en-US" sz="12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842015" y="4472842"/>
            <a:ext cx="195037" cy="195037"/>
            <a:chOff x="191254" y="3120592"/>
            <a:chExt cx="366307" cy="366307"/>
          </a:xfrm>
        </p:grpSpPr>
        <p:sp>
          <p:nvSpPr>
            <p:cNvPr id="42" name="Oval 41"/>
            <p:cNvSpPr/>
            <p:nvPr/>
          </p:nvSpPr>
          <p:spPr>
            <a:xfrm>
              <a:off x="191254" y="3120592"/>
              <a:ext cx="366307" cy="36630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5400000">
              <a:off x="327154" y="3234766"/>
              <a:ext cx="140735" cy="12132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42015" y="5609716"/>
            <a:ext cx="195037" cy="195037"/>
            <a:chOff x="191254" y="3120592"/>
            <a:chExt cx="366307" cy="366307"/>
          </a:xfrm>
        </p:grpSpPr>
        <p:sp>
          <p:nvSpPr>
            <p:cNvPr id="47" name="Oval 46"/>
            <p:cNvSpPr/>
            <p:nvPr/>
          </p:nvSpPr>
          <p:spPr>
            <a:xfrm>
              <a:off x="191254" y="3120592"/>
              <a:ext cx="366307" cy="36630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327154" y="3234766"/>
              <a:ext cx="140735" cy="12132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5" name="Rounded Rectangular Callout 4"/>
          <p:cNvSpPr/>
          <p:nvPr/>
        </p:nvSpPr>
        <p:spPr>
          <a:xfrm>
            <a:off x="355756" y="1386519"/>
            <a:ext cx="7202050" cy="5112254"/>
          </a:xfrm>
          <a:prstGeom prst="wedgeRoundRectCallout">
            <a:avLst>
              <a:gd name="adj1" fmla="val 61116"/>
              <a:gd name="adj2" fmla="val -1307"/>
              <a:gd name="adj3" fmla="val 16667"/>
            </a:avLst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86" y="0"/>
            <a:ext cx="1351314" cy="5067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496" y="1922250"/>
            <a:ext cx="5071755" cy="258359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0913423" y="1287496"/>
            <a:ext cx="371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* Implemented as part of proof-of-concept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5"/>
          <a:stretch>
            <a:fillRect/>
          </a:stretch>
        </p:blipFill>
        <p:spPr>
          <a:xfrm>
            <a:off x="9257084" y="4570361"/>
            <a:ext cx="5074167" cy="204779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7698286" y="5423830"/>
            <a:ext cx="1431499" cy="4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RBS Assistant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14003" y="552408"/>
            <a:ext cx="13258800" cy="72589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Chatbot </a:t>
            </a:r>
            <a:r>
              <a:rPr lang="en-US" sz="3600" dirty="0" smtClean="0"/>
              <a:t>Implementation: Architecture</a:t>
            </a:r>
            <a:endParaRPr lang="en-US" sz="36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332510" y="1440979"/>
            <a:ext cx="14036634" cy="3438492"/>
            <a:chOff x="332510" y="1547487"/>
            <a:chExt cx="14036634" cy="5482705"/>
          </a:xfrm>
        </p:grpSpPr>
        <p:sp>
          <p:nvSpPr>
            <p:cNvPr id="5" name="Rectangle 4"/>
            <p:cNvSpPr/>
            <p:nvPr/>
          </p:nvSpPr>
          <p:spPr>
            <a:xfrm>
              <a:off x="332510" y="1698171"/>
              <a:ext cx="14036634" cy="5332021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4003" y="1547487"/>
              <a:ext cx="5983680" cy="3443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Recommended for Ahold Delhaize: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Passthrough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Chatbot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17360" y="2201326"/>
              <a:ext cx="2696750" cy="65497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Dialogflow.ai [Api.ai] Platform – NLP and Dialog Designer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5397" y="3018396"/>
              <a:ext cx="3021575" cy="647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NLP/Dialog Flow over http outbound connection</a:t>
              </a:r>
              <a:endParaRPr lang="en-GB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03760" y="4025041"/>
              <a:ext cx="13882255" cy="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24791" y="5376731"/>
              <a:ext cx="2689319" cy="47204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Passthrough</a:t>
              </a:r>
              <a:r>
                <a:rPr lang="en-US" sz="1200" b="1" dirty="0">
                  <a:solidFill>
                    <a:schemeClr val="tx1"/>
                  </a:solidFill>
                </a:rPr>
                <a:t> Webchat Server</a:t>
              </a:r>
            </a:p>
          </p:txBody>
        </p:sp>
        <p:cxnSp>
          <p:nvCxnSpPr>
            <p:cNvPr id="13" name="Straight Arrow Connector 12"/>
            <p:cNvCxnSpPr>
              <a:stCxn id="12" idx="0"/>
              <a:endCxn id="7" idx="2"/>
            </p:cNvCxnSpPr>
            <p:nvPr/>
          </p:nvCxnSpPr>
          <p:spPr>
            <a:xfrm flipH="1" flipV="1">
              <a:off x="6465735" y="2856296"/>
              <a:ext cx="3716" cy="2520433"/>
            </a:xfrm>
            <a:prstGeom prst="straightConnector1">
              <a:avLst/>
            </a:prstGeom>
            <a:ln w="190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988382" y="5628975"/>
              <a:ext cx="1122811" cy="23391"/>
            </a:xfrm>
            <a:prstGeom prst="line">
              <a:avLst/>
            </a:prstGeom>
            <a:ln w="190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557236" y="5374722"/>
              <a:ext cx="2291938" cy="47204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RBS Database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" idx="3"/>
              <a:endCxn id="16" idx="1"/>
            </p:cNvCxnSpPr>
            <p:nvPr/>
          </p:nvCxnSpPr>
          <p:spPr>
            <a:xfrm flipV="1">
              <a:off x="7814110" y="5610745"/>
              <a:ext cx="743126" cy="2009"/>
            </a:xfrm>
            <a:prstGeom prst="line">
              <a:avLst/>
            </a:prstGeom>
            <a:ln w="190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415852" y="4263501"/>
              <a:ext cx="1914406" cy="388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Fulfilment Services</a:t>
              </a:r>
              <a:endParaRPr lang="en-GB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9929" y="4759851"/>
              <a:ext cx="1501039" cy="388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Data or Actions</a:t>
              </a:r>
              <a:endParaRPr lang="en-GB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56718" y="4158182"/>
              <a:ext cx="4195209" cy="388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Data Flow In The Intranet or </a:t>
              </a:r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</a:t>
              </a:r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</a:rPr>
                <a:t>orporate Network</a:t>
              </a:r>
              <a:endParaRPr lang="en-GB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844" y="5210609"/>
              <a:ext cx="742485" cy="742485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2399219" y="6157693"/>
              <a:ext cx="4555256" cy="441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User DB/LDAP/3</a:t>
              </a:r>
              <a:r>
                <a:rPr lang="en-US" sz="1200" b="1" baseline="30000" dirty="0" smtClean="0"/>
                <a:t>rd</a:t>
              </a:r>
              <a:r>
                <a:rPr lang="en-US" sz="1200" b="1" dirty="0" smtClean="0"/>
                <a:t> party authentication provider</a:t>
              </a:r>
              <a:endParaRPr lang="en-US" sz="1200" b="1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11026" y="4994008"/>
            <a:ext cx="10013121" cy="1015729"/>
            <a:chOff x="2268929" y="1383114"/>
            <a:chExt cx="10013121" cy="1198996"/>
          </a:xfrm>
        </p:grpSpPr>
        <p:grpSp>
          <p:nvGrpSpPr>
            <p:cNvPr id="91" name="Group 90"/>
            <p:cNvGrpSpPr/>
            <p:nvPr/>
          </p:nvGrpSpPr>
          <p:grpSpPr>
            <a:xfrm>
              <a:off x="2846177" y="1383114"/>
              <a:ext cx="9435873" cy="1119246"/>
              <a:chOff x="767150" y="1101553"/>
              <a:chExt cx="9435873" cy="1119246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67150" y="1289885"/>
                <a:ext cx="1945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Dialog Manager Channel Connector</a:t>
                </a:r>
                <a:endPara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59071" y="1923882"/>
                <a:ext cx="8190633" cy="296917"/>
                <a:chOff x="1159071" y="1923882"/>
                <a:chExt cx="8190633" cy="296917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59071" y="1923882"/>
                  <a:ext cx="5482214" cy="296917"/>
                  <a:chOff x="1159071" y="1923882"/>
                  <a:chExt cx="5482214" cy="296917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159071" y="1923882"/>
                    <a:ext cx="2891904" cy="296917"/>
                    <a:chOff x="1159071" y="1923882"/>
                    <a:chExt cx="2891904" cy="296917"/>
                  </a:xfrm>
                </p:grpSpPr>
                <p:sp>
                  <p:nvSpPr>
                    <p:cNvPr id="107" name="Rounded Rectangle 106"/>
                    <p:cNvSpPr/>
                    <p:nvPr/>
                  </p:nvSpPr>
                  <p:spPr bwMode="auto">
                    <a:xfrm>
                      <a:off x="1159071" y="1925693"/>
                      <a:ext cx="301594" cy="295106"/>
                    </a:xfrm>
                    <a:prstGeom prst="roundRect">
                      <a:avLst/>
                    </a:prstGeom>
                    <a:solidFill>
                      <a:schemeClr val="accent5"/>
                    </a:solidFill>
                    <a:ln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46304" tIns="73152" rIns="146304" bIns="73152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08" name="Rounded Rectangle 107"/>
                    <p:cNvSpPr/>
                    <p:nvPr/>
                  </p:nvSpPr>
                  <p:spPr bwMode="auto">
                    <a:xfrm>
                      <a:off x="3749381" y="1923882"/>
                      <a:ext cx="301594" cy="295106"/>
                    </a:xfrm>
                    <a:prstGeom prst="roundRect">
                      <a:avLst/>
                    </a:prstGeom>
                    <a:solidFill>
                      <a:schemeClr val="accent5"/>
                    </a:solidFill>
                    <a:ln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46304" tIns="73152" rIns="146304" bIns="73152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09" name="Straight Arrow Connector 108"/>
                    <p:cNvCxnSpPr>
                      <a:endCxn id="108" idx="1"/>
                    </p:cNvCxnSpPr>
                    <p:nvPr/>
                  </p:nvCxnSpPr>
                  <p:spPr>
                    <a:xfrm>
                      <a:off x="1600044" y="2071435"/>
                      <a:ext cx="2149337" cy="0"/>
                    </a:xfrm>
                    <a:prstGeom prst="straightConnector1">
                      <a:avLst/>
                    </a:prstGeom>
                    <a:ln w="19050" cap="sq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089856" y="1923882"/>
                    <a:ext cx="2551429" cy="295106"/>
                    <a:chOff x="4089856" y="1923882"/>
                    <a:chExt cx="2551429" cy="295106"/>
                  </a:xfrm>
                </p:grpSpPr>
                <p:sp>
                  <p:nvSpPr>
                    <p:cNvPr id="105" name="Rounded Rectangle 104"/>
                    <p:cNvSpPr/>
                    <p:nvPr/>
                  </p:nvSpPr>
                  <p:spPr bwMode="auto">
                    <a:xfrm>
                      <a:off x="6339691" y="1923882"/>
                      <a:ext cx="301594" cy="295106"/>
                    </a:xfrm>
                    <a:prstGeom prst="roundRect">
                      <a:avLst/>
                    </a:prstGeom>
                    <a:solidFill>
                      <a:schemeClr val="accent5"/>
                    </a:solidFill>
                    <a:ln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46304" tIns="73152" rIns="146304" bIns="73152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06" name="Straight Arrow Connector 105"/>
                    <p:cNvCxnSpPr>
                      <a:endCxn id="105" idx="1"/>
                    </p:cNvCxnSpPr>
                    <p:nvPr/>
                  </p:nvCxnSpPr>
                  <p:spPr>
                    <a:xfrm>
                      <a:off x="4089856" y="2053347"/>
                      <a:ext cx="2249835" cy="18088"/>
                    </a:xfrm>
                    <a:prstGeom prst="straightConnector1">
                      <a:avLst/>
                    </a:prstGeom>
                    <a:ln w="19050" cap="sq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</p:grpSp>
            <p:sp>
              <p:nvSpPr>
                <p:cNvPr id="101" name="Rounded Rectangle 100"/>
                <p:cNvSpPr/>
                <p:nvPr/>
              </p:nvSpPr>
              <p:spPr bwMode="auto">
                <a:xfrm>
                  <a:off x="9048110" y="1923882"/>
                  <a:ext cx="301594" cy="295106"/>
                </a:xfrm>
                <a:prstGeom prst="roundRect">
                  <a:avLst/>
                </a:prstGeom>
                <a:solidFill>
                  <a:schemeClr val="accent5"/>
                </a:solidFill>
                <a:ln w="381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46304" tIns="73152" rIns="146304" bIns="7315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4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6668234" y="2054471"/>
                  <a:ext cx="2379876" cy="12738"/>
                </a:xfrm>
                <a:prstGeom prst="straightConnector1">
                  <a:avLst/>
                </a:prstGeom>
                <a:ln w="19050" cap="sq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3148936" y="1101553"/>
                <a:ext cx="14844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Build 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conversation</a:t>
                </a:r>
                <a:endPara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10864" y="1542188"/>
                <a:ext cx="1484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Integrations</a:t>
                </a:r>
                <a:endPara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18608" y="1545564"/>
                <a:ext cx="1484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Training</a:t>
                </a:r>
                <a:endPara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268929" y="1510390"/>
              <a:ext cx="595325" cy="1071720"/>
              <a:chOff x="806706" y="2057399"/>
              <a:chExt cx="595325" cy="107172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706" y="2456659"/>
                <a:ext cx="589016" cy="672460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906" y="2057399"/>
                <a:ext cx="510125" cy="5027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0" name="Rectangle 109"/>
          <p:cNvSpPr/>
          <p:nvPr/>
        </p:nvSpPr>
        <p:spPr>
          <a:xfrm>
            <a:off x="332510" y="6067176"/>
            <a:ext cx="40732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000" b="1" dirty="0" smtClean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 </a:t>
            </a:r>
            <a:r>
              <a:rPr lang="en-US" sz="1000" b="1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 </a:t>
            </a:r>
            <a:r>
              <a:rPr lang="en-US" sz="1000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dialog state &amp; strategy, library of actions (what a </a:t>
            </a:r>
            <a:r>
              <a:rPr lang="en-US" sz="1000" dirty="0" err="1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000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do for customer</a:t>
            </a:r>
            <a:r>
              <a:rPr lang="en-US" sz="1000" dirty="0" smtClean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000" dirty="0" smtClean="0"/>
              <a:t>Identify key usecases and design conversational experience using dialog designer</a:t>
            </a:r>
          </a:p>
          <a:p>
            <a:pPr marL="228600" indent="-228600">
              <a:buFontTx/>
              <a:buAutoNum type="arabicPeriod"/>
            </a:pPr>
            <a:r>
              <a:rPr lang="en-US" sz="1000" b="1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dirty="0" smtClean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hannel </a:t>
            </a:r>
            <a:r>
              <a:rPr lang="en-US" sz="1000" b="1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connector </a:t>
            </a:r>
            <a:r>
              <a:rPr lang="en-US" sz="1000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communicates with customers over different channels; </a:t>
            </a:r>
            <a:endParaRPr lang="en-US" sz="1000" dirty="0" smtClean="0">
              <a:solidFill>
                <a:srgbClr val="231F2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000" b="1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dirty="0" smtClean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onversational </a:t>
            </a:r>
            <a:r>
              <a:rPr lang="en-US" sz="1000" b="1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scenario designe</a:t>
            </a:r>
            <a:r>
              <a:rPr lang="en-US" sz="1000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000" dirty="0" smtClean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scenario design tool</a:t>
            </a:r>
          </a:p>
          <a:p>
            <a:pPr marL="228600" indent="-228600">
              <a:buFontTx/>
              <a:buAutoNum type="arabicPeriod"/>
            </a:pPr>
            <a:r>
              <a:rPr lang="en-US" sz="1000" b="1" dirty="0" smtClean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inter-conversation </a:t>
            </a:r>
            <a:r>
              <a:rPr lang="en-US" sz="1000" b="1" dirty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000" dirty="0" smtClean="0">
                <a:solidFill>
                  <a:srgbClr val="231F2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customers history , facts, preferences gained from previous sessions for personalized conversation. 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13412" y="6172043"/>
            <a:ext cx="30157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2</a:t>
            </a:r>
            <a:r>
              <a:rPr lang="en-US" sz="1000" dirty="0" smtClean="0"/>
              <a:t>. Conversational flow prototype – testing and feedback from clients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7755084" y="6132130"/>
            <a:ext cx="31984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3. Webhook enablement for integration with external APIs and systems to deliver actionable data in response to query in the conversation.</a:t>
            </a:r>
            <a:endParaRPr lang="en-US" sz="1000" dirty="0"/>
          </a:p>
        </p:txBody>
      </p:sp>
      <p:sp>
        <p:nvSpPr>
          <p:cNvPr id="113" name="Rectangle 112"/>
          <p:cNvSpPr/>
          <p:nvPr/>
        </p:nvSpPr>
        <p:spPr>
          <a:xfrm>
            <a:off x="11078530" y="6097954"/>
            <a:ext cx="32906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4. Supervised learning to train the algorithm.</a:t>
            </a:r>
          </a:p>
          <a:p>
            <a:r>
              <a:rPr lang="en-US" sz="1000" dirty="0" smtClean="0"/>
              <a:t>Add more conversation flows and optimize over time by collecting and labeling more interaction data to make the </a:t>
            </a:r>
            <a:r>
              <a:rPr lang="en-US" sz="1000" dirty="0" err="1" smtClean="0"/>
              <a:t>chatbot</a:t>
            </a:r>
            <a:r>
              <a:rPr lang="en-US" sz="1000" dirty="0" smtClean="0"/>
              <a:t> conversationally smart. 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43002" y="5121135"/>
            <a:ext cx="1777336" cy="3007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9086" y="0"/>
            <a:ext cx="1351314" cy="5067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50169" y="3524567"/>
            <a:ext cx="910455" cy="27774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DXC IP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88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7553"/>
              </p:ext>
            </p:extLst>
          </p:nvPr>
        </p:nvGraphicFramePr>
        <p:xfrm>
          <a:off x="685800" y="1579507"/>
          <a:ext cx="6106886" cy="2468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40546"/>
                <a:gridCol w="5666340"/>
              </a:tblGrid>
              <a:tr h="2696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/>
                        <a:t>I.</a:t>
                      </a:r>
                      <a:endParaRPr lang="en-US" sz="1200" b="1" kern="1200" dirty="0" smtClean="0">
                        <a:solidFill>
                          <a:srgbClr val="000000"/>
                        </a:solidFill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/>
                        <a:t>DIVISIONWISE</a:t>
                      </a:r>
                      <a:r>
                        <a:rPr lang="en-US" sz="1200" b="1" kern="1200" baseline="0" dirty="0" smtClean="0"/>
                        <a:t> </a:t>
                      </a:r>
                      <a:r>
                        <a:rPr lang="en-US" sz="1200" b="1" kern="1200" dirty="0" smtClean="0"/>
                        <a:t>SALES </a:t>
                      </a:r>
                      <a:endParaRPr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Which region had maximum sales yesterday?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Which region had minimum sales yesterday?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show me the sales for PEAPOD GIANT CARLISLE DIVISION yesterday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/>
                        <a:t>Loyalty Cards Weekly Sales</a:t>
                      </a:r>
                      <a:endParaRPr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What is the percentage change in phantom cards sales from last week?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What is the  sales amount for Manager Override for last Saturday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53068"/>
              </p:ext>
            </p:extLst>
          </p:nvPr>
        </p:nvGraphicFramePr>
        <p:xfrm>
          <a:off x="7362701" y="1579507"/>
          <a:ext cx="6270171" cy="3017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86119"/>
                <a:gridCol w="5784052"/>
              </a:tblGrid>
              <a:tr h="2696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III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/>
                        <a:t>ADWEEKLY SALES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Please help me with the discount amount per ad week for last 7 weeks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Total gross dollar for last 2 ad weeks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IV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/>
                        <a:t>WEEKLY SALES</a:t>
                      </a:r>
                      <a:endParaRPr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Show me the discount amount per Fiscal week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Which fiscal week clocked the highest sale this month?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9669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/>
                        <a:t>V</a:t>
                      </a:r>
                      <a:endParaRPr lang="en-US" sz="1200" b="1" kern="1200" dirty="0" smtClean="0">
                        <a:solidFill>
                          <a:srgbClr val="000000"/>
                        </a:solidFill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/>
                        <a:t>DAILY SALES</a:t>
                      </a:r>
                      <a:endParaRPr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Show me the net sales in the last five days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8034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Sample queries – Business Data  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335" y="121776"/>
            <a:ext cx="174307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943" y="4404895"/>
            <a:ext cx="43388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</a:t>
            </a:r>
            <a:r>
              <a:rPr lang="en-US" sz="1400" dirty="0" smtClean="0"/>
              <a:t> – trained 57 intents for PoC</a:t>
            </a:r>
          </a:p>
          <a:p>
            <a:endParaRPr lang="en-US" sz="1400" dirty="0"/>
          </a:p>
          <a:p>
            <a:r>
              <a:rPr lang="en-US" sz="1400" dirty="0" smtClean="0"/>
              <a:t>Data: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Loyalty Card sales – 2 weeks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Divisionwise sales – 1 day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Daily sales – last 7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Fiscal week sales – last 7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Ad Week – last 7 week </a:t>
            </a: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362700" y="4916178"/>
            <a:ext cx="6270171" cy="258882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3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067" y="1257667"/>
            <a:ext cx="1376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 there! This is your RBS Assistant. I can help you with </a:t>
            </a:r>
            <a:r>
              <a:rPr lang="en-US" sz="1400" b="1" dirty="0"/>
              <a:t>Job </a:t>
            </a:r>
            <a:r>
              <a:rPr lang="en-US" sz="1400" b="1" dirty="0" smtClean="0"/>
              <a:t>Info</a:t>
            </a:r>
            <a:r>
              <a:rPr lang="en-US" sz="1400" dirty="0" smtClean="0"/>
              <a:t>, </a:t>
            </a:r>
            <a:r>
              <a:rPr lang="en-US" sz="1400" b="1" dirty="0"/>
              <a:t>business KPIs/Metrics</a:t>
            </a:r>
            <a:r>
              <a:rPr lang="en-US" sz="1400" dirty="0"/>
              <a:t>, trends, reports etc. Please type 'Help' at any time, for assistance - Happy to help. </a:t>
            </a:r>
            <a:endParaRPr lang="en-US" sz="1400" b="1" dirty="0" smtClean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776100" y="721526"/>
            <a:ext cx="10058400" cy="514290"/>
          </a:xfrm>
        </p:spPr>
        <p:txBody>
          <a:bodyPr/>
          <a:lstStyle/>
          <a:p>
            <a:r>
              <a:rPr lang="en-US" sz="3600" dirty="0" smtClean="0"/>
              <a:t>Sample Sequence – Job Info </a:t>
            </a:r>
            <a:endParaRPr lang="en-US" sz="36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335" y="121776"/>
            <a:ext cx="1743075" cy="666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5" y="1886145"/>
            <a:ext cx="6966611" cy="536896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05" y="2507178"/>
            <a:ext cx="7171804" cy="407775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332605" y="2150294"/>
            <a:ext cx="4293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me Finance job status </a:t>
            </a:r>
            <a:endParaRPr lang="en-US" sz="1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2066" y="1587295"/>
            <a:ext cx="3022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Cards (buttons) with drill down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44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C860CE61-64E4-4E9B-A33D-24E6C72726BC}" vid="{881FB0F2-78EA-493A-8EDD-81CC12A19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9374</TotalTime>
  <Words>674</Words>
  <Application>Microsoft Office PowerPoint</Application>
  <PresentationFormat>Custom</PresentationFormat>
  <Paragraphs>121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GT Walsheim Pro Trial Regular</vt:lpstr>
      <vt:lpstr>Segoe UI</vt:lpstr>
      <vt:lpstr>Segoe UI Semilight</vt:lpstr>
      <vt:lpstr>Symbol</vt:lpstr>
      <vt:lpstr>Times New Roman</vt:lpstr>
      <vt:lpstr>DXC</vt:lpstr>
      <vt:lpstr>Conversational AI: RBS Chatbot</vt:lpstr>
      <vt:lpstr>PowerPoint Presentation</vt:lpstr>
      <vt:lpstr>PowerPoint Presentation</vt:lpstr>
      <vt:lpstr>PowerPoint Presentation</vt:lpstr>
      <vt:lpstr>PowerPoint Presentation</vt:lpstr>
      <vt:lpstr>Sample queries – Business Data   </vt:lpstr>
      <vt:lpstr>PowerPoint Presentation</vt:lpstr>
    </vt:vector>
  </TitlesOfParts>
  <Company>DXC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AI:Chatbots Ahold Delhaize</dc:title>
  <dc:creator>Meetha GK</dc:creator>
  <cp:lastModifiedBy>G K, Meetha</cp:lastModifiedBy>
  <cp:revision>631</cp:revision>
  <dcterms:created xsi:type="dcterms:W3CDTF">2017-03-14T14:05:41Z</dcterms:created>
  <dcterms:modified xsi:type="dcterms:W3CDTF">2018-05-22T13:36:12Z</dcterms:modified>
</cp:coreProperties>
</file>