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7" r:id="rId3"/>
    <p:sldId id="289" r:id="rId4"/>
    <p:sldId id="290" r:id="rId5"/>
    <p:sldId id="292" r:id="rId6"/>
    <p:sldId id="329" r:id="rId7"/>
    <p:sldId id="330" r:id="rId8"/>
    <p:sldId id="334" r:id="rId9"/>
    <p:sldId id="331" r:id="rId10"/>
    <p:sldId id="332" r:id="rId11"/>
    <p:sldId id="333" r:id="rId12"/>
    <p:sldId id="296" r:id="rId13"/>
    <p:sldId id="328" r:id="rId14"/>
    <p:sldId id="327" r:id="rId15"/>
    <p:sldId id="262" r:id="rId16"/>
  </p:sldIdLst>
  <p:sldSz cx="9144000" cy="5143500" type="screen16x9"/>
  <p:notesSz cx="6858000" cy="9144000"/>
  <p:embeddedFontLst>
    <p:embeddedFont>
      <p:font typeface="Helvetica Neue"/>
      <p:regular r:id="rId18"/>
      <p:bold r:id="rId18"/>
      <p:italic r:id="rId18"/>
      <p:boldItalic r:id="rId18"/>
    </p:embeddedFont>
    <p:embeddedFont>
      <p:font typeface="Nixie One"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DBF7-513F-4876-A84C-D6765334410D}">
  <a:tblStyle styleId="{C986DBF7-513F-4876-A84C-D676533441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6"/>
  </p:normalViewPr>
  <p:slideViewPr>
    <p:cSldViewPr snapToGrid="0" snapToObjects="1">
      <p:cViewPr varScale="1">
        <p:scale>
          <a:sx n="109" d="100"/>
          <a:sy n="109" d="100"/>
        </p:scale>
        <p:origin x="7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NUL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5367D795-9EBD-A196-720A-69DC8AC8CAA5}"/>
            </a:ext>
          </a:extLst>
        </p:cNvPr>
        <p:cNvGrpSpPr/>
        <p:nvPr/>
      </p:nvGrpSpPr>
      <p:grpSpPr>
        <a:xfrm>
          <a:off x="0" y="0"/>
          <a:ext cx="0" cy="0"/>
          <a:chOff x="0" y="0"/>
          <a:chExt cx="0" cy="0"/>
        </a:xfrm>
      </p:grpSpPr>
      <p:sp>
        <p:nvSpPr>
          <p:cNvPr id="339" name="Google Shape;339;g3606f1c2d_30:notes">
            <a:extLst>
              <a:ext uri="{FF2B5EF4-FFF2-40B4-BE49-F238E27FC236}">
                <a16:creationId xmlns:a16="http://schemas.microsoft.com/office/drawing/2014/main" id="{51EE97DE-E897-72C4-0F77-C7BEB0B643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a:extLst>
              <a:ext uri="{FF2B5EF4-FFF2-40B4-BE49-F238E27FC236}">
                <a16:creationId xmlns:a16="http://schemas.microsoft.com/office/drawing/2014/main" id="{3E467235-04A0-50F0-08E6-B9D407859B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93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61E6F47A-76FA-AF4C-6E5D-0D3769CCC4AB}"/>
            </a:ext>
          </a:extLst>
        </p:cNvPr>
        <p:cNvGrpSpPr/>
        <p:nvPr/>
      </p:nvGrpSpPr>
      <p:grpSpPr>
        <a:xfrm>
          <a:off x="0" y="0"/>
          <a:ext cx="0" cy="0"/>
          <a:chOff x="0" y="0"/>
          <a:chExt cx="0" cy="0"/>
        </a:xfrm>
      </p:grpSpPr>
      <p:sp>
        <p:nvSpPr>
          <p:cNvPr id="339" name="Google Shape;339;g3606f1c2d_30:notes">
            <a:extLst>
              <a:ext uri="{FF2B5EF4-FFF2-40B4-BE49-F238E27FC236}">
                <a16:creationId xmlns:a16="http://schemas.microsoft.com/office/drawing/2014/main" id="{ECEFA757-5398-A7FA-70FF-0F001A0441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a:extLst>
              <a:ext uri="{FF2B5EF4-FFF2-40B4-BE49-F238E27FC236}">
                <a16:creationId xmlns:a16="http://schemas.microsoft.com/office/drawing/2014/main" id="{0208130B-587C-D12E-30BE-8E90CA2650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798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588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6BF32B7E-A23D-8F22-D616-CC2C8F197512}"/>
            </a:ext>
          </a:extLst>
        </p:cNvPr>
        <p:cNvGrpSpPr/>
        <p:nvPr/>
      </p:nvGrpSpPr>
      <p:grpSpPr>
        <a:xfrm>
          <a:off x="0" y="0"/>
          <a:ext cx="0" cy="0"/>
          <a:chOff x="0" y="0"/>
          <a:chExt cx="0" cy="0"/>
        </a:xfrm>
      </p:grpSpPr>
      <p:sp>
        <p:nvSpPr>
          <p:cNvPr id="339" name="Google Shape;339;g3606f1c2d_30:notes">
            <a:extLst>
              <a:ext uri="{FF2B5EF4-FFF2-40B4-BE49-F238E27FC236}">
                <a16:creationId xmlns:a16="http://schemas.microsoft.com/office/drawing/2014/main" id="{A9A0A527-95DF-B984-DF8D-1C96F22F2B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a:extLst>
              <a:ext uri="{FF2B5EF4-FFF2-40B4-BE49-F238E27FC236}">
                <a16:creationId xmlns:a16="http://schemas.microsoft.com/office/drawing/2014/main" id="{AE5D454D-21B9-C183-F100-F25FBE40D7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487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125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754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60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58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4349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FB3232C2-D8CB-09A8-CE8B-A9C2040D6614}"/>
            </a:ext>
          </a:extLst>
        </p:cNvPr>
        <p:cNvGrpSpPr/>
        <p:nvPr/>
      </p:nvGrpSpPr>
      <p:grpSpPr>
        <a:xfrm>
          <a:off x="0" y="0"/>
          <a:ext cx="0" cy="0"/>
          <a:chOff x="0" y="0"/>
          <a:chExt cx="0" cy="0"/>
        </a:xfrm>
      </p:grpSpPr>
      <p:sp>
        <p:nvSpPr>
          <p:cNvPr id="339" name="Google Shape;339;g3606f1c2d_30:notes">
            <a:extLst>
              <a:ext uri="{FF2B5EF4-FFF2-40B4-BE49-F238E27FC236}">
                <a16:creationId xmlns:a16="http://schemas.microsoft.com/office/drawing/2014/main" id="{661362DF-3C1E-FA59-067D-7F339729A5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a:extLst>
              <a:ext uri="{FF2B5EF4-FFF2-40B4-BE49-F238E27FC236}">
                <a16:creationId xmlns:a16="http://schemas.microsoft.com/office/drawing/2014/main" id="{CC99DEA9-3721-42FD-E747-8197CF9B3C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3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8CCEC48B-6F91-4D57-AA0E-2DCB938F8918}"/>
            </a:ext>
          </a:extLst>
        </p:cNvPr>
        <p:cNvGrpSpPr/>
        <p:nvPr/>
      </p:nvGrpSpPr>
      <p:grpSpPr>
        <a:xfrm>
          <a:off x="0" y="0"/>
          <a:ext cx="0" cy="0"/>
          <a:chOff x="0" y="0"/>
          <a:chExt cx="0" cy="0"/>
        </a:xfrm>
      </p:grpSpPr>
      <p:sp>
        <p:nvSpPr>
          <p:cNvPr id="339" name="Google Shape;339;g3606f1c2d_30:notes">
            <a:extLst>
              <a:ext uri="{FF2B5EF4-FFF2-40B4-BE49-F238E27FC236}">
                <a16:creationId xmlns:a16="http://schemas.microsoft.com/office/drawing/2014/main" id="{A2DA5C7D-65D6-CFB2-182F-6789CA4B75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a:extLst>
              <a:ext uri="{FF2B5EF4-FFF2-40B4-BE49-F238E27FC236}">
                <a16:creationId xmlns:a16="http://schemas.microsoft.com/office/drawing/2014/main" id="{DB073922-C849-48E4-28B8-73E1532B84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75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05BD2BB8-7719-FE54-DB3B-97F097B64FBF}"/>
            </a:ext>
          </a:extLst>
        </p:cNvPr>
        <p:cNvGrpSpPr/>
        <p:nvPr/>
      </p:nvGrpSpPr>
      <p:grpSpPr>
        <a:xfrm>
          <a:off x="0" y="0"/>
          <a:ext cx="0" cy="0"/>
          <a:chOff x="0" y="0"/>
          <a:chExt cx="0" cy="0"/>
        </a:xfrm>
      </p:grpSpPr>
      <p:sp>
        <p:nvSpPr>
          <p:cNvPr id="339" name="Google Shape;339;g3606f1c2d_30:notes">
            <a:extLst>
              <a:ext uri="{FF2B5EF4-FFF2-40B4-BE49-F238E27FC236}">
                <a16:creationId xmlns:a16="http://schemas.microsoft.com/office/drawing/2014/main" id="{A2FC1448-99DF-2938-72C5-00858E4307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a:extLst>
              <a:ext uri="{FF2B5EF4-FFF2-40B4-BE49-F238E27FC236}">
                <a16:creationId xmlns:a16="http://schemas.microsoft.com/office/drawing/2014/main" id="{9533FC99-9F8B-DF24-E435-861C42110B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779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1E153A4B-76AB-304D-EF09-CD6DAE9C811B}"/>
            </a:ext>
          </a:extLst>
        </p:cNvPr>
        <p:cNvGrpSpPr/>
        <p:nvPr/>
      </p:nvGrpSpPr>
      <p:grpSpPr>
        <a:xfrm>
          <a:off x="0" y="0"/>
          <a:ext cx="0" cy="0"/>
          <a:chOff x="0" y="0"/>
          <a:chExt cx="0" cy="0"/>
        </a:xfrm>
      </p:grpSpPr>
      <p:sp>
        <p:nvSpPr>
          <p:cNvPr id="339" name="Google Shape;339;g3606f1c2d_30:notes">
            <a:extLst>
              <a:ext uri="{FF2B5EF4-FFF2-40B4-BE49-F238E27FC236}">
                <a16:creationId xmlns:a16="http://schemas.microsoft.com/office/drawing/2014/main" id="{AB5E1EFC-727A-CD0B-8B44-C5A31DD0DA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a:extLst>
              <a:ext uri="{FF2B5EF4-FFF2-40B4-BE49-F238E27FC236}">
                <a16:creationId xmlns:a16="http://schemas.microsoft.com/office/drawing/2014/main" id="{B4D91F0E-F45D-17BE-266D-FB25290E75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52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356616" y="1991825"/>
            <a:ext cx="8577072"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Aptos" panose="020B0004020202020204" pitchFamily="34" charset="0"/>
              </a:rPr>
              <a:t>AI Resume </a:t>
            </a:r>
            <a:r>
              <a:rPr lang="en-US" sz="2800" b="1" dirty="0" err="1">
                <a:latin typeface="Aptos" panose="020B0004020202020204" pitchFamily="34" charset="0"/>
              </a:rPr>
              <a:t>Analyser</a:t>
            </a:r>
            <a:br>
              <a:rPr lang="en-US" sz="2800" b="1" dirty="0">
                <a:latin typeface="Aptos" panose="020B0004020202020204" pitchFamily="34" charset="0"/>
              </a:rPr>
            </a:br>
            <a:r>
              <a:rPr lang="en-US" sz="2200" b="1" dirty="0">
                <a:latin typeface="Aptos" panose="020B0004020202020204" pitchFamily="34" charset="0"/>
              </a:rPr>
              <a:t>Under the Guidance of Dr </a:t>
            </a:r>
            <a:r>
              <a:rPr lang="en-US" sz="2200" b="1" dirty="0" err="1">
                <a:latin typeface="Aptos" panose="020B0004020202020204" pitchFamily="34" charset="0"/>
              </a:rPr>
              <a:t>Shrwan</a:t>
            </a:r>
            <a:r>
              <a:rPr lang="en-US" sz="2200" b="1" dirty="0">
                <a:latin typeface="Aptos" panose="020B0004020202020204" pitchFamily="34" charset="0"/>
              </a:rPr>
              <a:t> Ram sir</a:t>
            </a:r>
            <a:br>
              <a:rPr lang="en-US" sz="2200" b="1" dirty="0">
                <a:latin typeface="Aptos" panose="020B0004020202020204" pitchFamily="34" charset="0"/>
              </a:rPr>
            </a:br>
            <a:r>
              <a:rPr lang="en-US" sz="2200" b="1" dirty="0">
                <a:latin typeface="Aptos" panose="020B0004020202020204" pitchFamily="34" charset="0"/>
              </a:rPr>
              <a:t>Head of Department , CSE MBM University</a:t>
            </a:r>
            <a:endParaRPr sz="2800" b="1" dirty="0">
              <a:latin typeface="Aptos" panose="020B0004020202020204" pitchFamily="34" charset="0"/>
            </a:endParaRPr>
          </a:p>
        </p:txBody>
      </p:sp>
      <p:sp>
        <p:nvSpPr>
          <p:cNvPr id="4" name="Google Shape;337;p11">
            <a:extLst>
              <a:ext uri="{FF2B5EF4-FFF2-40B4-BE49-F238E27FC236}">
                <a16:creationId xmlns:a16="http://schemas.microsoft.com/office/drawing/2014/main" id="{FF6C2FB7-3140-1F4E-AE61-FA7E6CCB7D2C}"/>
              </a:ext>
            </a:extLst>
          </p:cNvPr>
          <p:cNvSpPr txBox="1">
            <a:spLocks/>
          </p:cNvSpPr>
          <p:nvPr/>
        </p:nvSpPr>
        <p:spPr>
          <a:xfrm>
            <a:off x="6897624" y="3151625"/>
            <a:ext cx="2036064" cy="17533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pPr algn="l"/>
            <a:r>
              <a:rPr lang="en-US" sz="1800" b="1" dirty="0">
                <a:solidFill>
                  <a:schemeClr val="accent1">
                    <a:lumMod val="40000"/>
                    <a:lumOff val="60000"/>
                  </a:schemeClr>
                </a:solidFill>
                <a:latin typeface="Aptos" panose="020B0004020202020204" pitchFamily="34" charset="0"/>
              </a:rPr>
              <a:t>Presented By: </a:t>
            </a:r>
          </a:p>
          <a:p>
            <a:pPr algn="l"/>
            <a:r>
              <a:rPr lang="en-US" sz="1400" dirty="0">
                <a:solidFill>
                  <a:schemeClr val="accent1">
                    <a:lumMod val="40000"/>
                    <a:lumOff val="60000"/>
                  </a:schemeClr>
                </a:solidFill>
                <a:latin typeface="Aptos" panose="020B0004020202020204" pitchFamily="34" charset="0"/>
              </a:rPr>
              <a:t>Akash Meghwal </a:t>
            </a:r>
          </a:p>
          <a:p>
            <a:pPr algn="l"/>
            <a:r>
              <a:rPr lang="en-US" sz="1400" dirty="0">
                <a:solidFill>
                  <a:schemeClr val="accent1">
                    <a:lumMod val="40000"/>
                    <a:lumOff val="60000"/>
                  </a:schemeClr>
                </a:solidFill>
                <a:latin typeface="Aptos" panose="020B0004020202020204" pitchFamily="34" charset="0"/>
              </a:rPr>
              <a:t>Ankit </a:t>
            </a:r>
          </a:p>
          <a:p>
            <a:pPr algn="l"/>
            <a:r>
              <a:rPr lang="en-US" sz="1400" dirty="0">
                <a:solidFill>
                  <a:schemeClr val="accent1">
                    <a:lumMod val="40000"/>
                    <a:lumOff val="60000"/>
                  </a:schemeClr>
                </a:solidFill>
                <a:latin typeface="Aptos" panose="020B0004020202020204" pitchFamily="34" charset="0"/>
              </a:rPr>
              <a:t>Debendra Nagar</a:t>
            </a:r>
          </a:p>
          <a:p>
            <a:pPr algn="l"/>
            <a:r>
              <a:rPr lang="en-US" sz="1400" dirty="0">
                <a:solidFill>
                  <a:schemeClr val="accent1">
                    <a:lumMod val="40000"/>
                    <a:lumOff val="60000"/>
                  </a:schemeClr>
                </a:solidFill>
                <a:latin typeface="Aptos" panose="020B0004020202020204" pitchFamily="34" charset="0"/>
              </a:rPr>
              <a:t>Nikhil Goyal</a:t>
            </a:r>
          </a:p>
        </p:txBody>
      </p:sp>
      <p:sp>
        <p:nvSpPr>
          <p:cNvPr id="2" name="Google Shape;337;p11">
            <a:extLst>
              <a:ext uri="{FF2B5EF4-FFF2-40B4-BE49-F238E27FC236}">
                <a16:creationId xmlns:a16="http://schemas.microsoft.com/office/drawing/2014/main" id="{1AC40A58-B11B-CB01-FB0C-EFC3B42860B4}"/>
              </a:ext>
            </a:extLst>
          </p:cNvPr>
          <p:cNvSpPr txBox="1">
            <a:spLocks/>
          </p:cNvSpPr>
          <p:nvPr/>
        </p:nvSpPr>
        <p:spPr>
          <a:xfrm>
            <a:off x="210312" y="3429689"/>
            <a:ext cx="3089969" cy="1475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pPr algn="l"/>
            <a:r>
              <a:rPr lang="en-US" sz="1800" b="1" dirty="0">
                <a:solidFill>
                  <a:schemeClr val="accent1">
                    <a:lumMod val="40000"/>
                    <a:lumOff val="60000"/>
                  </a:schemeClr>
                </a:solidFill>
                <a:latin typeface="Aptos" panose="020B0004020202020204" pitchFamily="34" charset="0"/>
              </a:rPr>
              <a:t>Submitted to :</a:t>
            </a:r>
          </a:p>
          <a:p>
            <a:pPr algn="l"/>
            <a:r>
              <a:rPr lang="en-US" sz="1800" b="1" dirty="0">
                <a:solidFill>
                  <a:schemeClr val="accent1">
                    <a:lumMod val="40000"/>
                    <a:lumOff val="60000"/>
                  </a:schemeClr>
                </a:solidFill>
                <a:latin typeface="Aptos" panose="020B0004020202020204" pitchFamily="34" charset="0"/>
              </a:rPr>
              <a:t>Dr Simran Chaudary Mam </a:t>
            </a:r>
          </a:p>
          <a:p>
            <a:pPr algn="l"/>
            <a:r>
              <a:rPr lang="en-US" sz="1800" b="1" dirty="0">
                <a:solidFill>
                  <a:schemeClr val="accent1">
                    <a:lumMod val="40000"/>
                    <a:lumOff val="60000"/>
                  </a:schemeClr>
                </a:solidFill>
                <a:latin typeface="Aptos" panose="020B0004020202020204" pitchFamily="34" charset="0"/>
              </a:rPr>
              <a:t>(Assistant Professor)</a:t>
            </a:r>
          </a:p>
          <a:p>
            <a:pPr algn="l"/>
            <a:r>
              <a:rPr lang="en-US" sz="1800" b="1" dirty="0">
                <a:solidFill>
                  <a:schemeClr val="accent1">
                    <a:lumMod val="40000"/>
                    <a:lumOff val="60000"/>
                  </a:schemeClr>
                </a:solidFill>
                <a:latin typeface="Aptos" panose="020B0004020202020204" pitchFamily="34" charset="0"/>
              </a:rPr>
              <a:t>CSE Department </a:t>
            </a:r>
          </a:p>
          <a:p>
            <a:pPr algn="l"/>
            <a:r>
              <a:rPr lang="en-US" sz="1800" b="1" dirty="0">
                <a:solidFill>
                  <a:schemeClr val="accent1">
                    <a:lumMod val="40000"/>
                    <a:lumOff val="60000"/>
                  </a:schemeClr>
                </a:solidFill>
                <a:latin typeface="Aptos" panose="020B0004020202020204" pitchFamily="34" charset="0"/>
              </a:rPr>
              <a:t>MBM University</a:t>
            </a:r>
          </a:p>
        </p:txBody>
      </p:sp>
      <p:pic>
        <p:nvPicPr>
          <p:cNvPr id="3" name="Picture 2">
            <a:extLst>
              <a:ext uri="{FF2B5EF4-FFF2-40B4-BE49-F238E27FC236}">
                <a16:creationId xmlns:a16="http://schemas.microsoft.com/office/drawing/2014/main" id="{A076CBE5-4F84-D0E8-127C-A7DDB4659F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5790" y="444135"/>
            <a:ext cx="1196009" cy="11960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9FB22518-D888-8025-0106-C1620E736F7F}"/>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76F531AA-2777-23A6-FF5D-C9141F8E9EB6}"/>
              </a:ext>
            </a:extLst>
          </p:cNvPr>
          <p:cNvSpPr txBox="1">
            <a:spLocks noGrp="1"/>
          </p:cNvSpPr>
          <p:nvPr>
            <p:ph type="title"/>
          </p:nvPr>
        </p:nvSpPr>
        <p:spPr>
          <a:xfrm>
            <a:off x="1624339" y="959133"/>
            <a:ext cx="7411300" cy="62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Aptos" panose="020B0004020202020204" pitchFamily="34" charset="0"/>
              </a:rPr>
              <a:t>Results and Outcomes</a:t>
            </a:r>
            <a:endParaRPr sz="3200" b="1" dirty="0">
              <a:latin typeface="Aptos" panose="020B0004020202020204" pitchFamily="34" charset="0"/>
            </a:endParaRPr>
          </a:p>
        </p:txBody>
      </p:sp>
      <p:sp>
        <p:nvSpPr>
          <p:cNvPr id="346" name="Google Shape;346;p12">
            <a:extLst>
              <a:ext uri="{FF2B5EF4-FFF2-40B4-BE49-F238E27FC236}">
                <a16:creationId xmlns:a16="http://schemas.microsoft.com/office/drawing/2014/main" id="{F618CAB6-AE3D-581B-C9E6-E194E453EB14}"/>
              </a:ext>
            </a:extLst>
          </p:cNvPr>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pic>
        <p:nvPicPr>
          <p:cNvPr id="5" name="Picture 4" descr="Icon&#10;&#10;Description automatically generated">
            <a:extLst>
              <a:ext uri="{FF2B5EF4-FFF2-40B4-BE49-F238E27FC236}">
                <a16:creationId xmlns:a16="http://schemas.microsoft.com/office/drawing/2014/main" id="{974B78E4-5BB6-2004-66FB-5C7BC85B5090}"/>
              </a:ext>
            </a:extLst>
          </p:cNvPr>
          <p:cNvPicPr>
            <a:picLocks noChangeAspect="1"/>
          </p:cNvPicPr>
          <p:nvPr/>
        </p:nvPicPr>
        <p:blipFill>
          <a:blip r:embed="rId3"/>
          <a:stretch>
            <a:fillRect/>
          </a:stretch>
        </p:blipFill>
        <p:spPr>
          <a:xfrm>
            <a:off x="8168640" y="970271"/>
            <a:ext cx="866999" cy="629929"/>
          </a:xfrm>
          <a:prstGeom prst="rect">
            <a:avLst/>
          </a:prstGeom>
        </p:spPr>
      </p:pic>
      <p:pic>
        <p:nvPicPr>
          <p:cNvPr id="3" name="Picture 2">
            <a:extLst>
              <a:ext uri="{FF2B5EF4-FFF2-40B4-BE49-F238E27FC236}">
                <a16:creationId xmlns:a16="http://schemas.microsoft.com/office/drawing/2014/main" id="{E1BA9F77-1392-6DF8-74E8-09F2B8F7192B}"/>
              </a:ext>
            </a:extLst>
          </p:cNvPr>
          <p:cNvPicPr>
            <a:picLocks noChangeAspect="1"/>
          </p:cNvPicPr>
          <p:nvPr/>
        </p:nvPicPr>
        <p:blipFill>
          <a:blip r:embed="rId4"/>
          <a:stretch>
            <a:fillRect/>
          </a:stretch>
        </p:blipFill>
        <p:spPr>
          <a:xfrm>
            <a:off x="287907" y="1794897"/>
            <a:ext cx="3953503" cy="3093472"/>
          </a:xfrm>
          <a:prstGeom prst="rect">
            <a:avLst/>
          </a:prstGeom>
        </p:spPr>
      </p:pic>
      <p:pic>
        <p:nvPicPr>
          <p:cNvPr id="7" name="Picture 6">
            <a:extLst>
              <a:ext uri="{FF2B5EF4-FFF2-40B4-BE49-F238E27FC236}">
                <a16:creationId xmlns:a16="http://schemas.microsoft.com/office/drawing/2014/main" id="{239A3C03-41B6-93FD-764F-8CB2B1BFEF0A}"/>
              </a:ext>
            </a:extLst>
          </p:cNvPr>
          <p:cNvPicPr>
            <a:picLocks noChangeAspect="1"/>
          </p:cNvPicPr>
          <p:nvPr/>
        </p:nvPicPr>
        <p:blipFill>
          <a:blip r:embed="rId5"/>
          <a:stretch>
            <a:fillRect/>
          </a:stretch>
        </p:blipFill>
        <p:spPr>
          <a:xfrm>
            <a:off x="4505363" y="1794897"/>
            <a:ext cx="4209572" cy="3076869"/>
          </a:xfrm>
          <a:prstGeom prst="rect">
            <a:avLst/>
          </a:prstGeom>
        </p:spPr>
      </p:pic>
    </p:spTree>
    <p:extLst>
      <p:ext uri="{BB962C8B-B14F-4D97-AF65-F5344CB8AC3E}">
        <p14:creationId xmlns:p14="http://schemas.microsoft.com/office/powerpoint/2010/main" val="136664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20BB4B01-8D5F-7FA5-CA71-14CF8BC5C2E1}"/>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696A70FA-FF06-7E0A-9271-5E4874D9E0A2}"/>
              </a:ext>
            </a:extLst>
          </p:cNvPr>
          <p:cNvSpPr txBox="1">
            <a:spLocks noGrp="1"/>
          </p:cNvSpPr>
          <p:nvPr>
            <p:ph type="title"/>
          </p:nvPr>
        </p:nvSpPr>
        <p:spPr>
          <a:xfrm>
            <a:off x="1624339" y="959133"/>
            <a:ext cx="7411300" cy="62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Aptos" panose="020B0004020202020204" pitchFamily="34" charset="0"/>
              </a:rPr>
              <a:t>Results and Outcomes</a:t>
            </a:r>
            <a:endParaRPr sz="3200" b="1" dirty="0">
              <a:latin typeface="Aptos" panose="020B0004020202020204" pitchFamily="34" charset="0"/>
            </a:endParaRPr>
          </a:p>
        </p:txBody>
      </p:sp>
      <p:sp>
        <p:nvSpPr>
          <p:cNvPr id="346" name="Google Shape;346;p12">
            <a:extLst>
              <a:ext uri="{FF2B5EF4-FFF2-40B4-BE49-F238E27FC236}">
                <a16:creationId xmlns:a16="http://schemas.microsoft.com/office/drawing/2014/main" id="{7B38F0A5-9B93-4FF8-2222-0B73C29B076C}"/>
              </a:ext>
            </a:extLst>
          </p:cNvPr>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pic>
        <p:nvPicPr>
          <p:cNvPr id="5" name="Picture 4" descr="Icon&#10;&#10;Description automatically generated">
            <a:extLst>
              <a:ext uri="{FF2B5EF4-FFF2-40B4-BE49-F238E27FC236}">
                <a16:creationId xmlns:a16="http://schemas.microsoft.com/office/drawing/2014/main" id="{964D04B5-A85A-D0A1-36E5-220DB927867C}"/>
              </a:ext>
            </a:extLst>
          </p:cNvPr>
          <p:cNvPicPr>
            <a:picLocks noChangeAspect="1"/>
          </p:cNvPicPr>
          <p:nvPr/>
        </p:nvPicPr>
        <p:blipFill>
          <a:blip r:embed="rId3"/>
          <a:stretch>
            <a:fillRect/>
          </a:stretch>
        </p:blipFill>
        <p:spPr>
          <a:xfrm>
            <a:off x="8168640" y="970271"/>
            <a:ext cx="866999" cy="629929"/>
          </a:xfrm>
          <a:prstGeom prst="rect">
            <a:avLst/>
          </a:prstGeom>
        </p:spPr>
      </p:pic>
      <p:pic>
        <p:nvPicPr>
          <p:cNvPr id="2" name="Picture 1">
            <a:extLst>
              <a:ext uri="{FF2B5EF4-FFF2-40B4-BE49-F238E27FC236}">
                <a16:creationId xmlns:a16="http://schemas.microsoft.com/office/drawing/2014/main" id="{53333310-ECDC-FF70-48B1-F1E51FE10B36}"/>
              </a:ext>
            </a:extLst>
          </p:cNvPr>
          <p:cNvPicPr>
            <a:picLocks noChangeAspect="1"/>
          </p:cNvPicPr>
          <p:nvPr/>
        </p:nvPicPr>
        <p:blipFill>
          <a:blip r:embed="rId4"/>
          <a:stretch>
            <a:fillRect/>
          </a:stretch>
        </p:blipFill>
        <p:spPr>
          <a:xfrm>
            <a:off x="287907" y="1927274"/>
            <a:ext cx="3890158" cy="2595490"/>
          </a:xfrm>
          <a:prstGeom prst="rect">
            <a:avLst/>
          </a:prstGeom>
        </p:spPr>
      </p:pic>
      <p:pic>
        <p:nvPicPr>
          <p:cNvPr id="6" name="Picture 5">
            <a:extLst>
              <a:ext uri="{FF2B5EF4-FFF2-40B4-BE49-F238E27FC236}">
                <a16:creationId xmlns:a16="http://schemas.microsoft.com/office/drawing/2014/main" id="{DFC6B45D-786B-0926-2DFB-016869BFD441}"/>
              </a:ext>
            </a:extLst>
          </p:cNvPr>
          <p:cNvPicPr>
            <a:picLocks noChangeAspect="1"/>
          </p:cNvPicPr>
          <p:nvPr/>
        </p:nvPicPr>
        <p:blipFill>
          <a:blip r:embed="rId5"/>
          <a:stretch>
            <a:fillRect/>
          </a:stretch>
        </p:blipFill>
        <p:spPr>
          <a:xfrm>
            <a:off x="4572000" y="1845305"/>
            <a:ext cx="4410654" cy="2759427"/>
          </a:xfrm>
          <a:prstGeom prst="rect">
            <a:avLst/>
          </a:prstGeom>
        </p:spPr>
      </p:pic>
    </p:spTree>
    <p:extLst>
      <p:ext uri="{BB962C8B-B14F-4D97-AF65-F5344CB8AC3E}">
        <p14:creationId xmlns:p14="http://schemas.microsoft.com/office/powerpoint/2010/main" val="231806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9"/>
          <p:cNvSpPr txBox="1">
            <a:spLocks noGrp="1"/>
          </p:cNvSpPr>
          <p:nvPr>
            <p:ph type="title"/>
          </p:nvPr>
        </p:nvSpPr>
        <p:spPr>
          <a:xfrm>
            <a:off x="1650404" y="66628"/>
            <a:ext cx="7411300" cy="13384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ptos" panose="020B0004020202020204" pitchFamily="34" charset="0"/>
              </a:rPr>
              <a:t>Skill-wise Classification</a:t>
            </a:r>
            <a:endParaRPr b="1" dirty="0">
              <a:latin typeface="Aptos" panose="020B0004020202020204" pitchFamily="34" charset="0"/>
            </a:endParaRPr>
          </a:p>
        </p:txBody>
      </p:sp>
      <p:sp>
        <p:nvSpPr>
          <p:cNvPr id="521" name="Google Shape;521;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pic>
        <p:nvPicPr>
          <p:cNvPr id="10" name="Picture 9" descr="Graphical user interface, text, application&#10;&#10;Description automatically generated">
            <a:extLst>
              <a:ext uri="{FF2B5EF4-FFF2-40B4-BE49-F238E27FC236}">
                <a16:creationId xmlns:a16="http://schemas.microsoft.com/office/drawing/2014/main" id="{3D4DA7CC-2EBD-904A-9EBF-F3B5056575D5}"/>
              </a:ext>
            </a:extLst>
          </p:cNvPr>
          <p:cNvPicPr>
            <a:picLocks noChangeAspect="1"/>
          </p:cNvPicPr>
          <p:nvPr/>
        </p:nvPicPr>
        <p:blipFill>
          <a:blip r:embed="rId3"/>
          <a:stretch>
            <a:fillRect/>
          </a:stretch>
        </p:blipFill>
        <p:spPr>
          <a:xfrm>
            <a:off x="1158035" y="2076784"/>
            <a:ext cx="2540000" cy="1562100"/>
          </a:xfrm>
          <a:prstGeom prst="rect">
            <a:avLst/>
          </a:prstGeom>
        </p:spPr>
      </p:pic>
      <p:pic>
        <p:nvPicPr>
          <p:cNvPr id="12" name="Picture 11" descr="Chart, pie chart&#10;&#10;Description automatically generated">
            <a:extLst>
              <a:ext uri="{FF2B5EF4-FFF2-40B4-BE49-F238E27FC236}">
                <a16:creationId xmlns:a16="http://schemas.microsoft.com/office/drawing/2014/main" id="{205B830D-AEC5-8846-89A0-C94DC733088B}"/>
              </a:ext>
            </a:extLst>
          </p:cNvPr>
          <p:cNvPicPr>
            <a:picLocks noChangeAspect="1"/>
          </p:cNvPicPr>
          <p:nvPr/>
        </p:nvPicPr>
        <p:blipFill>
          <a:blip r:embed="rId4"/>
          <a:stretch>
            <a:fillRect/>
          </a:stretch>
        </p:blipFill>
        <p:spPr>
          <a:xfrm>
            <a:off x="4410404" y="1671604"/>
            <a:ext cx="4512879" cy="2869300"/>
          </a:xfrm>
          <a:prstGeom prst="rect">
            <a:avLst/>
          </a:prstGeom>
        </p:spPr>
      </p:pic>
      <p:pic>
        <p:nvPicPr>
          <p:cNvPr id="3" name="Graphic 2">
            <a:extLst>
              <a:ext uri="{FF2B5EF4-FFF2-40B4-BE49-F238E27FC236}">
                <a16:creationId xmlns:a16="http://schemas.microsoft.com/office/drawing/2014/main" id="{72876ACE-0547-6A4D-89C3-9438F12A77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66843" y="275719"/>
            <a:ext cx="1129393" cy="1129393"/>
          </a:xfrm>
          <a:prstGeom prst="rect">
            <a:avLst/>
          </a:prstGeom>
        </p:spPr>
      </p:pic>
    </p:spTree>
    <p:extLst>
      <p:ext uri="{BB962C8B-B14F-4D97-AF65-F5344CB8AC3E}">
        <p14:creationId xmlns:p14="http://schemas.microsoft.com/office/powerpoint/2010/main" val="182037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3B392C93-6ADE-FA77-6F0F-DBDAF55DD0E3}"/>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3AF73CFD-95F2-4FA4-4B31-0417531BAA9B}"/>
              </a:ext>
            </a:extLst>
          </p:cNvPr>
          <p:cNvSpPr txBox="1">
            <a:spLocks noGrp="1"/>
          </p:cNvSpPr>
          <p:nvPr>
            <p:ph type="title"/>
          </p:nvPr>
        </p:nvSpPr>
        <p:spPr>
          <a:xfrm>
            <a:off x="1541111" y="973600"/>
            <a:ext cx="7411300" cy="62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Aptos" panose="020B0004020202020204" pitchFamily="34" charset="0"/>
              </a:rPr>
              <a:t>Future Enhancements </a:t>
            </a:r>
            <a:endParaRPr sz="3200" b="1" dirty="0">
              <a:latin typeface="Aptos" panose="020B0004020202020204" pitchFamily="34" charset="0"/>
            </a:endParaRPr>
          </a:p>
        </p:txBody>
      </p:sp>
      <p:sp>
        <p:nvSpPr>
          <p:cNvPr id="346" name="Google Shape;346;p12">
            <a:extLst>
              <a:ext uri="{FF2B5EF4-FFF2-40B4-BE49-F238E27FC236}">
                <a16:creationId xmlns:a16="http://schemas.microsoft.com/office/drawing/2014/main" id="{A9BFE958-91F8-8D05-C176-DAA5A92D9AFF}"/>
              </a:ext>
            </a:extLst>
          </p:cNvPr>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pic>
        <p:nvPicPr>
          <p:cNvPr id="5" name="Picture 4" descr="Icon&#10;&#10;Description automatically generated">
            <a:extLst>
              <a:ext uri="{FF2B5EF4-FFF2-40B4-BE49-F238E27FC236}">
                <a16:creationId xmlns:a16="http://schemas.microsoft.com/office/drawing/2014/main" id="{2AEAEA96-5E5D-45B0-C307-F4A66282CA23}"/>
              </a:ext>
            </a:extLst>
          </p:cNvPr>
          <p:cNvPicPr>
            <a:picLocks noChangeAspect="1"/>
          </p:cNvPicPr>
          <p:nvPr/>
        </p:nvPicPr>
        <p:blipFill>
          <a:blip r:embed="rId3"/>
          <a:stretch>
            <a:fillRect/>
          </a:stretch>
        </p:blipFill>
        <p:spPr>
          <a:xfrm>
            <a:off x="8168640" y="970271"/>
            <a:ext cx="866999" cy="629929"/>
          </a:xfrm>
          <a:prstGeom prst="rect">
            <a:avLst/>
          </a:prstGeom>
        </p:spPr>
      </p:pic>
      <p:sp>
        <p:nvSpPr>
          <p:cNvPr id="3" name="TextBox 2">
            <a:extLst>
              <a:ext uri="{FF2B5EF4-FFF2-40B4-BE49-F238E27FC236}">
                <a16:creationId xmlns:a16="http://schemas.microsoft.com/office/drawing/2014/main" id="{56D87D42-8884-DC7D-CD2F-B1116F0CFDB9}"/>
              </a:ext>
            </a:extLst>
          </p:cNvPr>
          <p:cNvSpPr txBox="1"/>
          <p:nvPr/>
        </p:nvSpPr>
        <p:spPr>
          <a:xfrm>
            <a:off x="196497" y="1899139"/>
            <a:ext cx="8455134" cy="2862322"/>
          </a:xfrm>
          <a:prstGeom prst="rect">
            <a:avLst/>
          </a:prstGeom>
          <a:noFill/>
        </p:spPr>
        <p:txBody>
          <a:bodyPr wrap="square" rtlCol="0">
            <a:spAutoFit/>
          </a:bodyPr>
          <a:lstStyle/>
          <a:p>
            <a:r>
              <a:rPr lang="en-US" sz="1500" b="1" dirty="0">
                <a:solidFill>
                  <a:schemeClr val="tx1"/>
                </a:solidFill>
                <a:latin typeface="Aptos" panose="020B0004020202020204" pitchFamily="34" charset="0"/>
              </a:rPr>
              <a:t>1. Expand Job Role Fields and Recommendations:  </a:t>
            </a:r>
            <a:r>
              <a:rPr lang="en-US" sz="1500" dirty="0">
                <a:solidFill>
                  <a:schemeClr val="tx1"/>
                </a:solidFill>
                <a:latin typeface="Aptos" panose="020B0004020202020204" pitchFamily="34" charset="0"/>
              </a:rPr>
              <a:t>Currently, recommendations are limited to Data Science, Web, Android, iOS, and UI/UX Development. Future work should focus on adding more fields for other roles (e.g., Cybersecurity, Cloud Engineering, DevOps, Marketing, Finance, Healthcare) and developing their respective keyword lists and recommendation sets.</a:t>
            </a:r>
          </a:p>
          <a:p>
            <a:endParaRPr lang="en-IN" sz="1500" dirty="0">
              <a:solidFill>
                <a:schemeClr val="tx1"/>
              </a:solidFill>
              <a:latin typeface="Aptos" panose="020B0004020202020204" pitchFamily="34" charset="0"/>
            </a:endParaRPr>
          </a:p>
          <a:p>
            <a:r>
              <a:rPr lang="en-IN" sz="1500" b="1" dirty="0">
                <a:solidFill>
                  <a:schemeClr val="tx1"/>
                </a:solidFill>
                <a:latin typeface="Aptos" panose="020B0004020202020204" pitchFamily="34" charset="0"/>
              </a:rPr>
              <a:t>2. </a:t>
            </a:r>
            <a:r>
              <a:rPr lang="en-US" sz="1500" b="1" dirty="0">
                <a:solidFill>
                  <a:schemeClr val="tx1"/>
                </a:solidFill>
                <a:latin typeface="Aptos" panose="020B0004020202020204" pitchFamily="34" charset="0"/>
              </a:rPr>
              <a:t>Integration with Job Portals/ATS:  </a:t>
            </a:r>
            <a:r>
              <a:rPr lang="en-US" sz="1500" dirty="0">
                <a:solidFill>
                  <a:schemeClr val="tx1"/>
                </a:solidFill>
                <a:latin typeface="Aptos" panose="020B0004020202020204" pitchFamily="34" charset="0"/>
              </a:rPr>
              <a:t>Exploring the possibility of integrating with popular job portals or Applicant Tracking Systems (ATS) could allow for direct application submission or automated resume analysis within existing recruitment workflows. </a:t>
            </a:r>
          </a:p>
          <a:p>
            <a:endParaRPr lang="en-US" sz="1500" dirty="0">
              <a:solidFill>
                <a:schemeClr val="tx1"/>
              </a:solidFill>
              <a:latin typeface="Aptos" panose="020B0004020202020204" pitchFamily="34" charset="0"/>
            </a:endParaRPr>
          </a:p>
          <a:p>
            <a:r>
              <a:rPr lang="en-US" sz="1500" b="1" dirty="0">
                <a:solidFill>
                  <a:schemeClr val="tx1"/>
                </a:solidFill>
                <a:latin typeface="Aptos" panose="020B0004020202020204" pitchFamily="34" charset="0"/>
              </a:rPr>
              <a:t>3. Resume Template Suggestions and Generation: </a:t>
            </a:r>
            <a:r>
              <a:rPr lang="en-US" sz="1500" dirty="0">
                <a:solidFill>
                  <a:schemeClr val="tx1"/>
                </a:solidFill>
                <a:latin typeface="Aptos" panose="020B0004020202020204" pitchFamily="34" charset="0"/>
              </a:rPr>
              <a:t>Based on the resume score and identified missing sections, the tool could suggest improvements to resume structure or even generate basic resume templates tailored to the user's predicted field.</a:t>
            </a:r>
            <a:endParaRPr lang="en-IN" sz="1500" dirty="0">
              <a:solidFill>
                <a:schemeClr val="tx1"/>
              </a:solidFill>
              <a:latin typeface="Aptos" panose="020B0004020202020204" pitchFamily="34" charset="0"/>
            </a:endParaRPr>
          </a:p>
        </p:txBody>
      </p:sp>
    </p:spTree>
    <p:extLst>
      <p:ext uri="{BB962C8B-B14F-4D97-AF65-F5344CB8AC3E}">
        <p14:creationId xmlns:p14="http://schemas.microsoft.com/office/powerpoint/2010/main" val="112754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4" name="Google Shape;574;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pic>
        <p:nvPicPr>
          <p:cNvPr id="2" name="Picture 1">
            <a:extLst>
              <a:ext uri="{FF2B5EF4-FFF2-40B4-BE49-F238E27FC236}">
                <a16:creationId xmlns:a16="http://schemas.microsoft.com/office/drawing/2014/main" id="{7C92276A-ED2C-90F4-5EE5-3C0C0C5F4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40" y="1173721"/>
            <a:ext cx="4562100" cy="2874260"/>
          </a:xfrm>
          <a:prstGeom prst="rect">
            <a:avLst/>
          </a:prstGeom>
        </p:spPr>
      </p:pic>
    </p:spTree>
    <p:extLst>
      <p:ext uri="{BB962C8B-B14F-4D97-AF65-F5344CB8AC3E}">
        <p14:creationId xmlns:p14="http://schemas.microsoft.com/office/powerpoint/2010/main" val="882165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59085" y="467966"/>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911024" y="1660168"/>
            <a:ext cx="5122926" cy="21553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Aptos" panose="020B0004020202020204" pitchFamily="34" charset="0"/>
              </a:rPr>
              <a:t>DEMO</a:t>
            </a:r>
            <a:endParaRPr sz="6000" b="1" dirty="0">
              <a:latin typeface="Aptos" panose="020B0004020202020204" pitchFamily="34" charset="0"/>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grpSp>
        <p:nvGrpSpPr>
          <p:cNvPr id="17" name="Google Shape;783;p38">
            <a:extLst>
              <a:ext uri="{FF2B5EF4-FFF2-40B4-BE49-F238E27FC236}">
                <a16:creationId xmlns:a16="http://schemas.microsoft.com/office/drawing/2014/main" id="{7765E272-1625-A047-AE58-57CB6781BC72}"/>
              </a:ext>
            </a:extLst>
          </p:cNvPr>
          <p:cNvGrpSpPr/>
          <p:nvPr/>
        </p:nvGrpSpPr>
        <p:grpSpPr>
          <a:xfrm>
            <a:off x="2244695" y="1192161"/>
            <a:ext cx="1054270" cy="679473"/>
            <a:chOff x="4610450" y="3703750"/>
            <a:chExt cx="453050" cy="332175"/>
          </a:xfrm>
        </p:grpSpPr>
        <p:sp>
          <p:nvSpPr>
            <p:cNvPr id="18" name="Google Shape;784;p38">
              <a:extLst>
                <a:ext uri="{FF2B5EF4-FFF2-40B4-BE49-F238E27FC236}">
                  <a16:creationId xmlns:a16="http://schemas.microsoft.com/office/drawing/2014/main" id="{04804465-A948-C246-A730-74BC559CE9F5}"/>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5;p38">
              <a:extLst>
                <a:ext uri="{FF2B5EF4-FFF2-40B4-BE49-F238E27FC236}">
                  <a16:creationId xmlns:a16="http://schemas.microsoft.com/office/drawing/2014/main" id="{1FD6401C-EC93-3F43-AFAA-768445314FF2}"/>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710;p38">
            <a:extLst>
              <a:ext uri="{FF2B5EF4-FFF2-40B4-BE49-F238E27FC236}">
                <a16:creationId xmlns:a16="http://schemas.microsoft.com/office/drawing/2014/main" id="{4FB5E8CE-3DCB-0E41-B5D0-EB41AC7AEF8E}"/>
              </a:ext>
            </a:extLst>
          </p:cNvPr>
          <p:cNvGrpSpPr/>
          <p:nvPr/>
        </p:nvGrpSpPr>
        <p:grpSpPr>
          <a:xfrm>
            <a:off x="1707694" y="2177403"/>
            <a:ext cx="609519" cy="663132"/>
            <a:chOff x="611175" y="2326900"/>
            <a:chExt cx="362700" cy="389575"/>
          </a:xfrm>
        </p:grpSpPr>
        <p:sp>
          <p:nvSpPr>
            <p:cNvPr id="21" name="Google Shape;711;p38">
              <a:extLst>
                <a:ext uri="{FF2B5EF4-FFF2-40B4-BE49-F238E27FC236}">
                  <a16:creationId xmlns:a16="http://schemas.microsoft.com/office/drawing/2014/main" id="{86999D92-0043-5848-8DD5-46DCE4C557FE}"/>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712;p38">
              <a:extLst>
                <a:ext uri="{FF2B5EF4-FFF2-40B4-BE49-F238E27FC236}">
                  <a16:creationId xmlns:a16="http://schemas.microsoft.com/office/drawing/2014/main" id="{35520E1C-8FCB-474B-869F-A8E3308C0A64}"/>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13;p38">
              <a:extLst>
                <a:ext uri="{FF2B5EF4-FFF2-40B4-BE49-F238E27FC236}">
                  <a16:creationId xmlns:a16="http://schemas.microsoft.com/office/drawing/2014/main" id="{E5B48946-874B-3D49-91A6-90325DE83B36}"/>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14;p38">
              <a:extLst>
                <a:ext uri="{FF2B5EF4-FFF2-40B4-BE49-F238E27FC236}">
                  <a16:creationId xmlns:a16="http://schemas.microsoft.com/office/drawing/2014/main" id="{9310E45B-BEAF-1940-850E-99FD78363D37}"/>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49;p38">
            <a:extLst>
              <a:ext uri="{FF2B5EF4-FFF2-40B4-BE49-F238E27FC236}">
                <a16:creationId xmlns:a16="http://schemas.microsoft.com/office/drawing/2014/main" id="{605D3C45-5C4E-414F-9440-CCADB1C1ED58}"/>
              </a:ext>
            </a:extLst>
          </p:cNvPr>
          <p:cNvGrpSpPr/>
          <p:nvPr/>
        </p:nvGrpSpPr>
        <p:grpSpPr>
          <a:xfrm>
            <a:off x="2360509" y="2195449"/>
            <a:ext cx="352664" cy="260914"/>
            <a:chOff x="5255200" y="3006475"/>
            <a:chExt cx="511700" cy="378575"/>
          </a:xfrm>
        </p:grpSpPr>
        <p:sp>
          <p:nvSpPr>
            <p:cNvPr id="26" name="Google Shape;750;p38">
              <a:extLst>
                <a:ext uri="{FF2B5EF4-FFF2-40B4-BE49-F238E27FC236}">
                  <a16:creationId xmlns:a16="http://schemas.microsoft.com/office/drawing/2014/main" id="{34977F63-EBB9-E24D-A4CB-FCB3DAD95D6A}"/>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751;p38">
              <a:extLst>
                <a:ext uri="{FF2B5EF4-FFF2-40B4-BE49-F238E27FC236}">
                  <a16:creationId xmlns:a16="http://schemas.microsoft.com/office/drawing/2014/main" id="{E66006B4-07D5-EC4F-9C7F-1DFAE8991BA3}"/>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749;p38">
            <a:extLst>
              <a:ext uri="{FF2B5EF4-FFF2-40B4-BE49-F238E27FC236}">
                <a16:creationId xmlns:a16="http://schemas.microsoft.com/office/drawing/2014/main" id="{A9C7AE41-7A1A-C74C-9EB1-BD20DE4E37C6}"/>
              </a:ext>
            </a:extLst>
          </p:cNvPr>
          <p:cNvGrpSpPr/>
          <p:nvPr/>
        </p:nvGrpSpPr>
        <p:grpSpPr>
          <a:xfrm>
            <a:off x="1519547" y="1761202"/>
            <a:ext cx="352664" cy="260914"/>
            <a:chOff x="5255200" y="3006475"/>
            <a:chExt cx="511700" cy="378575"/>
          </a:xfrm>
        </p:grpSpPr>
        <p:sp>
          <p:nvSpPr>
            <p:cNvPr id="29" name="Google Shape;750;p38">
              <a:extLst>
                <a:ext uri="{FF2B5EF4-FFF2-40B4-BE49-F238E27FC236}">
                  <a16:creationId xmlns:a16="http://schemas.microsoft.com/office/drawing/2014/main" id="{0871C0FB-BFB6-B44E-98FB-554B25922EA2}"/>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1;p38">
              <a:extLst>
                <a:ext uri="{FF2B5EF4-FFF2-40B4-BE49-F238E27FC236}">
                  <a16:creationId xmlns:a16="http://schemas.microsoft.com/office/drawing/2014/main" id="{99FEB351-F421-4244-8215-181598BA6632}"/>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749;p38">
            <a:extLst>
              <a:ext uri="{FF2B5EF4-FFF2-40B4-BE49-F238E27FC236}">
                <a16:creationId xmlns:a16="http://schemas.microsoft.com/office/drawing/2014/main" id="{5699AD1C-0C13-B948-BB1F-8A68D88BA211}"/>
              </a:ext>
            </a:extLst>
          </p:cNvPr>
          <p:cNvGrpSpPr/>
          <p:nvPr/>
        </p:nvGrpSpPr>
        <p:grpSpPr>
          <a:xfrm>
            <a:off x="2771830" y="1934535"/>
            <a:ext cx="352664" cy="260914"/>
            <a:chOff x="5255200" y="3006475"/>
            <a:chExt cx="511700" cy="378575"/>
          </a:xfrm>
        </p:grpSpPr>
        <p:sp>
          <p:nvSpPr>
            <p:cNvPr id="32" name="Google Shape;750;p38">
              <a:extLst>
                <a:ext uri="{FF2B5EF4-FFF2-40B4-BE49-F238E27FC236}">
                  <a16:creationId xmlns:a16="http://schemas.microsoft.com/office/drawing/2014/main" id="{DDB4C058-1452-D14E-8EA7-08852F636D57}"/>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1;p38">
              <a:extLst>
                <a:ext uri="{FF2B5EF4-FFF2-40B4-BE49-F238E27FC236}">
                  <a16:creationId xmlns:a16="http://schemas.microsoft.com/office/drawing/2014/main" id="{09D8972E-6A5F-7C44-8BC3-811C274E0EA3}"/>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background pattern&#10;&#10;Description automatically generated">
            <a:extLst>
              <a:ext uri="{FF2B5EF4-FFF2-40B4-BE49-F238E27FC236}">
                <a16:creationId xmlns:a16="http://schemas.microsoft.com/office/drawing/2014/main" id="{85FC1E38-06E7-9140-AF4C-0088317EF09C}"/>
              </a:ext>
            </a:extLst>
          </p:cNvPr>
          <p:cNvPicPr>
            <a:picLocks noChangeAspect="1"/>
          </p:cNvPicPr>
          <p:nvPr/>
        </p:nvPicPr>
        <p:blipFill>
          <a:blip r:embed="rId3"/>
          <a:stretch>
            <a:fillRect/>
          </a:stretch>
        </p:blipFill>
        <p:spPr>
          <a:xfrm>
            <a:off x="5880131" y="762161"/>
            <a:ext cx="3251200" cy="3251200"/>
          </a:xfrm>
          <a:prstGeom prst="rect">
            <a:avLst/>
          </a:prstGeom>
        </p:spPr>
      </p:pic>
    </p:spTree>
    <p:extLst>
      <p:ext uri="{BB962C8B-B14F-4D97-AF65-F5344CB8AC3E}">
        <p14:creationId xmlns:p14="http://schemas.microsoft.com/office/powerpoint/2010/main" val="261404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ptos Display" panose="020B0004020202020204" pitchFamily="34" charset="0"/>
              </a:rPr>
              <a:t>Motivation</a:t>
            </a:r>
            <a:endParaRPr b="1" dirty="0">
              <a:latin typeface="Aptos Display" panose="020B0004020202020204" pitchFamily="34" charset="0"/>
            </a:endParaRPr>
          </a:p>
        </p:txBody>
      </p:sp>
      <p:sp>
        <p:nvSpPr>
          <p:cNvPr id="343" name="Google Shape;343;p12"/>
          <p:cNvSpPr txBox="1"/>
          <p:nvPr/>
        </p:nvSpPr>
        <p:spPr>
          <a:xfrm>
            <a:off x="274245" y="1837708"/>
            <a:ext cx="8282539" cy="2955491"/>
          </a:xfrm>
          <a:prstGeom prst="rect">
            <a:avLst/>
          </a:prstGeom>
          <a:noFill/>
          <a:ln>
            <a:noFill/>
          </a:ln>
        </p:spPr>
        <p:txBody>
          <a:bodyPr spcFirstLastPara="1" wrap="square" lIns="91425" tIns="91425" rIns="91425" bIns="91425" anchor="t" anchorCtr="0">
            <a:noAutofit/>
          </a:bodyPr>
          <a:lstStyle/>
          <a:p>
            <a:pPr marL="171450" indent="-171450" algn="just">
              <a:buClr>
                <a:schemeClr val="accent2"/>
              </a:buClr>
              <a:buFont typeface="Wingdings" pitchFamily="2" charset="2"/>
              <a:buChar char="Ø"/>
            </a:pPr>
            <a:r>
              <a:rPr lang="en-US" sz="1600" dirty="0">
                <a:solidFill>
                  <a:schemeClr val="tx1"/>
                </a:solidFill>
                <a:latin typeface="Aptos" panose="020B0004020202020204" pitchFamily="34" charset="0"/>
                <a:cs typeface="Calibri" panose="020F0502020204030204" pitchFamily="34" charset="0"/>
              </a:rPr>
              <a:t>Almost 90% of companies use ATS (Application Tracking System) to filter suitable candidates automatically from the application pool.</a:t>
            </a:r>
          </a:p>
          <a:p>
            <a:pPr algn="just">
              <a:buClr>
                <a:schemeClr val="accent2"/>
              </a:buClr>
            </a:pPr>
            <a:endParaRPr lang="en-US" sz="1600" dirty="0">
              <a:solidFill>
                <a:schemeClr val="tx1"/>
              </a:solidFill>
              <a:latin typeface="Aptos" panose="020B0004020202020204" pitchFamily="34" charset="0"/>
              <a:cs typeface="Calibri" panose="020F0502020204030204" pitchFamily="34" charset="0"/>
            </a:endParaRPr>
          </a:p>
          <a:p>
            <a:pPr marL="171450" indent="-171450" algn="just">
              <a:buClr>
                <a:schemeClr val="accent2"/>
              </a:buClr>
              <a:buFont typeface="Wingdings" pitchFamily="2" charset="2"/>
              <a:buChar char="Ø"/>
            </a:pPr>
            <a:r>
              <a:rPr lang="en-US" sz="1600" dirty="0">
                <a:solidFill>
                  <a:schemeClr val="tx1"/>
                </a:solidFill>
                <a:latin typeface="Aptos" panose="020B0004020202020204" pitchFamily="34" charset="0"/>
                <a:cs typeface="Calibri" panose="020F0502020204030204" pitchFamily="34" charset="0"/>
              </a:rPr>
              <a:t>It is important for candidates to understand how ATS works in order to land a job in the competitive market.</a:t>
            </a:r>
          </a:p>
          <a:p>
            <a:pPr algn="just">
              <a:buClr>
                <a:schemeClr val="accent2"/>
              </a:buClr>
            </a:pPr>
            <a:endParaRPr lang="en-US" sz="1600" dirty="0">
              <a:solidFill>
                <a:schemeClr val="tx1"/>
              </a:solidFill>
              <a:latin typeface="Aptos" panose="020B0004020202020204" pitchFamily="34" charset="0"/>
              <a:cs typeface="Calibri" panose="020F0502020204030204" pitchFamily="34" charset="0"/>
            </a:endParaRPr>
          </a:p>
          <a:p>
            <a:pPr marL="171450" indent="-171450" algn="just">
              <a:buClr>
                <a:schemeClr val="accent2"/>
              </a:buClr>
              <a:buFont typeface="Wingdings" pitchFamily="2" charset="2"/>
              <a:buChar char="Ø"/>
            </a:pPr>
            <a:r>
              <a:rPr lang="en-US" sz="1600" dirty="0">
                <a:solidFill>
                  <a:schemeClr val="tx1"/>
                </a:solidFill>
                <a:latin typeface="Aptos" panose="020B0004020202020204" pitchFamily="34" charset="0"/>
                <a:cs typeface="Calibri" panose="020F0502020204030204" pitchFamily="34" charset="0"/>
              </a:rPr>
              <a:t>Our system will aid employees and candidates to analyze resumes just like how a real-world ATS analyzes it. </a:t>
            </a:r>
          </a:p>
          <a:p>
            <a:pPr algn="just">
              <a:buClr>
                <a:schemeClr val="accent2"/>
              </a:buClr>
            </a:pPr>
            <a:endParaRPr lang="en-US" sz="1600" dirty="0">
              <a:solidFill>
                <a:schemeClr val="tx1"/>
              </a:solidFill>
              <a:latin typeface="Aptos" panose="020B0004020202020204" pitchFamily="34" charset="0"/>
              <a:cs typeface="Calibri" panose="020F0502020204030204" pitchFamily="34" charset="0"/>
            </a:endParaRPr>
          </a:p>
          <a:p>
            <a:pPr marL="171450" indent="-171450" algn="just">
              <a:buClr>
                <a:schemeClr val="accent2"/>
              </a:buClr>
              <a:buFont typeface="Wingdings" pitchFamily="2" charset="2"/>
              <a:buChar char="Ø"/>
            </a:pPr>
            <a:r>
              <a:rPr lang="en-US" sz="1600" dirty="0">
                <a:solidFill>
                  <a:schemeClr val="tx1"/>
                </a:solidFill>
                <a:latin typeface="Aptos" panose="020B0004020202020204" pitchFamily="34" charset="0"/>
                <a:cs typeface="Calibri" panose="020F0502020204030204" pitchFamily="34" charset="0"/>
              </a:rPr>
              <a:t>We will be addressing this problem by presenting similar analysis to any applicant which will help them to improve the resume according to employers’ preferences and standards.</a:t>
            </a:r>
          </a:p>
          <a:p>
            <a:pPr marL="0" lvl="0" indent="0" algn="just" rtl="0">
              <a:spcBef>
                <a:spcPts val="600"/>
              </a:spcBef>
              <a:spcAft>
                <a:spcPts val="0"/>
              </a:spcAft>
              <a:buClr>
                <a:schemeClr val="dk1"/>
              </a:buClr>
              <a:buSzPts val="1100"/>
              <a:buFont typeface="Arial"/>
              <a:buNone/>
            </a:pPr>
            <a:endParaRPr sz="1200" dirty="0">
              <a:solidFill>
                <a:srgbClr val="C6DAEC"/>
              </a:solidFill>
              <a:latin typeface="Aptos" panose="020B0004020202020204" pitchFamily="34" charset="0"/>
              <a:ea typeface="Muli"/>
              <a:cs typeface="Muli"/>
              <a:sym typeface="Muli"/>
            </a:endParaRPr>
          </a:p>
          <a:p>
            <a:pPr marL="0" lvl="0" indent="0" algn="just" rtl="0">
              <a:spcBef>
                <a:spcPts val="600"/>
              </a:spcBef>
              <a:spcAft>
                <a:spcPts val="0"/>
              </a:spcAft>
              <a:buNone/>
            </a:pPr>
            <a:endParaRPr sz="1200" dirty="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grpSp>
        <p:nvGrpSpPr>
          <p:cNvPr id="7" name="Google Shape;1015;p39">
            <a:extLst>
              <a:ext uri="{FF2B5EF4-FFF2-40B4-BE49-F238E27FC236}">
                <a16:creationId xmlns:a16="http://schemas.microsoft.com/office/drawing/2014/main" id="{A0058AF9-BB59-BE4E-9D45-23BB5E6CD019}"/>
              </a:ext>
            </a:extLst>
          </p:cNvPr>
          <p:cNvGrpSpPr/>
          <p:nvPr/>
        </p:nvGrpSpPr>
        <p:grpSpPr>
          <a:xfrm>
            <a:off x="4278631" y="944530"/>
            <a:ext cx="460705" cy="491455"/>
            <a:chOff x="6506504" y="937343"/>
            <a:chExt cx="744273" cy="793950"/>
          </a:xfrm>
        </p:grpSpPr>
        <p:sp>
          <p:nvSpPr>
            <p:cNvPr id="8" name="Google Shape;1016;p39">
              <a:extLst>
                <a:ext uri="{FF2B5EF4-FFF2-40B4-BE49-F238E27FC236}">
                  <a16:creationId xmlns:a16="http://schemas.microsoft.com/office/drawing/2014/main" id="{4D4B601E-2AA4-024F-9259-CB7BB9DE66BE}"/>
                </a:ext>
              </a:extLst>
            </p:cNvPr>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017;p39">
              <a:extLst>
                <a:ext uri="{FF2B5EF4-FFF2-40B4-BE49-F238E27FC236}">
                  <a16:creationId xmlns:a16="http://schemas.microsoft.com/office/drawing/2014/main" id="{50A8407B-FF37-6F41-A13B-7CC478575006}"/>
                </a:ext>
              </a:extLst>
            </p:cNvPr>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018;p39">
              <a:extLst>
                <a:ext uri="{FF2B5EF4-FFF2-40B4-BE49-F238E27FC236}">
                  <a16:creationId xmlns:a16="http://schemas.microsoft.com/office/drawing/2014/main" id="{117BC601-BB03-6B46-B4EE-1463CD2170A0}"/>
                </a:ext>
              </a:extLst>
            </p:cNvPr>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019;p39">
              <a:extLst>
                <a:ext uri="{FF2B5EF4-FFF2-40B4-BE49-F238E27FC236}">
                  <a16:creationId xmlns:a16="http://schemas.microsoft.com/office/drawing/2014/main" id="{A5D60E70-2963-F04C-A901-1CCA31C6E58D}"/>
                </a:ext>
              </a:extLst>
            </p:cNvPr>
            <p:cNvGrpSpPr/>
            <p:nvPr/>
          </p:nvGrpSpPr>
          <p:grpSpPr>
            <a:xfrm>
              <a:off x="6506504" y="937343"/>
              <a:ext cx="744273" cy="793950"/>
              <a:chOff x="6565437" y="1588001"/>
              <a:chExt cx="744273" cy="793950"/>
            </a:xfrm>
          </p:grpSpPr>
          <p:sp>
            <p:nvSpPr>
              <p:cNvPr id="12" name="Google Shape;1020;p39">
                <a:extLst>
                  <a:ext uri="{FF2B5EF4-FFF2-40B4-BE49-F238E27FC236}">
                    <a16:creationId xmlns:a16="http://schemas.microsoft.com/office/drawing/2014/main" id="{76FDD45D-7D2B-824A-936E-DEA5D363F577}"/>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021;p39">
                <a:extLst>
                  <a:ext uri="{FF2B5EF4-FFF2-40B4-BE49-F238E27FC236}">
                    <a16:creationId xmlns:a16="http://schemas.microsoft.com/office/drawing/2014/main" id="{170CCC0B-FE1A-9741-9608-409C6EC4FAFE}"/>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022;p39">
                <a:extLst>
                  <a:ext uri="{FF2B5EF4-FFF2-40B4-BE49-F238E27FC236}">
                    <a16:creationId xmlns:a16="http://schemas.microsoft.com/office/drawing/2014/main" id="{AF7F314C-A420-FF47-B335-25E631BDE9A5}"/>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023;p39">
                <a:extLst>
                  <a:ext uri="{FF2B5EF4-FFF2-40B4-BE49-F238E27FC236}">
                    <a16:creationId xmlns:a16="http://schemas.microsoft.com/office/drawing/2014/main" id="{20DF9FBF-0FA3-D74A-8A68-07CB42C38586}"/>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024;p39">
                <a:extLst>
                  <a:ext uri="{FF2B5EF4-FFF2-40B4-BE49-F238E27FC236}">
                    <a16:creationId xmlns:a16="http://schemas.microsoft.com/office/drawing/2014/main" id="{BF68074A-CFD8-8848-A053-F624A9A5A5D7}"/>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025;p39">
                <a:extLst>
                  <a:ext uri="{FF2B5EF4-FFF2-40B4-BE49-F238E27FC236}">
                    <a16:creationId xmlns:a16="http://schemas.microsoft.com/office/drawing/2014/main" id="{10372FAC-191D-9645-BC82-D922FC8D927C}"/>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026;p39">
                <a:extLst>
                  <a:ext uri="{FF2B5EF4-FFF2-40B4-BE49-F238E27FC236}">
                    <a16:creationId xmlns:a16="http://schemas.microsoft.com/office/drawing/2014/main" id="{F59DA889-ADD4-1C42-B30C-7C2745D1D471}"/>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027;p39">
                <a:extLst>
                  <a:ext uri="{FF2B5EF4-FFF2-40B4-BE49-F238E27FC236}">
                    <a16:creationId xmlns:a16="http://schemas.microsoft.com/office/drawing/2014/main" id="{E8C7BEB8-5914-1047-83CA-40F7E981BE81}"/>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1028;p39">
                <a:extLst>
                  <a:ext uri="{FF2B5EF4-FFF2-40B4-BE49-F238E27FC236}">
                    <a16:creationId xmlns:a16="http://schemas.microsoft.com/office/drawing/2014/main" id="{1806AB64-8248-9749-8957-6D72EB622E4E}"/>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1029;p39">
                <a:extLst>
                  <a:ext uri="{FF2B5EF4-FFF2-40B4-BE49-F238E27FC236}">
                    <a16:creationId xmlns:a16="http://schemas.microsoft.com/office/drawing/2014/main" id="{58879268-900A-5744-B9E7-A58B30557FB2}"/>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ptos Display" panose="020B0004020202020204" pitchFamily="34" charset="0"/>
              </a:rPr>
              <a:t>Problem Significance</a:t>
            </a:r>
            <a:endParaRPr b="1" dirty="0">
              <a:latin typeface="Aptos Display" panose="020B0004020202020204" pitchFamily="34" charset="0"/>
            </a:endParaRPr>
          </a:p>
        </p:txBody>
      </p:sp>
      <p:sp>
        <p:nvSpPr>
          <p:cNvPr id="343" name="Google Shape;343;p12"/>
          <p:cNvSpPr txBox="1"/>
          <p:nvPr/>
        </p:nvSpPr>
        <p:spPr>
          <a:xfrm>
            <a:off x="473641" y="1830034"/>
            <a:ext cx="8065448" cy="2955491"/>
          </a:xfrm>
          <a:prstGeom prst="rect">
            <a:avLst/>
          </a:prstGeom>
          <a:noFill/>
          <a:ln>
            <a:noFill/>
          </a:ln>
        </p:spPr>
        <p:txBody>
          <a:bodyPr spcFirstLastPara="1" wrap="square" lIns="91425" tIns="91425" rIns="91425" bIns="91425" anchor="t" anchorCtr="0">
            <a:noAutofit/>
          </a:bodyPr>
          <a:lstStyle/>
          <a:p>
            <a:pPr marL="171450" indent="-171450" algn="just">
              <a:buClr>
                <a:schemeClr val="accent2"/>
              </a:buClr>
              <a:buFont typeface="Wingdings" pitchFamily="2" charset="2"/>
              <a:buChar char="Ø"/>
            </a:pPr>
            <a:r>
              <a:rPr lang="en-US" sz="1600" dirty="0">
                <a:solidFill>
                  <a:schemeClr val="tx1"/>
                </a:solidFill>
                <a:latin typeface="Aptos" panose="020B0004020202020204" pitchFamily="34" charset="0"/>
                <a:cs typeface="Calibri" panose="020F0502020204030204" pitchFamily="34" charset="0"/>
              </a:rPr>
              <a:t>It is very important to draft an effective resume that matches the skills that are provided in job description by the companies. </a:t>
            </a:r>
          </a:p>
          <a:p>
            <a:pPr algn="just">
              <a:buClr>
                <a:schemeClr val="accent2"/>
              </a:buClr>
            </a:pPr>
            <a:endParaRPr lang="en-US" sz="1600" dirty="0">
              <a:solidFill>
                <a:schemeClr val="tx1"/>
              </a:solidFill>
              <a:latin typeface="Aptos" panose="020B0004020202020204" pitchFamily="34" charset="0"/>
              <a:cs typeface="Calibri" panose="020F0502020204030204" pitchFamily="34" charset="0"/>
            </a:endParaRPr>
          </a:p>
          <a:p>
            <a:pPr marL="171450" indent="-171450" algn="just">
              <a:buClr>
                <a:schemeClr val="accent2"/>
              </a:buClr>
              <a:buFont typeface="Wingdings" pitchFamily="2" charset="2"/>
              <a:buChar char="Ø"/>
            </a:pPr>
            <a:r>
              <a:rPr lang="en-US" sz="1600" dirty="0">
                <a:solidFill>
                  <a:schemeClr val="tx1"/>
                </a:solidFill>
                <a:latin typeface="Aptos" panose="020B0004020202020204" pitchFamily="34" charset="0"/>
                <a:cs typeface="Calibri" panose="020F0502020204030204" pitchFamily="34" charset="0"/>
              </a:rPr>
              <a:t>With the current pandemic going on it has become crucial than ever to prepare a resume that matches the job description for respective positions and to be called for an interview. </a:t>
            </a:r>
          </a:p>
          <a:p>
            <a:pPr algn="just">
              <a:buClr>
                <a:schemeClr val="accent2"/>
              </a:buClr>
            </a:pPr>
            <a:endParaRPr lang="en-US" sz="1600" dirty="0">
              <a:solidFill>
                <a:schemeClr val="tx1"/>
              </a:solidFill>
              <a:latin typeface="Aptos" panose="020B0004020202020204" pitchFamily="34" charset="0"/>
              <a:cs typeface="Calibri" panose="020F0502020204030204" pitchFamily="34" charset="0"/>
            </a:endParaRPr>
          </a:p>
          <a:p>
            <a:pPr marL="171450" indent="-171450" algn="just">
              <a:buClr>
                <a:schemeClr val="accent2"/>
              </a:buClr>
              <a:buFont typeface="Wingdings" pitchFamily="2" charset="2"/>
              <a:buChar char="Ø"/>
            </a:pPr>
            <a:r>
              <a:rPr lang="en-US" sz="1600" dirty="0">
                <a:solidFill>
                  <a:schemeClr val="tx1"/>
                </a:solidFill>
                <a:latin typeface="Aptos" panose="020B0004020202020204" pitchFamily="34" charset="0"/>
                <a:cs typeface="Calibri" panose="020F0502020204030204" pitchFamily="34" charset="0"/>
              </a:rPr>
              <a:t>In this project, we have used using NLP (Natural Language Processing) techniques for text summarization and skill wise classifications. </a:t>
            </a: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pic>
        <p:nvPicPr>
          <p:cNvPr id="3" name="Picture 2" descr="Icon&#10;&#10;Description automatically generated">
            <a:extLst>
              <a:ext uri="{FF2B5EF4-FFF2-40B4-BE49-F238E27FC236}">
                <a16:creationId xmlns:a16="http://schemas.microsoft.com/office/drawing/2014/main" id="{C0DE7112-425C-2849-B32D-74FA4ECDBA84}"/>
              </a:ext>
            </a:extLst>
          </p:cNvPr>
          <p:cNvPicPr>
            <a:picLocks noChangeAspect="1"/>
          </p:cNvPicPr>
          <p:nvPr/>
        </p:nvPicPr>
        <p:blipFill>
          <a:blip r:embed="rId3"/>
          <a:stretch>
            <a:fillRect/>
          </a:stretch>
        </p:blipFill>
        <p:spPr>
          <a:xfrm>
            <a:off x="6064069" y="533231"/>
            <a:ext cx="1085669" cy="1085669"/>
          </a:xfrm>
          <a:prstGeom prst="rect">
            <a:avLst/>
          </a:prstGeom>
        </p:spPr>
      </p:pic>
    </p:spTree>
    <p:extLst>
      <p:ext uri="{BB962C8B-B14F-4D97-AF65-F5344CB8AC3E}">
        <p14:creationId xmlns:p14="http://schemas.microsoft.com/office/powerpoint/2010/main" val="337088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32699" y="973599"/>
            <a:ext cx="6796445" cy="6581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Aptos Display" panose="020B0004020202020204" pitchFamily="34" charset="0"/>
              </a:rPr>
              <a:t>Project Objective</a:t>
            </a:r>
            <a:endParaRPr b="1" dirty="0">
              <a:latin typeface="Aptos Display" panose="020B0004020202020204" pitchFamily="34" charset="0"/>
            </a:endParaRPr>
          </a:p>
        </p:txBody>
      </p:sp>
      <p:sp>
        <p:nvSpPr>
          <p:cNvPr id="343" name="Google Shape;343;p12"/>
          <p:cNvSpPr txBox="1"/>
          <p:nvPr/>
        </p:nvSpPr>
        <p:spPr>
          <a:xfrm>
            <a:off x="287907" y="1659996"/>
            <a:ext cx="8417140" cy="2836619"/>
          </a:xfrm>
          <a:prstGeom prst="rect">
            <a:avLst/>
          </a:prstGeom>
          <a:noFill/>
          <a:ln>
            <a:noFill/>
          </a:ln>
        </p:spPr>
        <p:txBody>
          <a:bodyPr spcFirstLastPara="1" wrap="square" lIns="91425" tIns="91425" rIns="91425" bIns="91425" anchor="t" anchorCtr="0">
            <a:noAutofit/>
          </a:bodyPr>
          <a:lstStyle/>
          <a:p>
            <a:pPr marL="171450" indent="-171450" algn="just">
              <a:buClr>
                <a:schemeClr val="accent2"/>
              </a:buClr>
              <a:buFont typeface="Wingdings" pitchFamily="2" charset="2"/>
              <a:buChar char="Ø"/>
            </a:pPr>
            <a:r>
              <a:rPr lang="en-US" dirty="0">
                <a:solidFill>
                  <a:schemeClr val="tx1"/>
                </a:solidFill>
                <a:latin typeface="Aptos" panose="020B0004020202020204" pitchFamily="34" charset="0"/>
                <a:cs typeface="Calibri" panose="020F0502020204030204" pitchFamily="34" charset="0"/>
              </a:rPr>
              <a:t>To develop a robust resume parsing mechanism capable of extracting key information.</a:t>
            </a:r>
          </a:p>
          <a:p>
            <a:pPr algn="just">
              <a:buClr>
                <a:schemeClr val="accent2"/>
              </a:buClr>
            </a:pPr>
            <a:endParaRPr lang="en-US" dirty="0">
              <a:solidFill>
                <a:schemeClr val="tx1"/>
              </a:solidFill>
              <a:latin typeface="Aptos" panose="020B0004020202020204" pitchFamily="34" charset="0"/>
              <a:cs typeface="Calibri" panose="020F0502020204030204" pitchFamily="34" charset="0"/>
            </a:endParaRPr>
          </a:p>
          <a:p>
            <a:pPr marL="171450" indent="-171450" algn="just">
              <a:buClr>
                <a:schemeClr val="accent2"/>
              </a:buClr>
              <a:buFont typeface="Wingdings" pitchFamily="2" charset="2"/>
              <a:buChar char="Ø"/>
            </a:pPr>
            <a:r>
              <a:rPr lang="en-US" dirty="0">
                <a:solidFill>
                  <a:schemeClr val="tx1"/>
                </a:solidFill>
                <a:latin typeface="Aptos" panose="020B0004020202020204" pitchFamily="34" charset="0"/>
                <a:cs typeface="Calibri" panose="020F0502020204030204" pitchFamily="34" charset="0"/>
              </a:rPr>
              <a:t>Our model is beneficial for applicants and employers to check similarity among job description and resumes. </a:t>
            </a:r>
          </a:p>
          <a:p>
            <a:pPr algn="just">
              <a:buClr>
                <a:schemeClr val="accent2"/>
              </a:buClr>
            </a:pPr>
            <a:endParaRPr lang="en-US" dirty="0">
              <a:solidFill>
                <a:schemeClr val="tx1"/>
              </a:solidFill>
              <a:latin typeface="Aptos" panose="020B0004020202020204" pitchFamily="34" charset="0"/>
              <a:cs typeface="Calibri" panose="020F0502020204030204" pitchFamily="34" charset="0"/>
            </a:endParaRPr>
          </a:p>
          <a:p>
            <a:pPr marL="171450" indent="-171450" algn="just">
              <a:buClr>
                <a:schemeClr val="accent2"/>
              </a:buClr>
              <a:buFont typeface="Wingdings" pitchFamily="2" charset="2"/>
              <a:buChar char="Ø"/>
            </a:pPr>
            <a:r>
              <a:rPr lang="en-US" dirty="0">
                <a:solidFill>
                  <a:schemeClr val="tx1"/>
                </a:solidFill>
                <a:latin typeface="Aptos" panose="020B0004020202020204" pitchFamily="34" charset="0"/>
                <a:cs typeface="Calibri" panose="020F0502020204030204" pitchFamily="34" charset="0"/>
              </a:rPr>
              <a:t>To predict the most suitable job roles or fields for an applicant based on their extracted skills and experience .</a:t>
            </a:r>
          </a:p>
          <a:p>
            <a:pPr algn="just">
              <a:buClr>
                <a:schemeClr val="accent2"/>
              </a:buClr>
            </a:pPr>
            <a:endParaRPr lang="en-US" dirty="0">
              <a:solidFill>
                <a:schemeClr val="tx1"/>
              </a:solidFill>
              <a:latin typeface="Aptos" panose="020B0004020202020204" pitchFamily="34" charset="0"/>
              <a:cs typeface="Calibri" panose="020F0502020204030204" pitchFamily="34" charset="0"/>
            </a:endParaRPr>
          </a:p>
          <a:p>
            <a:pPr marL="171450" indent="-171450" algn="just">
              <a:buClr>
                <a:schemeClr val="accent2"/>
              </a:buClr>
              <a:buFont typeface="Wingdings" pitchFamily="2" charset="2"/>
              <a:buChar char="Ø"/>
            </a:pPr>
            <a:r>
              <a:rPr lang="en-US" dirty="0">
                <a:solidFill>
                  <a:schemeClr val="tx1"/>
                </a:solidFill>
                <a:latin typeface="Aptos" panose="020B0004020202020204" pitchFamily="34" charset="0"/>
                <a:ea typeface="Muli"/>
                <a:cs typeface="Calibri" panose="020F0502020204030204" pitchFamily="34" charset="0"/>
                <a:sym typeface="Muli"/>
              </a:rPr>
              <a:t>To generate an overall resume score based on predefined criteria , offering quantifiable feedback for applicants.</a:t>
            </a:r>
          </a:p>
          <a:p>
            <a:pPr marL="171450" indent="-171450" algn="just">
              <a:buClr>
                <a:schemeClr val="accent2"/>
              </a:buClr>
              <a:buFont typeface="Wingdings" pitchFamily="2" charset="2"/>
              <a:buChar char="Ø"/>
            </a:pPr>
            <a:endParaRPr lang="en-US" dirty="0">
              <a:solidFill>
                <a:schemeClr val="tx1"/>
              </a:solidFill>
              <a:latin typeface="Aptos" panose="020B0004020202020204" pitchFamily="34" charset="0"/>
              <a:ea typeface="Muli"/>
              <a:cs typeface="Calibri" panose="020F0502020204030204" pitchFamily="34" charset="0"/>
              <a:sym typeface="Muli"/>
            </a:endParaRPr>
          </a:p>
          <a:p>
            <a:pPr marL="171450" indent="-171450" algn="just">
              <a:buClr>
                <a:schemeClr val="accent2"/>
              </a:buClr>
              <a:buFont typeface="Wingdings" pitchFamily="2" charset="2"/>
              <a:buChar char="Ø"/>
            </a:pPr>
            <a:r>
              <a:rPr lang="en-US" dirty="0">
                <a:solidFill>
                  <a:schemeClr val="tx1"/>
                </a:solidFill>
                <a:latin typeface="Aptos" panose="020B0004020202020204" pitchFamily="34" charset="0"/>
                <a:ea typeface="Muli"/>
                <a:cs typeface="Calibri" panose="020F0502020204030204" pitchFamily="34" charset="0"/>
                <a:sym typeface="Muli"/>
              </a:rPr>
              <a:t>To offer video recommendation for resume writing and interview preparation.</a:t>
            </a:r>
          </a:p>
          <a:p>
            <a:pPr marL="171450" indent="-171450" algn="just">
              <a:buClr>
                <a:schemeClr val="accent2"/>
              </a:buClr>
              <a:buFont typeface="Wingdings" pitchFamily="2" charset="2"/>
              <a:buChar char="Ø"/>
            </a:pPr>
            <a:endParaRPr lang="en-US" dirty="0">
              <a:solidFill>
                <a:schemeClr val="tx1"/>
              </a:solidFill>
              <a:latin typeface="Aptos" panose="020B0004020202020204" pitchFamily="34" charset="0"/>
              <a:ea typeface="Muli"/>
              <a:cs typeface="Calibri" panose="020F0502020204030204" pitchFamily="34" charset="0"/>
              <a:sym typeface="Muli"/>
            </a:endParaRPr>
          </a:p>
          <a:p>
            <a:pPr marL="171450" indent="-171450" algn="just">
              <a:buClr>
                <a:schemeClr val="accent2"/>
              </a:buClr>
              <a:buFont typeface="Wingdings" pitchFamily="2" charset="2"/>
              <a:buChar char="Ø"/>
            </a:pPr>
            <a:r>
              <a:rPr lang="en-US" dirty="0">
                <a:solidFill>
                  <a:schemeClr val="tx1"/>
                </a:solidFill>
                <a:latin typeface="Aptos" panose="020B0004020202020204" pitchFamily="34" charset="0"/>
                <a:ea typeface="Muli"/>
                <a:cs typeface="Calibri" panose="020F0502020204030204" pitchFamily="34" charset="0"/>
                <a:sym typeface="Muli"/>
              </a:rPr>
              <a:t>To create a administrative dashboard for recruiters and enable the export of applicant data into structured formats.</a:t>
            </a:r>
          </a:p>
          <a:p>
            <a:pPr marL="0" lvl="0" indent="0" algn="l" rtl="0">
              <a:spcBef>
                <a:spcPts val="600"/>
              </a:spcBef>
              <a:spcAft>
                <a:spcPts val="0"/>
              </a:spcAft>
              <a:buClr>
                <a:schemeClr val="tx1"/>
              </a:buClr>
              <a:buNone/>
            </a:pPr>
            <a:endParaRPr sz="1200" dirty="0">
              <a:solidFill>
                <a:schemeClr val="tx1"/>
              </a:solidFill>
              <a:latin typeface="Calibri" panose="020F0502020204030204" pitchFamily="34" charset="0"/>
              <a:ea typeface="Muli"/>
              <a:cs typeface="Calibri" panose="020F0502020204030204" pitchFamily="34" charset="0"/>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grpSp>
        <p:nvGrpSpPr>
          <p:cNvPr id="9" name="Google Shape;749;p38">
            <a:extLst>
              <a:ext uri="{FF2B5EF4-FFF2-40B4-BE49-F238E27FC236}">
                <a16:creationId xmlns:a16="http://schemas.microsoft.com/office/drawing/2014/main" id="{295AB8A5-8F35-F742-88E0-28F5C7C4DECD}"/>
              </a:ext>
            </a:extLst>
          </p:cNvPr>
          <p:cNvGrpSpPr/>
          <p:nvPr/>
        </p:nvGrpSpPr>
        <p:grpSpPr>
          <a:xfrm>
            <a:off x="7751632" y="843066"/>
            <a:ext cx="715033" cy="562046"/>
            <a:chOff x="5255200" y="3006475"/>
            <a:chExt cx="511700" cy="378575"/>
          </a:xfrm>
        </p:grpSpPr>
        <p:sp>
          <p:nvSpPr>
            <p:cNvPr id="10" name="Google Shape;750;p38">
              <a:extLst>
                <a:ext uri="{FF2B5EF4-FFF2-40B4-BE49-F238E27FC236}">
                  <a16:creationId xmlns:a16="http://schemas.microsoft.com/office/drawing/2014/main" id="{75F553CC-9D27-B948-8C14-FFF7E61459EA}"/>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1;p38">
              <a:extLst>
                <a:ext uri="{FF2B5EF4-FFF2-40B4-BE49-F238E27FC236}">
                  <a16:creationId xmlns:a16="http://schemas.microsoft.com/office/drawing/2014/main" id="{9F6CA486-8889-7442-83FD-0EFA8E2A5678}"/>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031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624339" y="959133"/>
            <a:ext cx="7411300" cy="62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Aptos" panose="020B0004020202020204" pitchFamily="34" charset="0"/>
              </a:rPr>
              <a:t>Technology Stack Overview </a:t>
            </a:r>
            <a:endParaRPr sz="3200" b="1" dirty="0">
              <a:latin typeface="Aptos" panose="020B0004020202020204" pitchFamily="34"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pic>
        <p:nvPicPr>
          <p:cNvPr id="5" name="Picture 4" descr="Icon&#10;&#10;Description automatically generated">
            <a:extLst>
              <a:ext uri="{FF2B5EF4-FFF2-40B4-BE49-F238E27FC236}">
                <a16:creationId xmlns:a16="http://schemas.microsoft.com/office/drawing/2014/main" id="{ACDF7B45-4866-3645-84B3-145C350A66A9}"/>
              </a:ext>
            </a:extLst>
          </p:cNvPr>
          <p:cNvPicPr>
            <a:picLocks noChangeAspect="1"/>
          </p:cNvPicPr>
          <p:nvPr/>
        </p:nvPicPr>
        <p:blipFill>
          <a:blip r:embed="rId3"/>
          <a:stretch>
            <a:fillRect/>
          </a:stretch>
        </p:blipFill>
        <p:spPr>
          <a:xfrm>
            <a:off x="8168640" y="970271"/>
            <a:ext cx="866999" cy="629929"/>
          </a:xfrm>
          <a:prstGeom prst="rect">
            <a:avLst/>
          </a:prstGeom>
        </p:spPr>
      </p:pic>
      <p:sp>
        <p:nvSpPr>
          <p:cNvPr id="8" name="TextBox 7">
            <a:extLst>
              <a:ext uri="{FF2B5EF4-FFF2-40B4-BE49-F238E27FC236}">
                <a16:creationId xmlns:a16="http://schemas.microsoft.com/office/drawing/2014/main" id="{21D73CB4-F0CB-CE80-24ED-5E313367092D}"/>
              </a:ext>
            </a:extLst>
          </p:cNvPr>
          <p:cNvSpPr txBox="1"/>
          <p:nvPr/>
        </p:nvSpPr>
        <p:spPr>
          <a:xfrm>
            <a:off x="323302" y="1970333"/>
            <a:ext cx="8278837" cy="3077766"/>
          </a:xfrm>
          <a:prstGeom prst="rect">
            <a:avLst/>
          </a:prstGeom>
          <a:noFill/>
        </p:spPr>
        <p:txBody>
          <a:bodyPr wrap="square" rtlCol="0">
            <a:spAutoFit/>
          </a:bodyPr>
          <a:lstStyle/>
          <a:p>
            <a:r>
              <a:rPr lang="en-US" sz="1500" b="1" i="1" dirty="0">
                <a:solidFill>
                  <a:schemeClr val="accent2">
                    <a:lumMod val="60000"/>
                    <a:lumOff val="40000"/>
                  </a:schemeClr>
                </a:solidFill>
                <a:latin typeface="Aptos" panose="020B0004020202020204" pitchFamily="34" charset="0"/>
              </a:rPr>
              <a:t>1. Frontend Technologies used :                                                                                                </a:t>
            </a:r>
            <a:r>
              <a:rPr lang="en-IN" sz="1500" b="0" i="0" dirty="0">
                <a:solidFill>
                  <a:schemeClr val="tx1"/>
                </a:solidFill>
                <a:effectLst/>
                <a:latin typeface="Aptos" panose="020B0004020202020204" pitchFamily="34" charset="0"/>
              </a:rPr>
              <a:t>The </a:t>
            </a:r>
            <a:r>
              <a:rPr lang="en-IN" sz="1500" b="1" i="0" dirty="0">
                <a:solidFill>
                  <a:schemeClr val="tx1"/>
                </a:solidFill>
                <a:effectLst/>
                <a:latin typeface="Aptos" panose="020B0004020202020204" pitchFamily="34" charset="0"/>
              </a:rPr>
              <a:t>frontend</a:t>
            </a:r>
            <a:r>
              <a:rPr lang="en-IN" sz="1500" b="0" i="0" dirty="0">
                <a:solidFill>
                  <a:schemeClr val="tx1"/>
                </a:solidFill>
                <a:effectLst/>
                <a:latin typeface="Aptos" panose="020B0004020202020204" pitchFamily="34" charset="0"/>
              </a:rPr>
              <a:t> development utilizes </a:t>
            </a:r>
            <a:r>
              <a:rPr lang="en-IN" sz="1500" b="1" i="0" dirty="0" err="1">
                <a:solidFill>
                  <a:schemeClr val="tx1"/>
                </a:solidFill>
                <a:effectLst/>
                <a:latin typeface="Aptos" panose="020B0004020202020204" pitchFamily="34" charset="0"/>
              </a:rPr>
              <a:t>Streamlit</a:t>
            </a:r>
            <a:r>
              <a:rPr lang="en-IN" sz="1500" b="0" i="0" dirty="0">
                <a:solidFill>
                  <a:schemeClr val="tx1"/>
                </a:solidFill>
                <a:effectLst/>
                <a:latin typeface="Aptos" panose="020B0004020202020204" pitchFamily="34" charset="0"/>
              </a:rPr>
              <a:t> for rapid prototyping and visualization, alongside standard web technologies like </a:t>
            </a:r>
            <a:r>
              <a:rPr lang="en-IN" sz="1500" b="1" i="0" dirty="0">
                <a:solidFill>
                  <a:schemeClr val="tx1"/>
                </a:solidFill>
                <a:effectLst/>
                <a:latin typeface="Aptos" panose="020B0004020202020204" pitchFamily="34" charset="0"/>
              </a:rPr>
              <a:t>HTML</a:t>
            </a:r>
            <a:r>
              <a:rPr lang="en-IN" sz="1500" b="0" i="0" dirty="0">
                <a:solidFill>
                  <a:schemeClr val="tx1"/>
                </a:solidFill>
                <a:effectLst/>
                <a:latin typeface="Aptos" panose="020B0004020202020204" pitchFamily="34" charset="0"/>
              </a:rPr>
              <a:t>, </a:t>
            </a:r>
            <a:r>
              <a:rPr lang="en-IN" sz="1500" b="1" i="0" dirty="0">
                <a:solidFill>
                  <a:schemeClr val="tx1"/>
                </a:solidFill>
                <a:effectLst/>
                <a:latin typeface="Aptos" panose="020B0004020202020204" pitchFamily="34" charset="0"/>
              </a:rPr>
              <a:t>CSS</a:t>
            </a:r>
            <a:r>
              <a:rPr lang="en-IN" sz="1500" b="0" i="0" dirty="0">
                <a:solidFill>
                  <a:schemeClr val="tx1"/>
                </a:solidFill>
                <a:effectLst/>
                <a:latin typeface="Aptos" panose="020B0004020202020204" pitchFamily="34" charset="0"/>
              </a:rPr>
              <a:t>, and </a:t>
            </a:r>
            <a:r>
              <a:rPr lang="en-IN" sz="1500" b="1" i="0" dirty="0">
                <a:solidFill>
                  <a:schemeClr val="tx1"/>
                </a:solidFill>
                <a:effectLst/>
                <a:latin typeface="Aptos" panose="020B0004020202020204" pitchFamily="34" charset="0"/>
              </a:rPr>
              <a:t>JavaScript</a:t>
            </a:r>
            <a:r>
              <a:rPr lang="en-IN" sz="1500" b="0" i="0" dirty="0">
                <a:solidFill>
                  <a:schemeClr val="tx1"/>
                </a:solidFill>
                <a:effectLst/>
                <a:latin typeface="Aptos" panose="020B0004020202020204" pitchFamily="34" charset="0"/>
              </a:rPr>
              <a:t> to create an interactive user interface.</a:t>
            </a:r>
          </a:p>
          <a:p>
            <a:endParaRPr lang="en-IN" sz="1500" b="1" i="1" dirty="0">
              <a:solidFill>
                <a:schemeClr val="accent2">
                  <a:lumMod val="60000"/>
                  <a:lumOff val="40000"/>
                </a:schemeClr>
              </a:solidFill>
              <a:latin typeface="Aptos" panose="020B0004020202020204" pitchFamily="34" charset="0"/>
            </a:endParaRPr>
          </a:p>
          <a:p>
            <a:r>
              <a:rPr lang="en-IN" sz="1500" b="1" i="1" dirty="0">
                <a:solidFill>
                  <a:schemeClr val="accent2">
                    <a:lumMod val="60000"/>
                    <a:lumOff val="40000"/>
                  </a:schemeClr>
                </a:solidFill>
                <a:latin typeface="Aptos" panose="020B0004020202020204" pitchFamily="34" charset="0"/>
              </a:rPr>
              <a:t>2. </a:t>
            </a:r>
            <a:r>
              <a:rPr lang="en-IN" sz="1500" b="1" i="1" dirty="0">
                <a:solidFill>
                  <a:schemeClr val="accent2">
                    <a:lumMod val="60000"/>
                    <a:lumOff val="40000"/>
                  </a:schemeClr>
                </a:solidFill>
                <a:effectLst/>
                <a:latin typeface="Aptos" panose="020B0004020202020204" pitchFamily="34" charset="0"/>
              </a:rPr>
              <a:t>Backend Technologies Utilized  : </a:t>
            </a:r>
          </a:p>
          <a:p>
            <a:r>
              <a:rPr lang="en-US" sz="1500" b="0" i="0" dirty="0">
                <a:solidFill>
                  <a:schemeClr val="tx1"/>
                </a:solidFill>
                <a:effectLst/>
                <a:latin typeface="Aptos" panose="020B0004020202020204" pitchFamily="34" charset="0"/>
              </a:rPr>
              <a:t>For the </a:t>
            </a:r>
            <a:r>
              <a:rPr lang="en-US" sz="1500" b="1" i="0" dirty="0">
                <a:solidFill>
                  <a:schemeClr val="tx1"/>
                </a:solidFill>
                <a:effectLst/>
                <a:latin typeface="Aptos" panose="020B0004020202020204" pitchFamily="34" charset="0"/>
              </a:rPr>
              <a:t>backend</a:t>
            </a:r>
            <a:r>
              <a:rPr lang="en-US" sz="1500" b="0" i="0" dirty="0">
                <a:solidFill>
                  <a:schemeClr val="tx1"/>
                </a:solidFill>
                <a:effectLst/>
                <a:latin typeface="Aptos" panose="020B0004020202020204" pitchFamily="34" charset="0"/>
              </a:rPr>
              <a:t>, </a:t>
            </a:r>
            <a:r>
              <a:rPr lang="en-US" sz="1500" b="1" i="0" dirty="0">
                <a:solidFill>
                  <a:schemeClr val="tx1"/>
                </a:solidFill>
                <a:effectLst/>
                <a:latin typeface="Aptos" panose="020B0004020202020204" pitchFamily="34" charset="0"/>
              </a:rPr>
              <a:t>Python</a:t>
            </a:r>
            <a:r>
              <a:rPr lang="en-US" sz="1500" b="0" i="0" dirty="0">
                <a:solidFill>
                  <a:schemeClr val="tx1"/>
                </a:solidFill>
                <a:effectLst/>
                <a:latin typeface="Aptos" panose="020B0004020202020204" pitchFamily="34" charset="0"/>
              </a:rPr>
              <a:t> is chosen for its simplicity and extensive libraries, while </a:t>
            </a:r>
            <a:r>
              <a:rPr lang="en-US" sz="1500" b="1" i="0" dirty="0">
                <a:solidFill>
                  <a:schemeClr val="tx1"/>
                </a:solidFill>
                <a:effectLst/>
                <a:latin typeface="Aptos" panose="020B0004020202020204" pitchFamily="34" charset="0"/>
              </a:rPr>
              <a:t>MySQL</a:t>
            </a:r>
            <a:r>
              <a:rPr lang="en-US" sz="1500" b="0" i="0" dirty="0">
                <a:solidFill>
                  <a:schemeClr val="tx1"/>
                </a:solidFill>
                <a:effectLst/>
                <a:latin typeface="Aptos" panose="020B0004020202020204" pitchFamily="34" charset="0"/>
              </a:rPr>
              <a:t> serves as the relational database to efficiently manage user data and resumes.</a:t>
            </a:r>
          </a:p>
          <a:p>
            <a:endParaRPr lang="en-IN" sz="1500" b="1" i="1" dirty="0">
              <a:solidFill>
                <a:schemeClr val="accent2">
                  <a:lumMod val="60000"/>
                  <a:lumOff val="40000"/>
                </a:schemeClr>
              </a:solidFill>
              <a:effectLst/>
              <a:latin typeface="Aptos" panose="020B0004020202020204" pitchFamily="34" charset="0"/>
            </a:endParaRPr>
          </a:p>
          <a:p>
            <a:r>
              <a:rPr lang="en-US" sz="1500" b="1" i="1" dirty="0">
                <a:solidFill>
                  <a:schemeClr val="accent2">
                    <a:lumMod val="60000"/>
                    <a:lumOff val="40000"/>
                  </a:schemeClr>
                </a:solidFill>
                <a:latin typeface="Aptos" panose="020B0004020202020204" pitchFamily="34" charset="0"/>
              </a:rPr>
              <a:t> 3. Key Libraries integrated: </a:t>
            </a:r>
          </a:p>
          <a:p>
            <a:r>
              <a:rPr lang="en-IN" sz="1500" b="0" i="0" dirty="0">
                <a:solidFill>
                  <a:schemeClr val="tx1"/>
                </a:solidFill>
                <a:effectLst/>
                <a:latin typeface="Aptos" panose="020B0004020202020204" pitchFamily="34" charset="0"/>
              </a:rPr>
              <a:t>The project employs several pivotal </a:t>
            </a:r>
            <a:r>
              <a:rPr lang="en-IN" sz="1500" b="1" i="0" dirty="0">
                <a:solidFill>
                  <a:schemeClr val="tx1"/>
                </a:solidFill>
                <a:effectLst/>
                <a:latin typeface="Aptos" panose="020B0004020202020204" pitchFamily="34" charset="0"/>
              </a:rPr>
              <a:t>libraries</a:t>
            </a:r>
            <a:r>
              <a:rPr lang="en-IN" sz="1500" b="0" i="0" dirty="0">
                <a:solidFill>
                  <a:schemeClr val="tx1"/>
                </a:solidFill>
                <a:effectLst/>
                <a:latin typeface="Aptos" panose="020B0004020202020204" pitchFamily="34" charset="0"/>
              </a:rPr>
              <a:t>, including </a:t>
            </a:r>
            <a:r>
              <a:rPr lang="en-IN" sz="1500" b="1" i="0" dirty="0" err="1">
                <a:solidFill>
                  <a:schemeClr val="tx1"/>
                </a:solidFill>
                <a:effectLst/>
                <a:latin typeface="Aptos" panose="020B0004020202020204" pitchFamily="34" charset="0"/>
              </a:rPr>
              <a:t>pyresparser</a:t>
            </a:r>
            <a:r>
              <a:rPr lang="en-IN" sz="1500" b="0" i="0" dirty="0">
                <a:solidFill>
                  <a:schemeClr val="tx1"/>
                </a:solidFill>
                <a:effectLst/>
                <a:latin typeface="Aptos" panose="020B0004020202020204" pitchFamily="34" charset="0"/>
              </a:rPr>
              <a:t> for resume parsing, </a:t>
            </a:r>
            <a:r>
              <a:rPr lang="en-IN" sz="1500" b="1" i="0" dirty="0">
                <a:solidFill>
                  <a:schemeClr val="tx1"/>
                </a:solidFill>
                <a:effectLst/>
                <a:latin typeface="Aptos" panose="020B0004020202020204" pitchFamily="34" charset="0"/>
              </a:rPr>
              <a:t>pdfminer3</a:t>
            </a:r>
            <a:r>
              <a:rPr lang="en-IN" sz="1500" b="0" i="0" dirty="0">
                <a:solidFill>
                  <a:schemeClr val="tx1"/>
                </a:solidFill>
                <a:effectLst/>
                <a:latin typeface="Aptos" panose="020B0004020202020204" pitchFamily="34" charset="0"/>
              </a:rPr>
              <a:t> for PDF processing, </a:t>
            </a:r>
            <a:r>
              <a:rPr lang="en-IN" sz="1500" b="1" i="0" dirty="0">
                <a:solidFill>
                  <a:schemeClr val="tx1"/>
                </a:solidFill>
                <a:effectLst/>
                <a:latin typeface="Aptos" panose="020B0004020202020204" pitchFamily="34" charset="0"/>
              </a:rPr>
              <a:t>pandas</a:t>
            </a:r>
            <a:r>
              <a:rPr lang="en-IN" sz="1500" b="0" i="0" dirty="0">
                <a:solidFill>
                  <a:schemeClr val="tx1"/>
                </a:solidFill>
                <a:effectLst/>
                <a:latin typeface="Aptos" panose="020B0004020202020204" pitchFamily="34" charset="0"/>
              </a:rPr>
              <a:t> for data manipulation, and </a:t>
            </a:r>
            <a:r>
              <a:rPr lang="en-IN" sz="1500" b="1" i="0" dirty="0" err="1">
                <a:solidFill>
                  <a:schemeClr val="tx1"/>
                </a:solidFill>
                <a:effectLst/>
                <a:latin typeface="Aptos" panose="020B0004020202020204" pitchFamily="34" charset="0"/>
              </a:rPr>
              <a:t>plotly</a:t>
            </a:r>
            <a:r>
              <a:rPr lang="en-IN" sz="1500" b="0" i="0" dirty="0">
                <a:solidFill>
                  <a:schemeClr val="tx1"/>
                </a:solidFill>
                <a:effectLst/>
                <a:latin typeface="Aptos" panose="020B0004020202020204" pitchFamily="34" charset="0"/>
              </a:rPr>
              <a:t> for visual data representation.</a:t>
            </a:r>
          </a:p>
          <a:p>
            <a:endParaRPr lang="en-IN" b="1" i="1" dirty="0">
              <a:solidFill>
                <a:schemeClr val="accent2">
                  <a:lumMod val="60000"/>
                  <a:lumOff val="40000"/>
                </a:schemeClr>
              </a:solidFill>
            </a:endParaRPr>
          </a:p>
        </p:txBody>
      </p:sp>
    </p:spTree>
    <p:extLst>
      <p:ext uri="{BB962C8B-B14F-4D97-AF65-F5344CB8AC3E}">
        <p14:creationId xmlns:p14="http://schemas.microsoft.com/office/powerpoint/2010/main" val="238105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98C6040F-001A-85B9-6967-ED60AD151A0D}"/>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C5F0DEFC-58AF-FC13-1EBC-1BD3A8DE4160}"/>
              </a:ext>
            </a:extLst>
          </p:cNvPr>
          <p:cNvSpPr txBox="1">
            <a:spLocks noGrp="1"/>
          </p:cNvSpPr>
          <p:nvPr>
            <p:ph type="title"/>
          </p:nvPr>
        </p:nvSpPr>
        <p:spPr>
          <a:xfrm>
            <a:off x="1624339" y="959133"/>
            <a:ext cx="7411300" cy="62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Aptos" panose="020B0004020202020204" pitchFamily="34" charset="0"/>
              </a:rPr>
              <a:t>System Architecture</a:t>
            </a:r>
            <a:endParaRPr sz="3200" b="1" dirty="0">
              <a:latin typeface="Aptos" panose="020B0004020202020204" pitchFamily="34" charset="0"/>
            </a:endParaRPr>
          </a:p>
        </p:txBody>
      </p:sp>
      <p:sp>
        <p:nvSpPr>
          <p:cNvPr id="346" name="Google Shape;346;p12">
            <a:extLst>
              <a:ext uri="{FF2B5EF4-FFF2-40B4-BE49-F238E27FC236}">
                <a16:creationId xmlns:a16="http://schemas.microsoft.com/office/drawing/2014/main" id="{6B5AFB76-79D0-CDFC-F4B6-5AA14DFEF091}"/>
              </a:ext>
            </a:extLst>
          </p:cNvPr>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pic>
        <p:nvPicPr>
          <p:cNvPr id="5" name="Picture 4" descr="Icon&#10;&#10;Description automatically generated">
            <a:extLst>
              <a:ext uri="{FF2B5EF4-FFF2-40B4-BE49-F238E27FC236}">
                <a16:creationId xmlns:a16="http://schemas.microsoft.com/office/drawing/2014/main" id="{B2F9BFC7-C59F-AB04-4189-4ABAF90712AA}"/>
              </a:ext>
            </a:extLst>
          </p:cNvPr>
          <p:cNvPicPr>
            <a:picLocks noChangeAspect="1"/>
          </p:cNvPicPr>
          <p:nvPr/>
        </p:nvPicPr>
        <p:blipFill>
          <a:blip r:embed="rId3"/>
          <a:stretch>
            <a:fillRect/>
          </a:stretch>
        </p:blipFill>
        <p:spPr>
          <a:xfrm>
            <a:off x="8168640" y="970271"/>
            <a:ext cx="866999" cy="629929"/>
          </a:xfrm>
          <a:prstGeom prst="rect">
            <a:avLst/>
          </a:prstGeom>
        </p:spPr>
      </p:pic>
      <p:pic>
        <p:nvPicPr>
          <p:cNvPr id="3" name="Picture 2">
            <a:extLst>
              <a:ext uri="{FF2B5EF4-FFF2-40B4-BE49-F238E27FC236}">
                <a16:creationId xmlns:a16="http://schemas.microsoft.com/office/drawing/2014/main" id="{D42DFFD0-B349-2B41-6EFD-46377CC40C05}"/>
              </a:ext>
            </a:extLst>
          </p:cNvPr>
          <p:cNvPicPr>
            <a:picLocks noChangeAspect="1"/>
          </p:cNvPicPr>
          <p:nvPr/>
        </p:nvPicPr>
        <p:blipFill>
          <a:blip r:embed="rId4"/>
          <a:stretch>
            <a:fillRect/>
          </a:stretch>
        </p:blipFill>
        <p:spPr>
          <a:xfrm>
            <a:off x="757340" y="1765495"/>
            <a:ext cx="7411300" cy="3020030"/>
          </a:xfrm>
          <a:prstGeom prst="rect">
            <a:avLst/>
          </a:prstGeom>
        </p:spPr>
      </p:pic>
    </p:spTree>
    <p:extLst>
      <p:ext uri="{BB962C8B-B14F-4D97-AF65-F5344CB8AC3E}">
        <p14:creationId xmlns:p14="http://schemas.microsoft.com/office/powerpoint/2010/main" val="393699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001C509E-52AC-D188-7B83-F95A2DB49002}"/>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C699CB79-5B80-4AE6-7543-420C180993C4}"/>
              </a:ext>
            </a:extLst>
          </p:cNvPr>
          <p:cNvSpPr txBox="1">
            <a:spLocks noGrp="1"/>
          </p:cNvSpPr>
          <p:nvPr>
            <p:ph type="title"/>
          </p:nvPr>
        </p:nvSpPr>
        <p:spPr>
          <a:xfrm>
            <a:off x="1624339" y="959133"/>
            <a:ext cx="7411300" cy="62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Aptos" panose="020B0004020202020204" pitchFamily="34" charset="0"/>
              </a:rPr>
              <a:t>Results and Outcomes</a:t>
            </a:r>
            <a:endParaRPr sz="3200" b="1" dirty="0">
              <a:latin typeface="Aptos" panose="020B0004020202020204" pitchFamily="34" charset="0"/>
            </a:endParaRPr>
          </a:p>
        </p:txBody>
      </p:sp>
      <p:sp>
        <p:nvSpPr>
          <p:cNvPr id="346" name="Google Shape;346;p12">
            <a:extLst>
              <a:ext uri="{FF2B5EF4-FFF2-40B4-BE49-F238E27FC236}">
                <a16:creationId xmlns:a16="http://schemas.microsoft.com/office/drawing/2014/main" id="{D6946147-DA74-B4F1-D169-FE074D0F0854}"/>
              </a:ext>
            </a:extLst>
          </p:cNvPr>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pic>
        <p:nvPicPr>
          <p:cNvPr id="5" name="Picture 4" descr="Icon&#10;&#10;Description automatically generated">
            <a:extLst>
              <a:ext uri="{FF2B5EF4-FFF2-40B4-BE49-F238E27FC236}">
                <a16:creationId xmlns:a16="http://schemas.microsoft.com/office/drawing/2014/main" id="{0DD08279-AB25-9104-5942-5E2256EE6BAD}"/>
              </a:ext>
            </a:extLst>
          </p:cNvPr>
          <p:cNvPicPr>
            <a:picLocks noChangeAspect="1"/>
          </p:cNvPicPr>
          <p:nvPr/>
        </p:nvPicPr>
        <p:blipFill>
          <a:blip r:embed="rId3"/>
          <a:stretch>
            <a:fillRect/>
          </a:stretch>
        </p:blipFill>
        <p:spPr>
          <a:xfrm>
            <a:off x="8168640" y="970271"/>
            <a:ext cx="866999" cy="629929"/>
          </a:xfrm>
          <a:prstGeom prst="rect">
            <a:avLst/>
          </a:prstGeom>
        </p:spPr>
      </p:pic>
      <p:sp>
        <p:nvSpPr>
          <p:cNvPr id="8" name="TextBox 7">
            <a:extLst>
              <a:ext uri="{FF2B5EF4-FFF2-40B4-BE49-F238E27FC236}">
                <a16:creationId xmlns:a16="http://schemas.microsoft.com/office/drawing/2014/main" id="{DB22D567-C59F-E9E5-7A83-514AF577BF89}"/>
              </a:ext>
            </a:extLst>
          </p:cNvPr>
          <p:cNvSpPr txBox="1"/>
          <p:nvPr/>
        </p:nvSpPr>
        <p:spPr>
          <a:xfrm>
            <a:off x="323302" y="1970333"/>
            <a:ext cx="8278837" cy="2893100"/>
          </a:xfrm>
          <a:prstGeom prst="rect">
            <a:avLst/>
          </a:prstGeom>
          <a:noFill/>
        </p:spPr>
        <p:txBody>
          <a:bodyPr wrap="square" rtlCol="0">
            <a:spAutoFit/>
          </a:bodyPr>
          <a:lstStyle/>
          <a:p>
            <a:r>
              <a:rPr lang="en-US" dirty="0">
                <a:solidFill>
                  <a:schemeClr val="tx1"/>
                </a:solidFill>
                <a:latin typeface="Aptos" panose="020B0004020202020204" pitchFamily="34" charset="0"/>
              </a:rPr>
              <a:t>The outcome is a </a:t>
            </a:r>
            <a:r>
              <a:rPr lang="en-US" dirty="0" err="1">
                <a:solidFill>
                  <a:schemeClr val="tx1"/>
                </a:solidFill>
                <a:latin typeface="Aptos" panose="020B0004020202020204" pitchFamily="34" charset="0"/>
              </a:rPr>
              <a:t>userfriendly</a:t>
            </a:r>
            <a:r>
              <a:rPr lang="en-US" dirty="0">
                <a:solidFill>
                  <a:schemeClr val="tx1"/>
                </a:solidFill>
                <a:latin typeface="Aptos" panose="020B0004020202020204" pitchFamily="34" charset="0"/>
              </a:rPr>
              <a:t> tool that provides valuable insights and recommendations for job applicants and powerful analytics for administrators.</a:t>
            </a:r>
          </a:p>
          <a:p>
            <a:endParaRPr lang="en-US" dirty="0">
              <a:solidFill>
                <a:schemeClr val="tx1"/>
              </a:solidFill>
              <a:latin typeface="Aptos" panose="020B0004020202020204" pitchFamily="34" charset="0"/>
            </a:endParaRPr>
          </a:p>
          <a:p>
            <a:r>
              <a:rPr lang="en-US" b="1" dirty="0">
                <a:solidFill>
                  <a:srgbClr val="00B0F0"/>
                </a:solidFill>
                <a:latin typeface="Aptos" panose="020B0004020202020204" pitchFamily="34" charset="0"/>
              </a:rPr>
              <a:t>1. User Interface : </a:t>
            </a:r>
            <a:r>
              <a:rPr lang="en-US" dirty="0">
                <a:solidFill>
                  <a:schemeClr val="tx1"/>
                </a:solidFill>
                <a:latin typeface="Aptos" panose="020B0004020202020204" pitchFamily="34" charset="0"/>
              </a:rPr>
              <a:t>The sidebar on the left provides navigation options: "User," "Feedback," "About," and "Admin," along with a "Built with" attribution.</a:t>
            </a:r>
          </a:p>
          <a:p>
            <a:endParaRPr lang="en-US" dirty="0">
              <a:solidFill>
                <a:schemeClr val="tx1"/>
              </a:solidFill>
              <a:latin typeface="Aptos" panose="020B0004020202020204" pitchFamily="34" charset="0"/>
            </a:endParaRPr>
          </a:p>
          <a:p>
            <a:r>
              <a:rPr lang="en-US" b="1" dirty="0">
                <a:solidFill>
                  <a:srgbClr val="00B0F0"/>
                </a:solidFill>
                <a:latin typeface="Aptos" panose="020B0004020202020204" pitchFamily="34" charset="0"/>
              </a:rPr>
              <a:t>2. </a:t>
            </a:r>
            <a:r>
              <a:rPr lang="en-IN" b="1" dirty="0">
                <a:solidFill>
                  <a:srgbClr val="00B0F0"/>
                </a:solidFill>
                <a:latin typeface="Aptos" panose="020B0004020202020204" pitchFamily="34" charset="0"/>
              </a:rPr>
              <a:t>Resume Analysis</a:t>
            </a:r>
            <a:r>
              <a:rPr lang="en-US" b="1" dirty="0">
                <a:solidFill>
                  <a:srgbClr val="00B0F0"/>
                </a:solidFill>
                <a:latin typeface="Aptos" panose="020B0004020202020204" pitchFamily="34" charset="0"/>
              </a:rPr>
              <a:t> : </a:t>
            </a:r>
            <a:r>
              <a:rPr lang="en-US" dirty="0">
                <a:solidFill>
                  <a:schemeClr val="tx1"/>
                </a:solidFill>
                <a:latin typeface="Aptos" panose="020B0004020202020204" pitchFamily="34" charset="0"/>
              </a:rPr>
              <a:t>It displays a "Your Basic info" subsection, listing extracted details such as Name, Email, Contact, Degree, and the number of pages in the resume. </a:t>
            </a:r>
          </a:p>
          <a:p>
            <a:endParaRPr lang="en-US" b="1" dirty="0">
              <a:solidFill>
                <a:schemeClr val="tx1"/>
              </a:solidFill>
              <a:latin typeface="Aptos" panose="020B0004020202020204" pitchFamily="34" charset="0"/>
            </a:endParaRPr>
          </a:p>
          <a:p>
            <a:r>
              <a:rPr lang="en-US" b="1" dirty="0">
                <a:solidFill>
                  <a:srgbClr val="00B0F0"/>
                </a:solidFill>
                <a:latin typeface="Aptos" panose="020B0004020202020204" pitchFamily="34" charset="0"/>
              </a:rPr>
              <a:t>3. Skill Recommendation : </a:t>
            </a:r>
            <a:r>
              <a:rPr lang="en-US" dirty="0">
                <a:solidFill>
                  <a:schemeClr val="tx1"/>
                </a:solidFill>
                <a:latin typeface="Aptos" panose="020B0004020202020204" pitchFamily="34" charset="0"/>
              </a:rPr>
              <a:t>The "Skills Recommendation" section is a key feature. It first shows "Your Current Skills" as interactive tags, which are extracted directly from the resume. Below this, based on the analysis of the current skills, the system predicts the user's likely job field.</a:t>
            </a:r>
            <a:endParaRPr lang="en-US" b="1" dirty="0">
              <a:solidFill>
                <a:schemeClr val="tx1"/>
              </a:solidFill>
              <a:latin typeface="Aptos" panose="020B0004020202020204" pitchFamily="34" charset="0"/>
            </a:endParaRPr>
          </a:p>
          <a:p>
            <a:pPr marL="342900" indent="-342900">
              <a:buAutoNum type="arabicPeriod"/>
            </a:pPr>
            <a:endParaRPr lang="en-IN" b="1" dirty="0">
              <a:solidFill>
                <a:schemeClr val="tx1"/>
              </a:solidFill>
            </a:endParaRPr>
          </a:p>
        </p:txBody>
      </p:sp>
    </p:spTree>
    <p:extLst>
      <p:ext uri="{BB962C8B-B14F-4D97-AF65-F5344CB8AC3E}">
        <p14:creationId xmlns:p14="http://schemas.microsoft.com/office/powerpoint/2010/main" val="176049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4848CF47-5214-2854-F304-BFF5A9314C48}"/>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99798E8C-CE52-56C9-0689-8EB31674EE51}"/>
              </a:ext>
            </a:extLst>
          </p:cNvPr>
          <p:cNvSpPr txBox="1">
            <a:spLocks noGrp="1"/>
          </p:cNvSpPr>
          <p:nvPr>
            <p:ph type="title"/>
          </p:nvPr>
        </p:nvSpPr>
        <p:spPr>
          <a:xfrm>
            <a:off x="1624339" y="959133"/>
            <a:ext cx="7411300" cy="62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Aptos" panose="020B0004020202020204" pitchFamily="34" charset="0"/>
              </a:rPr>
              <a:t>Results and Outcomes</a:t>
            </a:r>
            <a:endParaRPr sz="3200" b="1" dirty="0">
              <a:latin typeface="Aptos" panose="020B0004020202020204" pitchFamily="34" charset="0"/>
            </a:endParaRPr>
          </a:p>
        </p:txBody>
      </p:sp>
      <p:sp>
        <p:nvSpPr>
          <p:cNvPr id="346" name="Google Shape;346;p12">
            <a:extLst>
              <a:ext uri="{FF2B5EF4-FFF2-40B4-BE49-F238E27FC236}">
                <a16:creationId xmlns:a16="http://schemas.microsoft.com/office/drawing/2014/main" id="{30BCCC23-C5D5-2753-9BA5-AE37A96EBCDD}"/>
              </a:ext>
            </a:extLst>
          </p:cNvPr>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pic>
        <p:nvPicPr>
          <p:cNvPr id="5" name="Picture 4" descr="Icon&#10;&#10;Description automatically generated">
            <a:extLst>
              <a:ext uri="{FF2B5EF4-FFF2-40B4-BE49-F238E27FC236}">
                <a16:creationId xmlns:a16="http://schemas.microsoft.com/office/drawing/2014/main" id="{84E98A20-B689-7CD0-9720-A9BED6BE6066}"/>
              </a:ext>
            </a:extLst>
          </p:cNvPr>
          <p:cNvPicPr>
            <a:picLocks noChangeAspect="1"/>
          </p:cNvPicPr>
          <p:nvPr/>
        </p:nvPicPr>
        <p:blipFill>
          <a:blip r:embed="rId3"/>
          <a:stretch>
            <a:fillRect/>
          </a:stretch>
        </p:blipFill>
        <p:spPr>
          <a:xfrm>
            <a:off x="8168640" y="970271"/>
            <a:ext cx="866999" cy="629929"/>
          </a:xfrm>
          <a:prstGeom prst="rect">
            <a:avLst/>
          </a:prstGeom>
        </p:spPr>
      </p:pic>
      <p:sp>
        <p:nvSpPr>
          <p:cNvPr id="8" name="TextBox 7">
            <a:extLst>
              <a:ext uri="{FF2B5EF4-FFF2-40B4-BE49-F238E27FC236}">
                <a16:creationId xmlns:a16="http://schemas.microsoft.com/office/drawing/2014/main" id="{73365780-706E-2F93-3595-63E8D9742DF8}"/>
              </a:ext>
            </a:extLst>
          </p:cNvPr>
          <p:cNvSpPr txBox="1"/>
          <p:nvPr/>
        </p:nvSpPr>
        <p:spPr>
          <a:xfrm>
            <a:off x="323302" y="1970333"/>
            <a:ext cx="8278837" cy="2616101"/>
          </a:xfrm>
          <a:prstGeom prst="rect">
            <a:avLst/>
          </a:prstGeom>
          <a:noFill/>
        </p:spPr>
        <p:txBody>
          <a:bodyPr wrap="square" rtlCol="0">
            <a:spAutoFit/>
          </a:bodyPr>
          <a:lstStyle/>
          <a:p>
            <a:endParaRPr lang="en-US" dirty="0">
              <a:solidFill>
                <a:schemeClr val="tx1"/>
              </a:solidFill>
            </a:endParaRPr>
          </a:p>
          <a:p>
            <a:r>
              <a:rPr lang="en-US" sz="1500" b="1" dirty="0">
                <a:solidFill>
                  <a:srgbClr val="00B0F0"/>
                </a:solidFill>
                <a:latin typeface="Aptos" panose="020B0004020202020204" pitchFamily="34" charset="0"/>
              </a:rPr>
              <a:t>4. Course Recommendations  : </a:t>
            </a:r>
            <a:r>
              <a:rPr lang="en-IN" sz="1500" b="1" dirty="0">
                <a:solidFill>
                  <a:schemeClr val="tx1"/>
                </a:solidFill>
                <a:latin typeface="Aptos" panose="020B0004020202020204" pitchFamily="34" charset="0"/>
              </a:rPr>
              <a:t>T</a:t>
            </a:r>
            <a:r>
              <a:rPr lang="en-IN" sz="1500" dirty="0">
                <a:solidFill>
                  <a:schemeClr val="tx1"/>
                </a:solidFill>
                <a:latin typeface="Aptos" panose="020B0004020202020204" pitchFamily="34" charset="0"/>
              </a:rPr>
              <a:t>he "Courses &amp; Certificates Recommendations" section provides actionable steps for skill development.</a:t>
            </a:r>
          </a:p>
          <a:p>
            <a:endParaRPr lang="en-US" sz="1500" dirty="0">
              <a:solidFill>
                <a:schemeClr val="tx1"/>
              </a:solidFill>
              <a:latin typeface="Aptos" panose="020B0004020202020204" pitchFamily="34" charset="0"/>
            </a:endParaRPr>
          </a:p>
          <a:p>
            <a:r>
              <a:rPr lang="en-US" sz="1500" b="1" dirty="0">
                <a:solidFill>
                  <a:srgbClr val="00B0F0"/>
                </a:solidFill>
                <a:latin typeface="Aptos" panose="020B0004020202020204" pitchFamily="34" charset="0"/>
              </a:rPr>
              <a:t>5. </a:t>
            </a:r>
            <a:r>
              <a:rPr lang="en-IN" sz="1500" b="1" dirty="0">
                <a:solidFill>
                  <a:srgbClr val="00B0F0"/>
                </a:solidFill>
                <a:latin typeface="Aptos" panose="020B0004020202020204" pitchFamily="34" charset="0"/>
              </a:rPr>
              <a:t>Tips &amp; Score </a:t>
            </a:r>
            <a:r>
              <a:rPr lang="en-US" sz="1500" b="1" dirty="0">
                <a:solidFill>
                  <a:srgbClr val="00B0F0"/>
                </a:solidFill>
                <a:latin typeface="Aptos" panose="020B0004020202020204" pitchFamily="34" charset="0"/>
              </a:rPr>
              <a:t>: </a:t>
            </a:r>
            <a:r>
              <a:rPr lang="en-US" sz="1500" dirty="0">
                <a:solidFill>
                  <a:schemeClr val="tx1"/>
                </a:solidFill>
                <a:latin typeface="Aptos" panose="020B0004020202020204" pitchFamily="34" charset="0"/>
              </a:rPr>
              <a:t>This section offers constructive feedback on the resume's structure and content. It provides "Resume Tips &amp; Ideas" by checking for the presence of crucial sections like Objective/Summary, Education, Experience, Internships, Skills, Hobbies, Interests, Achievements, Certifications, and Projects.</a:t>
            </a:r>
          </a:p>
          <a:p>
            <a:endParaRPr lang="en-US" sz="1500" b="1" dirty="0">
              <a:solidFill>
                <a:schemeClr val="tx1"/>
              </a:solidFill>
              <a:latin typeface="Aptos" panose="020B0004020202020204" pitchFamily="34" charset="0"/>
            </a:endParaRPr>
          </a:p>
          <a:p>
            <a:r>
              <a:rPr lang="en-US" sz="1500" b="1" dirty="0">
                <a:solidFill>
                  <a:srgbClr val="00B0F0"/>
                </a:solidFill>
                <a:latin typeface="Aptos" panose="020B0004020202020204" pitchFamily="34" charset="0"/>
              </a:rPr>
              <a:t>6. Video  Recommendation : </a:t>
            </a:r>
            <a:r>
              <a:rPr lang="en-US" sz="1500" b="1" dirty="0">
                <a:solidFill>
                  <a:schemeClr val="tx1"/>
                </a:solidFill>
                <a:latin typeface="Aptos" panose="020B0004020202020204" pitchFamily="34" charset="0"/>
              </a:rPr>
              <a:t>T</a:t>
            </a:r>
            <a:r>
              <a:rPr lang="en-US" sz="1500" dirty="0">
                <a:solidFill>
                  <a:schemeClr val="tx1"/>
                </a:solidFill>
                <a:latin typeface="Aptos" panose="020B0004020202020204" pitchFamily="34" charset="0"/>
              </a:rPr>
              <a:t>he tool includes "Bonus Video for Resume Writing Tips" and "Bonus Video for Interview Tips" sections. </a:t>
            </a:r>
            <a:endParaRPr lang="en-IN" sz="1500" b="1" dirty="0">
              <a:solidFill>
                <a:schemeClr val="tx1"/>
              </a:solidFill>
              <a:latin typeface="Aptos" panose="020B0004020202020204" pitchFamily="34" charset="0"/>
            </a:endParaRPr>
          </a:p>
        </p:txBody>
      </p:sp>
    </p:spTree>
    <p:extLst>
      <p:ext uri="{BB962C8B-B14F-4D97-AF65-F5344CB8AC3E}">
        <p14:creationId xmlns:p14="http://schemas.microsoft.com/office/powerpoint/2010/main" val="154325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9A355BD4-EC2B-9CA2-C77A-0B80966557BA}"/>
            </a:ext>
          </a:extLst>
        </p:cNvPr>
        <p:cNvGrpSpPr/>
        <p:nvPr/>
      </p:nvGrpSpPr>
      <p:grpSpPr>
        <a:xfrm>
          <a:off x="0" y="0"/>
          <a:ext cx="0" cy="0"/>
          <a:chOff x="0" y="0"/>
          <a:chExt cx="0" cy="0"/>
        </a:xfrm>
      </p:grpSpPr>
      <p:sp>
        <p:nvSpPr>
          <p:cNvPr id="342" name="Google Shape;342;p12">
            <a:extLst>
              <a:ext uri="{FF2B5EF4-FFF2-40B4-BE49-F238E27FC236}">
                <a16:creationId xmlns:a16="http://schemas.microsoft.com/office/drawing/2014/main" id="{B8670189-EE8A-6279-C071-CAC98AB84022}"/>
              </a:ext>
            </a:extLst>
          </p:cNvPr>
          <p:cNvSpPr txBox="1">
            <a:spLocks noGrp="1"/>
          </p:cNvSpPr>
          <p:nvPr>
            <p:ph type="title"/>
          </p:nvPr>
        </p:nvSpPr>
        <p:spPr>
          <a:xfrm>
            <a:off x="1624339" y="959133"/>
            <a:ext cx="7411300" cy="62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latin typeface="Aptos" panose="020B0004020202020204" pitchFamily="34" charset="0"/>
              </a:rPr>
              <a:t>Results and Outcomes</a:t>
            </a:r>
            <a:endParaRPr sz="3200" b="1" dirty="0">
              <a:latin typeface="Aptos" panose="020B0004020202020204" pitchFamily="34" charset="0"/>
            </a:endParaRPr>
          </a:p>
        </p:txBody>
      </p:sp>
      <p:sp>
        <p:nvSpPr>
          <p:cNvPr id="346" name="Google Shape;346;p12">
            <a:extLst>
              <a:ext uri="{FF2B5EF4-FFF2-40B4-BE49-F238E27FC236}">
                <a16:creationId xmlns:a16="http://schemas.microsoft.com/office/drawing/2014/main" id="{32C320FE-917F-3C22-52EC-04BBA37EFF71}"/>
              </a:ext>
            </a:extLst>
          </p:cNvPr>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pic>
        <p:nvPicPr>
          <p:cNvPr id="5" name="Picture 4" descr="Icon&#10;&#10;Description automatically generated">
            <a:extLst>
              <a:ext uri="{FF2B5EF4-FFF2-40B4-BE49-F238E27FC236}">
                <a16:creationId xmlns:a16="http://schemas.microsoft.com/office/drawing/2014/main" id="{1E5D9074-C2A2-144E-FEE4-0712D3875B77}"/>
              </a:ext>
            </a:extLst>
          </p:cNvPr>
          <p:cNvPicPr>
            <a:picLocks noChangeAspect="1"/>
          </p:cNvPicPr>
          <p:nvPr/>
        </p:nvPicPr>
        <p:blipFill>
          <a:blip r:embed="rId3"/>
          <a:stretch>
            <a:fillRect/>
          </a:stretch>
        </p:blipFill>
        <p:spPr>
          <a:xfrm>
            <a:off x="8168640" y="970271"/>
            <a:ext cx="866999" cy="629929"/>
          </a:xfrm>
          <a:prstGeom prst="rect">
            <a:avLst/>
          </a:prstGeom>
        </p:spPr>
      </p:pic>
      <p:pic>
        <p:nvPicPr>
          <p:cNvPr id="4" name="Picture 3">
            <a:extLst>
              <a:ext uri="{FF2B5EF4-FFF2-40B4-BE49-F238E27FC236}">
                <a16:creationId xmlns:a16="http://schemas.microsoft.com/office/drawing/2014/main" id="{B81C2DA2-F889-B389-5DCD-2ACA9AB319F0}"/>
              </a:ext>
            </a:extLst>
          </p:cNvPr>
          <p:cNvPicPr>
            <a:picLocks noChangeAspect="1"/>
          </p:cNvPicPr>
          <p:nvPr/>
        </p:nvPicPr>
        <p:blipFill>
          <a:blip r:embed="rId4"/>
          <a:stretch>
            <a:fillRect/>
          </a:stretch>
        </p:blipFill>
        <p:spPr>
          <a:xfrm>
            <a:off x="4325816" y="2103871"/>
            <a:ext cx="4157002" cy="2681654"/>
          </a:xfrm>
          <a:prstGeom prst="rect">
            <a:avLst/>
          </a:prstGeom>
        </p:spPr>
      </p:pic>
      <p:pic>
        <p:nvPicPr>
          <p:cNvPr id="7" name="Picture 6">
            <a:extLst>
              <a:ext uri="{FF2B5EF4-FFF2-40B4-BE49-F238E27FC236}">
                <a16:creationId xmlns:a16="http://schemas.microsoft.com/office/drawing/2014/main" id="{35AC1452-4B1C-8D31-7684-F2FA09B25FCF}"/>
              </a:ext>
            </a:extLst>
          </p:cNvPr>
          <p:cNvPicPr>
            <a:picLocks noChangeAspect="1"/>
          </p:cNvPicPr>
          <p:nvPr/>
        </p:nvPicPr>
        <p:blipFill>
          <a:blip r:embed="rId5"/>
          <a:stretch>
            <a:fillRect/>
          </a:stretch>
        </p:blipFill>
        <p:spPr>
          <a:xfrm>
            <a:off x="199320" y="1814733"/>
            <a:ext cx="3894378" cy="3063177"/>
          </a:xfrm>
          <a:prstGeom prst="rect">
            <a:avLst/>
          </a:prstGeom>
        </p:spPr>
      </p:pic>
    </p:spTree>
    <p:extLst>
      <p:ext uri="{BB962C8B-B14F-4D97-AF65-F5344CB8AC3E}">
        <p14:creationId xmlns:p14="http://schemas.microsoft.com/office/powerpoint/2010/main" val="304793455"/>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864</Words>
  <Application>Microsoft Office PowerPoint</Application>
  <PresentationFormat>On-screen Show (16:9)</PresentationFormat>
  <Paragraphs>86</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Helvetica Neue</vt:lpstr>
      <vt:lpstr>Arial</vt:lpstr>
      <vt:lpstr>Aptos Display</vt:lpstr>
      <vt:lpstr>Calibri</vt:lpstr>
      <vt:lpstr>Aptos</vt:lpstr>
      <vt:lpstr>Nixie One</vt:lpstr>
      <vt:lpstr>Muli</vt:lpstr>
      <vt:lpstr>Wingdings</vt:lpstr>
      <vt:lpstr>Imogen template</vt:lpstr>
      <vt:lpstr>AI Resume Analyser Under the Guidance of Dr Shrwan Ram sir Head of Department , CSE MBM University</vt:lpstr>
      <vt:lpstr>Motivation</vt:lpstr>
      <vt:lpstr>Problem Significance</vt:lpstr>
      <vt:lpstr>Project Objective</vt:lpstr>
      <vt:lpstr>Technology Stack Overview </vt:lpstr>
      <vt:lpstr>System Architecture</vt:lpstr>
      <vt:lpstr>Results and Outcomes</vt:lpstr>
      <vt:lpstr>Results and Outcomes</vt:lpstr>
      <vt:lpstr>Results and Outcomes</vt:lpstr>
      <vt:lpstr>Results and Outcomes</vt:lpstr>
      <vt:lpstr>Results and Outcomes</vt:lpstr>
      <vt:lpstr>Skill-wise Classification</vt:lpstr>
      <vt:lpstr>Future Enhancements </vt:lpstr>
      <vt:lpstr>PowerPoint Presentation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Semantic Approach for Text Clustering using WordNet and Lexical Chains</dc:title>
  <cp:lastModifiedBy>Nikhil Goyal</cp:lastModifiedBy>
  <cp:revision>42</cp:revision>
  <dcterms:modified xsi:type="dcterms:W3CDTF">2025-05-25T18:37:15Z</dcterms:modified>
</cp:coreProperties>
</file>