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layfair Display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sario Bold" panose="020B0604020202020204" charset="0"/>
      <p:regular r:id="rId13"/>
    </p:embeddedFont>
    <p:embeddedFont>
      <p:font typeface="Aileron" panose="020B0604020202020204" charset="0"/>
      <p:regular r:id="rId14"/>
    </p:embeddedFont>
    <p:embeddedFont>
      <p:font typeface="Ailero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7.svg"/><Relationship Id="rId3" Type="http://schemas.openxmlformats.org/officeDocument/2006/relationships/image" Target="../media/image2.sv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5.sv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Relationship Id="rId14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59.sv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19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7499" y="-222959"/>
            <a:ext cx="18686318" cy="18686318"/>
          </a:xfrm>
          <a:custGeom>
            <a:avLst/>
            <a:gdLst/>
            <a:ahLst/>
            <a:cxnLst/>
            <a:rect l="l" t="t" r="r" b="b"/>
            <a:pathLst>
              <a:path w="18686318" h="18686318">
                <a:moveTo>
                  <a:pt x="0" y="0"/>
                </a:moveTo>
                <a:lnTo>
                  <a:pt x="18686318" y="0"/>
                </a:lnTo>
                <a:lnTo>
                  <a:pt x="18686318" y="18686318"/>
                </a:lnTo>
                <a:lnTo>
                  <a:pt x="0" y="1868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38030"/>
            <a:ext cx="1291575" cy="943843"/>
          </a:xfrm>
          <a:custGeom>
            <a:avLst/>
            <a:gdLst/>
            <a:ahLst/>
            <a:cxnLst/>
            <a:rect l="l" t="t" r="r" b="b"/>
            <a:pathLst>
              <a:path w="1291575" h="943843">
                <a:moveTo>
                  <a:pt x="0" y="0"/>
                </a:moveTo>
                <a:lnTo>
                  <a:pt x="1291575" y="0"/>
                </a:lnTo>
                <a:lnTo>
                  <a:pt x="1291575" y="943843"/>
                </a:lnTo>
                <a:lnTo>
                  <a:pt x="0" y="94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165014" y="27955"/>
            <a:ext cx="1046838" cy="1046838"/>
          </a:xfrm>
          <a:custGeom>
            <a:avLst/>
            <a:gdLst/>
            <a:ahLst/>
            <a:cxnLst/>
            <a:rect l="l" t="t" r="r" b="b"/>
            <a:pathLst>
              <a:path w="1046838" h="1046838">
                <a:moveTo>
                  <a:pt x="0" y="0"/>
                </a:moveTo>
                <a:lnTo>
                  <a:pt x="1046838" y="0"/>
                </a:lnTo>
                <a:lnTo>
                  <a:pt x="1046838" y="1046838"/>
                </a:lnTo>
                <a:lnTo>
                  <a:pt x="0" y="10468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02132" y="950097"/>
            <a:ext cx="6578983" cy="3652520"/>
            <a:chOff x="0" y="0"/>
            <a:chExt cx="1732736" cy="9619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2736" cy="961981"/>
            </a:xfrm>
            <a:custGeom>
              <a:avLst/>
              <a:gdLst/>
              <a:ahLst/>
              <a:cxnLst/>
              <a:rect l="l" t="t" r="r" b="b"/>
              <a:pathLst>
                <a:path w="1732736" h="961981">
                  <a:moveTo>
                    <a:pt x="60015" y="0"/>
                  </a:moveTo>
                  <a:lnTo>
                    <a:pt x="1672721" y="0"/>
                  </a:lnTo>
                  <a:cubicBezTo>
                    <a:pt x="1688638" y="0"/>
                    <a:pt x="1703903" y="6323"/>
                    <a:pt x="1715158" y="17578"/>
                  </a:cubicBezTo>
                  <a:cubicBezTo>
                    <a:pt x="1726413" y="28833"/>
                    <a:pt x="1732736" y="44098"/>
                    <a:pt x="1732736" y="60015"/>
                  </a:cubicBezTo>
                  <a:lnTo>
                    <a:pt x="1732736" y="901965"/>
                  </a:lnTo>
                  <a:cubicBezTo>
                    <a:pt x="1732736" y="935111"/>
                    <a:pt x="1705866" y="961981"/>
                    <a:pt x="1672721" y="961981"/>
                  </a:cubicBezTo>
                  <a:lnTo>
                    <a:pt x="60015" y="961981"/>
                  </a:lnTo>
                  <a:cubicBezTo>
                    <a:pt x="26870" y="961981"/>
                    <a:pt x="0" y="935111"/>
                    <a:pt x="0" y="901965"/>
                  </a:cubicBezTo>
                  <a:lnTo>
                    <a:pt x="0" y="60015"/>
                  </a:lnTo>
                  <a:cubicBezTo>
                    <a:pt x="0" y="26870"/>
                    <a:pt x="26870" y="0"/>
                    <a:pt x="60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37657"/>
              <a:ext cx="1732736" cy="88900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marL="367032" lvl="1" indent="-183516">
                <a:lnSpc>
                  <a:spcPts val="272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Rapid economic, and industrial growth caused complex </a:t>
              </a:r>
            </a:p>
            <a:p>
              <a:pPr>
                <a:lnSpc>
                  <a:spcPts val="2720"/>
                </a:lnSpc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     &amp; extensive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air pollution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problems.</a:t>
              </a:r>
            </a:p>
            <a:p>
              <a:pPr>
                <a:lnSpc>
                  <a:spcPts val="272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72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India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became the world’s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8th most polluted country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with an annual average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PM2.5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concentration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10 times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more than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WHO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’s recommended level.</a:t>
              </a:r>
            </a:p>
            <a:p>
              <a:pPr>
                <a:lnSpc>
                  <a:spcPts val="272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72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PM2.5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has been linked to the development of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chronic respiratory, cardiovascular, cerebrovascular diseases, and lung cancer.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86868" y="905813"/>
            <a:ext cx="6578146" cy="3698613"/>
            <a:chOff x="0" y="0"/>
            <a:chExt cx="1732516" cy="9741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2516" cy="974120"/>
            </a:xfrm>
            <a:custGeom>
              <a:avLst/>
              <a:gdLst/>
              <a:ahLst/>
              <a:cxnLst/>
              <a:rect l="l" t="t" r="r" b="b"/>
              <a:pathLst>
                <a:path w="1732516" h="974120">
                  <a:moveTo>
                    <a:pt x="60023" y="0"/>
                  </a:moveTo>
                  <a:lnTo>
                    <a:pt x="1672493" y="0"/>
                  </a:lnTo>
                  <a:cubicBezTo>
                    <a:pt x="1688412" y="0"/>
                    <a:pt x="1703679" y="6324"/>
                    <a:pt x="1714935" y="17580"/>
                  </a:cubicBezTo>
                  <a:cubicBezTo>
                    <a:pt x="1726192" y="28837"/>
                    <a:pt x="1732516" y="44104"/>
                    <a:pt x="1732516" y="60023"/>
                  </a:cubicBezTo>
                  <a:lnTo>
                    <a:pt x="1732516" y="914098"/>
                  </a:lnTo>
                  <a:cubicBezTo>
                    <a:pt x="1732516" y="930017"/>
                    <a:pt x="1726192" y="945284"/>
                    <a:pt x="1714935" y="956540"/>
                  </a:cubicBezTo>
                  <a:cubicBezTo>
                    <a:pt x="1703679" y="967796"/>
                    <a:pt x="1688412" y="974120"/>
                    <a:pt x="1672493" y="974120"/>
                  </a:cubicBezTo>
                  <a:lnTo>
                    <a:pt x="60023" y="974120"/>
                  </a:lnTo>
                  <a:cubicBezTo>
                    <a:pt x="44104" y="974120"/>
                    <a:pt x="28837" y="967796"/>
                    <a:pt x="17580" y="956540"/>
                  </a:cubicBezTo>
                  <a:cubicBezTo>
                    <a:pt x="6324" y="945284"/>
                    <a:pt x="0" y="930017"/>
                    <a:pt x="0" y="914098"/>
                  </a:cubicBezTo>
                  <a:lnTo>
                    <a:pt x="0" y="60023"/>
                  </a:lnTo>
                  <a:cubicBezTo>
                    <a:pt x="0" y="44104"/>
                    <a:pt x="6324" y="28837"/>
                    <a:pt x="17580" y="17580"/>
                  </a:cubicBezTo>
                  <a:cubicBezTo>
                    <a:pt x="28837" y="6324"/>
                    <a:pt x="44104" y="0"/>
                    <a:pt x="600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53312"/>
              <a:ext cx="1732516" cy="88900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marL="367032" lvl="1" indent="-183516">
                <a:lnSpc>
                  <a:spcPts val="272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Helping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Government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to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plan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and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allocate resources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accordingly to the most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affected areas.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</a:t>
              </a:r>
            </a:p>
            <a:p>
              <a:pPr>
                <a:lnSpc>
                  <a:spcPts val="272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72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Helping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industries regulate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emission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of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pollutant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causing the highest increase in PM2.5 value.</a:t>
              </a:r>
            </a:p>
            <a:p>
              <a:pPr>
                <a:lnSpc>
                  <a:spcPts val="272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72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Helping us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identify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the most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vulnerable cities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so we can,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control/prevent emissions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from the combustion of diesel, fuel, wood.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889401" y="5319233"/>
            <a:ext cx="0" cy="6492240"/>
          </a:xfrm>
          <a:prstGeom prst="line">
            <a:avLst/>
          </a:prstGeom>
          <a:ln w="57150" cap="flat">
            <a:solidFill>
              <a:srgbClr val="000000">
                <a:alpha val="29804"/>
              </a:srgbClr>
            </a:solidFill>
            <a:prstDash val="lgDash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1740753" y="5143500"/>
            <a:ext cx="0" cy="6492240"/>
          </a:xfrm>
          <a:prstGeom prst="line">
            <a:avLst/>
          </a:prstGeom>
          <a:ln w="57150" cap="flat">
            <a:solidFill>
              <a:srgbClr val="000000">
                <a:alpha val="29804"/>
              </a:srgbClr>
            </a:solidFill>
            <a:prstDash val="lgDash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0" y="5715092"/>
            <a:ext cx="18391320" cy="4644800"/>
          </a:xfrm>
          <a:custGeom>
            <a:avLst/>
            <a:gdLst/>
            <a:ahLst/>
            <a:cxnLst/>
            <a:rect l="l" t="t" r="r" b="b"/>
            <a:pathLst>
              <a:path w="18391320" h="4644800">
                <a:moveTo>
                  <a:pt x="0" y="0"/>
                </a:moveTo>
                <a:lnTo>
                  <a:pt x="18391320" y="0"/>
                </a:lnTo>
                <a:lnTo>
                  <a:pt x="18391320" y="4644800"/>
                </a:lnTo>
                <a:lnTo>
                  <a:pt x="0" y="464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275451" y="862512"/>
            <a:ext cx="1017080" cy="1731870"/>
          </a:xfrm>
          <a:custGeom>
            <a:avLst/>
            <a:gdLst/>
            <a:ahLst/>
            <a:cxnLst/>
            <a:rect l="l" t="t" r="r" b="b"/>
            <a:pathLst>
              <a:path w="1017080" h="1731870">
                <a:moveTo>
                  <a:pt x="0" y="0"/>
                </a:moveTo>
                <a:lnTo>
                  <a:pt x="1017081" y="0"/>
                </a:lnTo>
                <a:lnTo>
                  <a:pt x="1017081" y="1731871"/>
                </a:lnTo>
                <a:lnTo>
                  <a:pt x="0" y="173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112332" y="5039613"/>
            <a:ext cx="868783" cy="794541"/>
          </a:xfrm>
          <a:custGeom>
            <a:avLst/>
            <a:gdLst/>
            <a:ahLst/>
            <a:cxnLst/>
            <a:rect l="l" t="t" r="r" b="b"/>
            <a:pathLst>
              <a:path w="868783" h="794541">
                <a:moveTo>
                  <a:pt x="0" y="0"/>
                </a:moveTo>
                <a:lnTo>
                  <a:pt x="868783" y="0"/>
                </a:lnTo>
                <a:lnTo>
                  <a:pt x="868783" y="794542"/>
                </a:lnTo>
                <a:lnTo>
                  <a:pt x="0" y="79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66058" y="5058941"/>
            <a:ext cx="851033" cy="775214"/>
          </a:xfrm>
          <a:custGeom>
            <a:avLst/>
            <a:gdLst/>
            <a:ahLst/>
            <a:cxnLst/>
            <a:rect l="l" t="t" r="r" b="b"/>
            <a:pathLst>
              <a:path w="851033" h="775214">
                <a:moveTo>
                  <a:pt x="0" y="0"/>
                </a:moveTo>
                <a:lnTo>
                  <a:pt x="851033" y="0"/>
                </a:lnTo>
                <a:lnTo>
                  <a:pt x="851033" y="775214"/>
                </a:lnTo>
                <a:lnTo>
                  <a:pt x="0" y="7752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433921" y="4849919"/>
            <a:ext cx="764556" cy="938629"/>
          </a:xfrm>
          <a:custGeom>
            <a:avLst/>
            <a:gdLst/>
            <a:ahLst/>
            <a:cxnLst/>
            <a:rect l="l" t="t" r="r" b="b"/>
            <a:pathLst>
              <a:path w="764556" h="938629">
                <a:moveTo>
                  <a:pt x="0" y="0"/>
                </a:moveTo>
                <a:lnTo>
                  <a:pt x="764556" y="0"/>
                </a:lnTo>
                <a:lnTo>
                  <a:pt x="764556" y="938629"/>
                </a:lnTo>
                <a:lnTo>
                  <a:pt x="0" y="9386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493298" y="2594383"/>
            <a:ext cx="2581387" cy="875046"/>
          </a:xfrm>
          <a:custGeom>
            <a:avLst/>
            <a:gdLst/>
            <a:ahLst/>
            <a:cxnLst/>
            <a:rect l="l" t="t" r="r" b="b"/>
            <a:pathLst>
              <a:path w="2581387" h="875046">
                <a:moveTo>
                  <a:pt x="0" y="0"/>
                </a:moveTo>
                <a:lnTo>
                  <a:pt x="2581387" y="0"/>
                </a:lnTo>
                <a:lnTo>
                  <a:pt x="2581387" y="875046"/>
                </a:lnTo>
                <a:lnTo>
                  <a:pt x="0" y="87504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1676400" y="9891340"/>
            <a:ext cx="5470197" cy="791320"/>
            <a:chOff x="0" y="0"/>
            <a:chExt cx="7293597" cy="105509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7293597" cy="38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sz="2000" spc="-30">
                  <a:solidFill>
                    <a:srgbClr val="028DCF"/>
                  </a:solidFill>
                  <a:latin typeface="Playfair Display Bold"/>
                </a:rPr>
                <a:t>Case </a:t>
              </a:r>
              <a:r>
                <a:rPr lang="en-US" sz="2000" spc="-30">
                  <a:solidFill>
                    <a:srgbClr val="F58B32"/>
                  </a:solidFill>
                  <a:latin typeface="Playfair Display Bold"/>
                </a:rPr>
                <a:t>Unravellers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47093"/>
              <a:ext cx="7293597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2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682391" y="9843715"/>
            <a:ext cx="1473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10C09"/>
                </a:solidFill>
                <a:latin typeface="Aileron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76782" y="100275"/>
            <a:ext cx="4563368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ileron"/>
              </a:rPr>
              <a:t>Navigating the Problem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40413" y="4425527"/>
            <a:ext cx="375165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ileron Bold"/>
              </a:rPr>
              <a:t>Solution 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5787" y="5043008"/>
            <a:ext cx="5262663" cy="510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2400" spc="175" dirty="0">
                <a:solidFill>
                  <a:srgbClr val="000000"/>
                </a:solidFill>
                <a:latin typeface="Aileron Bold"/>
              </a:rPr>
              <a:t>Data Treatment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313510" y="5039613"/>
            <a:ext cx="526266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105">
                <a:solidFill>
                  <a:srgbClr val="000000"/>
                </a:solidFill>
                <a:latin typeface="Aileron Bold"/>
              </a:rPr>
              <a:t>Feature Engineering &amp; Visualization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561025" y="5043008"/>
            <a:ext cx="5262663" cy="107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2400" spc="175">
                <a:solidFill>
                  <a:srgbClr val="000000"/>
                </a:solidFill>
                <a:latin typeface="Aileron Bold"/>
              </a:rPr>
              <a:t>Modeling</a:t>
            </a:r>
          </a:p>
          <a:p>
            <a:pPr algn="ctr">
              <a:lnSpc>
                <a:spcPts val="4488"/>
              </a:lnSpc>
            </a:pPr>
            <a:endParaRPr lang="en-US" sz="2400" spc="175">
              <a:solidFill>
                <a:srgbClr val="000000"/>
              </a:solidFill>
              <a:latin typeface="Aileron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724922" y="100834"/>
            <a:ext cx="3047926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ileron"/>
              </a:rPr>
              <a:t>Solution Impact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318" y="-245237"/>
            <a:ext cx="18686318" cy="18686318"/>
          </a:xfrm>
          <a:custGeom>
            <a:avLst/>
            <a:gdLst/>
            <a:ahLst/>
            <a:cxnLst/>
            <a:rect l="l" t="t" r="r" b="b"/>
            <a:pathLst>
              <a:path w="18686318" h="18686318">
                <a:moveTo>
                  <a:pt x="0" y="0"/>
                </a:moveTo>
                <a:lnTo>
                  <a:pt x="18686318" y="0"/>
                </a:lnTo>
                <a:lnTo>
                  <a:pt x="18686318" y="18686318"/>
                </a:lnTo>
                <a:lnTo>
                  <a:pt x="0" y="1868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150" y="161042"/>
            <a:ext cx="1291575" cy="943843"/>
          </a:xfrm>
          <a:custGeom>
            <a:avLst/>
            <a:gdLst/>
            <a:ahLst/>
            <a:cxnLst/>
            <a:rect l="l" t="t" r="r" b="b"/>
            <a:pathLst>
              <a:path w="1291575" h="943843">
                <a:moveTo>
                  <a:pt x="0" y="0"/>
                </a:moveTo>
                <a:lnTo>
                  <a:pt x="1291575" y="0"/>
                </a:lnTo>
                <a:lnTo>
                  <a:pt x="1291575" y="943843"/>
                </a:lnTo>
                <a:lnTo>
                  <a:pt x="0" y="94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83612" y="0"/>
            <a:ext cx="1157475" cy="1157475"/>
          </a:xfrm>
          <a:custGeom>
            <a:avLst/>
            <a:gdLst/>
            <a:ahLst/>
            <a:cxnLst/>
            <a:rect l="l" t="t" r="r" b="b"/>
            <a:pathLst>
              <a:path w="1157475" h="1157475">
                <a:moveTo>
                  <a:pt x="0" y="0"/>
                </a:moveTo>
                <a:lnTo>
                  <a:pt x="1157475" y="0"/>
                </a:lnTo>
                <a:lnTo>
                  <a:pt x="1157475" y="1157475"/>
                </a:lnTo>
                <a:lnTo>
                  <a:pt x="0" y="1157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28290" y="1661483"/>
            <a:ext cx="3535509" cy="3627885"/>
          </a:xfrm>
          <a:custGeom>
            <a:avLst/>
            <a:gdLst/>
            <a:ahLst/>
            <a:cxnLst/>
            <a:rect l="l" t="t" r="r" b="b"/>
            <a:pathLst>
              <a:path w="3535509" h="3627885">
                <a:moveTo>
                  <a:pt x="0" y="0"/>
                </a:moveTo>
                <a:lnTo>
                  <a:pt x="3535509" y="0"/>
                </a:lnTo>
                <a:lnTo>
                  <a:pt x="3535509" y="3627886"/>
                </a:lnTo>
                <a:lnTo>
                  <a:pt x="0" y="3627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29054" y="1618753"/>
            <a:ext cx="5733842" cy="3713345"/>
          </a:xfrm>
          <a:custGeom>
            <a:avLst/>
            <a:gdLst/>
            <a:ahLst/>
            <a:cxnLst/>
            <a:rect l="l" t="t" r="r" b="b"/>
            <a:pathLst>
              <a:path w="5733842" h="3713345">
                <a:moveTo>
                  <a:pt x="0" y="0"/>
                </a:moveTo>
                <a:lnTo>
                  <a:pt x="5733842" y="0"/>
                </a:lnTo>
                <a:lnTo>
                  <a:pt x="5733842" y="3713346"/>
                </a:lnTo>
                <a:lnTo>
                  <a:pt x="0" y="3713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8290" y="5781040"/>
            <a:ext cx="3535509" cy="4110300"/>
          </a:xfrm>
          <a:custGeom>
            <a:avLst/>
            <a:gdLst/>
            <a:ahLst/>
            <a:cxnLst/>
            <a:rect l="l" t="t" r="r" b="b"/>
            <a:pathLst>
              <a:path w="3535509" h="4110300">
                <a:moveTo>
                  <a:pt x="0" y="0"/>
                </a:moveTo>
                <a:lnTo>
                  <a:pt x="3535509" y="0"/>
                </a:lnTo>
                <a:lnTo>
                  <a:pt x="3535509" y="4110300"/>
                </a:lnTo>
                <a:lnTo>
                  <a:pt x="0" y="4110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927180" y="1661483"/>
            <a:ext cx="3848689" cy="3627885"/>
            <a:chOff x="0" y="0"/>
            <a:chExt cx="1013646" cy="955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3646" cy="955492"/>
            </a:xfrm>
            <a:custGeom>
              <a:avLst/>
              <a:gdLst/>
              <a:ahLst/>
              <a:cxnLst/>
              <a:rect l="l" t="t" r="r" b="b"/>
              <a:pathLst>
                <a:path w="1013646" h="955492">
                  <a:moveTo>
                    <a:pt x="102590" y="0"/>
                  </a:moveTo>
                  <a:lnTo>
                    <a:pt x="911056" y="0"/>
                  </a:lnTo>
                  <a:cubicBezTo>
                    <a:pt x="938265" y="0"/>
                    <a:pt x="964359" y="10809"/>
                    <a:pt x="983598" y="30048"/>
                  </a:cubicBezTo>
                  <a:cubicBezTo>
                    <a:pt x="1002838" y="49287"/>
                    <a:pt x="1013646" y="75382"/>
                    <a:pt x="1013646" y="102590"/>
                  </a:cubicBezTo>
                  <a:lnTo>
                    <a:pt x="1013646" y="852902"/>
                  </a:lnTo>
                  <a:cubicBezTo>
                    <a:pt x="1013646" y="909561"/>
                    <a:pt x="967715" y="955492"/>
                    <a:pt x="911056" y="955492"/>
                  </a:cubicBezTo>
                  <a:lnTo>
                    <a:pt x="102590" y="955492"/>
                  </a:lnTo>
                  <a:cubicBezTo>
                    <a:pt x="75382" y="955492"/>
                    <a:pt x="49287" y="944684"/>
                    <a:pt x="30048" y="925444"/>
                  </a:cubicBezTo>
                  <a:cubicBezTo>
                    <a:pt x="10809" y="906205"/>
                    <a:pt x="0" y="880111"/>
                    <a:pt x="0" y="852902"/>
                  </a:cubicBezTo>
                  <a:lnTo>
                    <a:pt x="0" y="102590"/>
                  </a:lnTo>
                  <a:cubicBezTo>
                    <a:pt x="0" y="75382"/>
                    <a:pt x="10809" y="49287"/>
                    <a:pt x="30048" y="30048"/>
                  </a:cubicBezTo>
                  <a:cubicBezTo>
                    <a:pt x="49287" y="10809"/>
                    <a:pt x="75382" y="0"/>
                    <a:pt x="1025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59021"/>
              <a:ext cx="1013646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Removed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columns having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&gt; 25%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of their values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missing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.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</a:t>
              </a:r>
            </a:p>
            <a:p>
              <a:pPr>
                <a:lnSpc>
                  <a:spcPts val="2210"/>
                </a:lnSpc>
              </a:pPr>
              <a:endParaRPr lang="en-US" sz="1700" spc="-8" dirty="0">
                <a:solidFill>
                  <a:srgbClr val="000000"/>
                </a:solidFill>
                <a:latin typeface="Aileron Bold"/>
              </a:endParaRPr>
            </a:p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For other columns, used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simple linear interpolation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instead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of any other form of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interpolation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because it presented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best result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. </a:t>
              </a:r>
            </a:p>
            <a:p>
              <a:pPr>
                <a:lnSpc>
                  <a:spcPts val="221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Mean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or other forms of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imputation weren't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used as we had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sequential data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927180" y="6345193"/>
            <a:ext cx="3863702" cy="3627885"/>
            <a:chOff x="0" y="0"/>
            <a:chExt cx="1017600" cy="955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3646" cy="955492"/>
            </a:xfrm>
            <a:custGeom>
              <a:avLst/>
              <a:gdLst/>
              <a:ahLst/>
              <a:cxnLst/>
              <a:rect l="l" t="t" r="r" b="b"/>
              <a:pathLst>
                <a:path w="1013646" h="955492">
                  <a:moveTo>
                    <a:pt x="102590" y="0"/>
                  </a:moveTo>
                  <a:lnTo>
                    <a:pt x="911056" y="0"/>
                  </a:lnTo>
                  <a:cubicBezTo>
                    <a:pt x="938265" y="0"/>
                    <a:pt x="964359" y="10809"/>
                    <a:pt x="983598" y="30048"/>
                  </a:cubicBezTo>
                  <a:cubicBezTo>
                    <a:pt x="1002838" y="49287"/>
                    <a:pt x="1013646" y="75382"/>
                    <a:pt x="1013646" y="102590"/>
                  </a:cubicBezTo>
                  <a:lnTo>
                    <a:pt x="1013646" y="852902"/>
                  </a:lnTo>
                  <a:cubicBezTo>
                    <a:pt x="1013646" y="909561"/>
                    <a:pt x="967715" y="955492"/>
                    <a:pt x="911056" y="955492"/>
                  </a:cubicBezTo>
                  <a:lnTo>
                    <a:pt x="102590" y="955492"/>
                  </a:lnTo>
                  <a:cubicBezTo>
                    <a:pt x="75382" y="955492"/>
                    <a:pt x="49287" y="944684"/>
                    <a:pt x="30048" y="925444"/>
                  </a:cubicBezTo>
                  <a:cubicBezTo>
                    <a:pt x="10809" y="906205"/>
                    <a:pt x="0" y="880111"/>
                    <a:pt x="0" y="852902"/>
                  </a:cubicBezTo>
                  <a:lnTo>
                    <a:pt x="0" y="102590"/>
                  </a:lnTo>
                  <a:cubicBezTo>
                    <a:pt x="0" y="75382"/>
                    <a:pt x="10809" y="49287"/>
                    <a:pt x="30048" y="30048"/>
                  </a:cubicBezTo>
                  <a:cubicBezTo>
                    <a:pt x="49287" y="10809"/>
                    <a:pt x="75382" y="0"/>
                    <a:pt x="1025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64054"/>
              <a:ext cx="1017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Outliers were detected using data visualization.</a:t>
              </a:r>
            </a:p>
            <a:p>
              <a:pPr>
                <a:lnSpc>
                  <a:spcPts val="221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Removed outliers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and replaced it with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simple interpolation </a:t>
              </a:r>
            </a:p>
            <a:p>
              <a:pPr>
                <a:lnSpc>
                  <a:spcPts val="2210"/>
                </a:lnSpc>
              </a:pPr>
              <a:endParaRPr lang="en-US" sz="1700" spc="-8" dirty="0">
                <a:solidFill>
                  <a:srgbClr val="000000"/>
                </a:solidFill>
                <a:latin typeface="Aileron Bold"/>
              </a:endParaRPr>
            </a:p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For cities with a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higher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percentage of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outliers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we set a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top 2%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threshold and removed it, replacing it with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simple interpolation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016081" y="1747466"/>
            <a:ext cx="4125006" cy="3627885"/>
            <a:chOff x="0" y="0"/>
            <a:chExt cx="1086421" cy="9554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86421" cy="955492"/>
            </a:xfrm>
            <a:custGeom>
              <a:avLst/>
              <a:gdLst/>
              <a:ahLst/>
              <a:cxnLst/>
              <a:rect l="l" t="t" r="r" b="b"/>
              <a:pathLst>
                <a:path w="1086421" h="955492">
                  <a:moveTo>
                    <a:pt x="95718" y="0"/>
                  </a:moveTo>
                  <a:lnTo>
                    <a:pt x="990703" y="0"/>
                  </a:lnTo>
                  <a:cubicBezTo>
                    <a:pt x="1043567" y="0"/>
                    <a:pt x="1086421" y="42854"/>
                    <a:pt x="1086421" y="95718"/>
                  </a:cubicBezTo>
                  <a:lnTo>
                    <a:pt x="1086421" y="859774"/>
                  </a:lnTo>
                  <a:cubicBezTo>
                    <a:pt x="1086421" y="912638"/>
                    <a:pt x="1043567" y="955492"/>
                    <a:pt x="990703" y="955492"/>
                  </a:cubicBezTo>
                  <a:lnTo>
                    <a:pt x="95718" y="955492"/>
                  </a:lnTo>
                  <a:cubicBezTo>
                    <a:pt x="42854" y="955492"/>
                    <a:pt x="0" y="912638"/>
                    <a:pt x="0" y="859774"/>
                  </a:cubicBezTo>
                  <a:lnTo>
                    <a:pt x="0" y="95718"/>
                  </a:lnTo>
                  <a:cubicBezTo>
                    <a:pt x="0" y="42854"/>
                    <a:pt x="42854" y="0"/>
                    <a:pt x="957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02725"/>
              <a:ext cx="1086421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Plotted PM2.5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value of each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city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against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time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and observed multiple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anomalies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in multiple cities</a:t>
              </a:r>
            </a:p>
            <a:p>
              <a:pPr>
                <a:lnSpc>
                  <a:spcPts val="221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Each city with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corrupted value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presented different challenge, </a:t>
              </a:r>
              <a:r>
                <a:rPr lang="en-US" sz="1700" spc="-8" dirty="0" err="1">
                  <a:solidFill>
                    <a:srgbClr val="000000"/>
                  </a:solidFill>
                  <a:latin typeface="Aileron"/>
                </a:rPr>
                <a:t>eg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. </a:t>
              </a:r>
              <a:r>
                <a:rPr lang="en-US" sz="1700" spc="-8" dirty="0" err="1">
                  <a:solidFill>
                    <a:srgbClr val="000000"/>
                  </a:solidFill>
                  <a:latin typeface="Aileron Bold"/>
                </a:rPr>
                <a:t>prayagraj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had a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constant value for 2 years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then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different values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for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subsequent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days. Almost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11 cities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with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anomalies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were found.</a:t>
              </a:r>
            </a:p>
            <a:p>
              <a:pPr>
                <a:lnSpc>
                  <a:spcPts val="221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016081" y="6063912"/>
            <a:ext cx="4125006" cy="3827428"/>
            <a:chOff x="0" y="0"/>
            <a:chExt cx="1086421" cy="100804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86421" cy="1008047"/>
            </a:xfrm>
            <a:custGeom>
              <a:avLst/>
              <a:gdLst/>
              <a:ahLst/>
              <a:cxnLst/>
              <a:rect l="l" t="t" r="r" b="b"/>
              <a:pathLst>
                <a:path w="1086421" h="1008047">
                  <a:moveTo>
                    <a:pt x="95718" y="0"/>
                  </a:moveTo>
                  <a:lnTo>
                    <a:pt x="990703" y="0"/>
                  </a:lnTo>
                  <a:cubicBezTo>
                    <a:pt x="1043567" y="0"/>
                    <a:pt x="1086421" y="42854"/>
                    <a:pt x="1086421" y="95718"/>
                  </a:cubicBezTo>
                  <a:lnTo>
                    <a:pt x="1086421" y="912329"/>
                  </a:lnTo>
                  <a:cubicBezTo>
                    <a:pt x="1086421" y="965193"/>
                    <a:pt x="1043567" y="1008047"/>
                    <a:pt x="990703" y="1008047"/>
                  </a:cubicBezTo>
                  <a:lnTo>
                    <a:pt x="95718" y="1008047"/>
                  </a:lnTo>
                  <a:cubicBezTo>
                    <a:pt x="42854" y="1008047"/>
                    <a:pt x="0" y="965193"/>
                    <a:pt x="0" y="912329"/>
                  </a:cubicBezTo>
                  <a:lnTo>
                    <a:pt x="0" y="95718"/>
                  </a:lnTo>
                  <a:cubicBezTo>
                    <a:pt x="0" y="42854"/>
                    <a:pt x="42854" y="0"/>
                    <a:pt x="957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63447"/>
              <a:ext cx="1086421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We did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Augmented Dickey-Fuller (ADF) test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to check whether the data was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stationary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or not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Fortunately,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data turned out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to be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stationary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in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exceptional cases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where such was not the case we did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first order differencing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</a:t>
              </a:r>
            </a:p>
            <a:p>
              <a:pPr marL="367032" lvl="1" indent="-183516">
                <a:lnSpc>
                  <a:spcPts val="221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Min Max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scaling on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PM2.5 values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so we could use our LSTM model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7937794" y="6900617"/>
            <a:ext cx="5985517" cy="2972537"/>
          </a:xfrm>
          <a:custGeom>
            <a:avLst/>
            <a:gdLst/>
            <a:ahLst/>
            <a:cxnLst/>
            <a:rect l="l" t="t" r="r" b="b"/>
            <a:pathLst>
              <a:path w="5985517" h="2972537">
                <a:moveTo>
                  <a:pt x="0" y="0"/>
                </a:moveTo>
                <a:lnTo>
                  <a:pt x="5985518" y="0"/>
                </a:lnTo>
                <a:lnTo>
                  <a:pt x="5985518" y="2972537"/>
                </a:lnTo>
                <a:lnTo>
                  <a:pt x="0" y="29725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050194" y="5403669"/>
            <a:ext cx="830322" cy="827224"/>
          </a:xfrm>
          <a:custGeom>
            <a:avLst/>
            <a:gdLst/>
            <a:ahLst/>
            <a:cxnLst/>
            <a:rect l="l" t="t" r="r" b="b"/>
            <a:pathLst>
              <a:path w="830322" h="827224">
                <a:moveTo>
                  <a:pt x="0" y="0"/>
                </a:moveTo>
                <a:lnTo>
                  <a:pt x="830323" y="0"/>
                </a:lnTo>
                <a:lnTo>
                  <a:pt x="830323" y="827224"/>
                </a:lnTo>
                <a:lnTo>
                  <a:pt x="0" y="827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4050194" y="835595"/>
            <a:ext cx="713040" cy="713040"/>
          </a:xfrm>
          <a:custGeom>
            <a:avLst/>
            <a:gdLst/>
            <a:ahLst/>
            <a:cxnLst/>
            <a:rect l="l" t="t" r="r" b="b"/>
            <a:pathLst>
              <a:path w="713040" h="713040">
                <a:moveTo>
                  <a:pt x="0" y="0"/>
                </a:moveTo>
                <a:lnTo>
                  <a:pt x="713040" y="0"/>
                </a:lnTo>
                <a:lnTo>
                  <a:pt x="713040" y="713040"/>
                </a:lnTo>
                <a:lnTo>
                  <a:pt x="0" y="713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478983" y="206195"/>
            <a:ext cx="745085" cy="745085"/>
          </a:xfrm>
          <a:custGeom>
            <a:avLst/>
            <a:gdLst/>
            <a:ahLst/>
            <a:cxnLst/>
            <a:rect l="l" t="t" r="r" b="b"/>
            <a:pathLst>
              <a:path w="745085" h="745085">
                <a:moveTo>
                  <a:pt x="0" y="0"/>
                </a:moveTo>
                <a:lnTo>
                  <a:pt x="745084" y="0"/>
                </a:lnTo>
                <a:lnTo>
                  <a:pt x="745084" y="745085"/>
                </a:lnTo>
                <a:lnTo>
                  <a:pt x="0" y="74508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4048646" y="1040273"/>
            <a:ext cx="572106" cy="625564"/>
          </a:xfrm>
          <a:custGeom>
            <a:avLst/>
            <a:gdLst/>
            <a:ahLst/>
            <a:cxnLst/>
            <a:rect l="l" t="t" r="r" b="b"/>
            <a:pathLst>
              <a:path w="572106" h="625564">
                <a:moveTo>
                  <a:pt x="0" y="0"/>
                </a:moveTo>
                <a:lnTo>
                  <a:pt x="572107" y="0"/>
                </a:lnTo>
                <a:lnTo>
                  <a:pt x="572107" y="625564"/>
                </a:lnTo>
                <a:lnTo>
                  <a:pt x="0" y="6255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2631791" y="5480483"/>
            <a:ext cx="596235" cy="750410"/>
          </a:xfrm>
          <a:custGeom>
            <a:avLst/>
            <a:gdLst/>
            <a:ahLst/>
            <a:cxnLst/>
            <a:rect l="l" t="t" r="r" b="b"/>
            <a:pathLst>
              <a:path w="596235" h="750410">
                <a:moveTo>
                  <a:pt x="0" y="0"/>
                </a:moveTo>
                <a:lnTo>
                  <a:pt x="596234" y="0"/>
                </a:lnTo>
                <a:lnTo>
                  <a:pt x="596234" y="750410"/>
                </a:lnTo>
                <a:lnTo>
                  <a:pt x="0" y="750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-1706399" y="9948490"/>
            <a:ext cx="5470197" cy="791320"/>
            <a:chOff x="0" y="0"/>
            <a:chExt cx="7293597" cy="1055093"/>
          </a:xfrm>
        </p:grpSpPr>
        <p:sp>
          <p:nvSpPr>
            <p:cNvPr id="27" name="TextBox 27"/>
            <p:cNvSpPr txBox="1"/>
            <p:nvPr/>
          </p:nvSpPr>
          <p:spPr>
            <a:xfrm>
              <a:off x="0" y="9525"/>
              <a:ext cx="7293597" cy="38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sz="2000" spc="-30">
                  <a:solidFill>
                    <a:srgbClr val="028DCF"/>
                  </a:solidFill>
                  <a:latin typeface="Playfair Display Bold"/>
                </a:rPr>
                <a:t>Case </a:t>
              </a:r>
              <a:r>
                <a:rPr lang="en-US" sz="2000" spc="-30">
                  <a:solidFill>
                    <a:srgbClr val="F58B32"/>
                  </a:solidFill>
                  <a:latin typeface="Playfair Display Bold"/>
                </a:rPr>
                <a:t>Unravellers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547093"/>
              <a:ext cx="7293597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2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7682391" y="9843715"/>
            <a:ext cx="1473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10C09"/>
                </a:solidFill>
                <a:latin typeface="Aileron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464015" y="169480"/>
            <a:ext cx="5359971" cy="66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6"/>
              </a:lnSpc>
            </a:pPr>
            <a:r>
              <a:rPr lang="en-US" sz="3400">
                <a:solidFill>
                  <a:srgbClr val="000000"/>
                </a:solidFill>
                <a:latin typeface="Aileron Bold"/>
              </a:rPr>
              <a:t>Data Analysis &amp; Treatment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969789" y="1052700"/>
            <a:ext cx="2141637" cy="49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3"/>
              </a:lnSpc>
            </a:pPr>
            <a:r>
              <a:rPr lang="en-US" sz="2599">
                <a:solidFill>
                  <a:srgbClr val="000000"/>
                </a:solidFill>
                <a:latin typeface="Aileron Bold"/>
              </a:rPr>
              <a:t>Missing value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201369" y="5646872"/>
            <a:ext cx="1300311" cy="49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2600">
                <a:solidFill>
                  <a:srgbClr val="000000"/>
                </a:solidFill>
                <a:latin typeface="Aileron Bold"/>
              </a:rPr>
              <a:t>Outliers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228025" y="5495107"/>
            <a:ext cx="5147243" cy="42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2300">
                <a:solidFill>
                  <a:srgbClr val="000000"/>
                </a:solidFill>
                <a:latin typeface="Aileron Bold"/>
              </a:rPr>
              <a:t>Stationary test &amp; Normalization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881150" y="1052700"/>
            <a:ext cx="2394868" cy="49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2600">
                <a:solidFill>
                  <a:srgbClr val="000000"/>
                </a:solidFill>
                <a:latin typeface="Aileron Bold"/>
              </a:rPr>
              <a:t>Corrupted data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318" y="-245237"/>
            <a:ext cx="18686318" cy="18686318"/>
          </a:xfrm>
          <a:custGeom>
            <a:avLst/>
            <a:gdLst/>
            <a:ahLst/>
            <a:cxnLst/>
            <a:rect l="l" t="t" r="r" b="b"/>
            <a:pathLst>
              <a:path w="18686318" h="18686318">
                <a:moveTo>
                  <a:pt x="0" y="0"/>
                </a:moveTo>
                <a:lnTo>
                  <a:pt x="18686318" y="0"/>
                </a:lnTo>
                <a:lnTo>
                  <a:pt x="18686318" y="18686318"/>
                </a:lnTo>
                <a:lnTo>
                  <a:pt x="0" y="1868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61042"/>
            <a:ext cx="1291575" cy="943843"/>
          </a:xfrm>
          <a:custGeom>
            <a:avLst/>
            <a:gdLst/>
            <a:ahLst/>
            <a:cxnLst/>
            <a:rect l="l" t="t" r="r" b="b"/>
            <a:pathLst>
              <a:path w="1291575" h="943843">
                <a:moveTo>
                  <a:pt x="0" y="0"/>
                </a:moveTo>
                <a:lnTo>
                  <a:pt x="1291575" y="0"/>
                </a:lnTo>
                <a:lnTo>
                  <a:pt x="1291575" y="943843"/>
                </a:lnTo>
                <a:lnTo>
                  <a:pt x="0" y="94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140686" y="76185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7112" y="1235362"/>
            <a:ext cx="5711303" cy="4090216"/>
          </a:xfrm>
          <a:custGeom>
            <a:avLst/>
            <a:gdLst/>
            <a:ahLst/>
            <a:cxnLst/>
            <a:rect l="l" t="t" r="r" b="b"/>
            <a:pathLst>
              <a:path w="5711303" h="4090216">
                <a:moveTo>
                  <a:pt x="0" y="0"/>
                </a:moveTo>
                <a:lnTo>
                  <a:pt x="5711303" y="0"/>
                </a:lnTo>
                <a:lnTo>
                  <a:pt x="5711303" y="4090216"/>
                </a:lnTo>
                <a:lnTo>
                  <a:pt x="0" y="4090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04878" y="1104885"/>
            <a:ext cx="10977483" cy="6164914"/>
          </a:xfrm>
          <a:custGeom>
            <a:avLst/>
            <a:gdLst/>
            <a:ahLst/>
            <a:cxnLst/>
            <a:rect l="l" t="t" r="r" b="b"/>
            <a:pathLst>
              <a:path w="10977483" h="6164914">
                <a:moveTo>
                  <a:pt x="0" y="0"/>
                </a:moveTo>
                <a:lnTo>
                  <a:pt x="10977483" y="0"/>
                </a:lnTo>
                <a:lnTo>
                  <a:pt x="10977483" y="6164914"/>
                </a:lnTo>
                <a:lnTo>
                  <a:pt x="0" y="61649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8857" b="-6531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17112" y="5668478"/>
            <a:ext cx="5711303" cy="4147312"/>
            <a:chOff x="0" y="0"/>
            <a:chExt cx="1504211" cy="10922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4211" cy="1092296"/>
            </a:xfrm>
            <a:custGeom>
              <a:avLst/>
              <a:gdLst/>
              <a:ahLst/>
              <a:cxnLst/>
              <a:rect l="l" t="t" r="r" b="b"/>
              <a:pathLst>
                <a:path w="1504211" h="1092296">
                  <a:moveTo>
                    <a:pt x="69133" y="0"/>
                  </a:moveTo>
                  <a:lnTo>
                    <a:pt x="1435079" y="0"/>
                  </a:lnTo>
                  <a:cubicBezTo>
                    <a:pt x="1473260" y="0"/>
                    <a:pt x="1504211" y="30952"/>
                    <a:pt x="1504211" y="69133"/>
                  </a:cubicBezTo>
                  <a:lnTo>
                    <a:pt x="1504211" y="1023163"/>
                  </a:lnTo>
                  <a:cubicBezTo>
                    <a:pt x="1504211" y="1041499"/>
                    <a:pt x="1496928" y="1059083"/>
                    <a:pt x="1483963" y="1072048"/>
                  </a:cubicBezTo>
                  <a:cubicBezTo>
                    <a:pt x="1470998" y="1085013"/>
                    <a:pt x="1453414" y="1092296"/>
                    <a:pt x="1435079" y="1092296"/>
                  </a:cubicBezTo>
                  <a:lnTo>
                    <a:pt x="69133" y="1092296"/>
                  </a:lnTo>
                  <a:cubicBezTo>
                    <a:pt x="50798" y="1092296"/>
                    <a:pt x="33213" y="1085013"/>
                    <a:pt x="20249" y="1072048"/>
                  </a:cubicBezTo>
                  <a:cubicBezTo>
                    <a:pt x="7284" y="1059083"/>
                    <a:pt x="0" y="1041499"/>
                    <a:pt x="0" y="1023163"/>
                  </a:cubicBezTo>
                  <a:lnTo>
                    <a:pt x="0" y="69133"/>
                  </a:lnTo>
                  <a:cubicBezTo>
                    <a:pt x="0" y="50798"/>
                    <a:pt x="7284" y="33213"/>
                    <a:pt x="20249" y="20249"/>
                  </a:cubicBezTo>
                  <a:cubicBezTo>
                    <a:pt x="33213" y="7284"/>
                    <a:pt x="50798" y="0"/>
                    <a:pt x="691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99774"/>
              <a:ext cx="1482133" cy="8927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ts val="2499"/>
                </a:lnSpc>
              </a:pPr>
              <a:endParaRPr dirty="0"/>
            </a:p>
            <a:p>
              <a:pPr marL="367032" lvl="1" indent="-183516">
                <a:lnSpc>
                  <a:spcPts val="2499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F58B32"/>
                  </a:solidFill>
                  <a:latin typeface="Aileron Bold"/>
                </a:rPr>
                <a:t>Feature Selection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During submission, we only had the value of </a:t>
              </a:r>
              <a:r>
                <a:rPr lang="en-US" sz="1700" spc="-8" dirty="0" err="1">
                  <a:solidFill>
                    <a:srgbClr val="000000"/>
                  </a:solidFill>
                  <a:latin typeface="Aileron Bold"/>
                </a:rPr>
                <a:t>datetime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and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location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so we used a </a:t>
              </a:r>
              <a:r>
                <a:rPr lang="en-US" sz="1700" spc="-8" dirty="0" err="1">
                  <a:solidFill>
                    <a:srgbClr val="000000"/>
                  </a:solidFill>
                  <a:latin typeface="Aileron Bold"/>
                </a:rPr>
                <a:t>univariate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time series model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Hence we only chose </a:t>
              </a:r>
              <a:r>
                <a:rPr lang="en-US" sz="1700" spc="-8" dirty="0" err="1">
                  <a:solidFill>
                    <a:srgbClr val="000000"/>
                  </a:solidFill>
                  <a:latin typeface="Aileron Bold"/>
                </a:rPr>
                <a:t>datetime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as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feature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and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PM2.5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as the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label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so we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divided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the dataset into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34 datasets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of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each city</a:t>
              </a:r>
            </a:p>
            <a:p>
              <a:pPr>
                <a:lnSpc>
                  <a:spcPts val="2499"/>
                </a:lnSpc>
              </a:pPr>
              <a:endParaRPr lang="en-US" sz="1700" spc="-8" dirty="0">
                <a:solidFill>
                  <a:srgbClr val="000000"/>
                </a:solidFill>
                <a:latin typeface="Aileron Bold"/>
              </a:endParaRPr>
            </a:p>
            <a:p>
              <a:pPr marL="367032" lvl="1" indent="-183516">
                <a:lnSpc>
                  <a:spcPts val="2499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F58B32"/>
                  </a:solidFill>
                  <a:latin typeface="Aileron Bold"/>
                </a:rPr>
                <a:t>Feature Engineering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Broke down the </a:t>
              </a:r>
              <a:r>
                <a:rPr lang="en-US" sz="1700" spc="-8" dirty="0" err="1">
                  <a:solidFill>
                    <a:srgbClr val="000000"/>
                  </a:solidFill>
                  <a:latin typeface="Aileron Bold"/>
                </a:rPr>
                <a:t>datetime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into day, week, month, hour, week of the month, </a:t>
              </a:r>
              <a:r>
                <a:rPr lang="en-US" sz="1700" spc="-8" dirty="0" err="1">
                  <a:solidFill>
                    <a:srgbClr val="000000"/>
                  </a:solidFill>
                  <a:latin typeface="Aileron Bold"/>
                </a:rPr>
                <a:t>etc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to train the model.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We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also applied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log transformation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and a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simple moving average  (SMA)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method for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better visualization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of the dense dataset</a:t>
              </a:r>
            </a:p>
            <a:p>
              <a:pPr>
                <a:lnSpc>
                  <a:spcPts val="2499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677553" y="7276264"/>
            <a:ext cx="10977483" cy="3230761"/>
            <a:chOff x="0" y="-38100"/>
            <a:chExt cx="2891189" cy="8509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1189" cy="724429"/>
            </a:xfrm>
            <a:custGeom>
              <a:avLst/>
              <a:gdLst/>
              <a:ahLst/>
              <a:cxnLst/>
              <a:rect l="l" t="t" r="r" b="b"/>
              <a:pathLst>
                <a:path w="2891189" h="724429">
                  <a:moveTo>
                    <a:pt x="35968" y="0"/>
                  </a:moveTo>
                  <a:lnTo>
                    <a:pt x="2855221" y="0"/>
                  </a:lnTo>
                  <a:cubicBezTo>
                    <a:pt x="2875085" y="0"/>
                    <a:pt x="2891189" y="16103"/>
                    <a:pt x="2891189" y="35968"/>
                  </a:cubicBezTo>
                  <a:lnTo>
                    <a:pt x="2891189" y="688461"/>
                  </a:lnTo>
                  <a:cubicBezTo>
                    <a:pt x="2891189" y="708325"/>
                    <a:pt x="2875085" y="724429"/>
                    <a:pt x="2855221" y="724429"/>
                  </a:cubicBezTo>
                  <a:lnTo>
                    <a:pt x="35968" y="724429"/>
                  </a:lnTo>
                  <a:cubicBezTo>
                    <a:pt x="16103" y="724429"/>
                    <a:pt x="0" y="708325"/>
                    <a:pt x="0" y="688461"/>
                  </a:cubicBezTo>
                  <a:lnTo>
                    <a:pt x="0" y="35968"/>
                  </a:lnTo>
                  <a:cubicBezTo>
                    <a:pt x="0" y="16103"/>
                    <a:pt x="16103" y="0"/>
                    <a:pt x="359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91189" cy="850900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367032" lvl="1" indent="-183516">
                <a:lnSpc>
                  <a:spcPts val="2397"/>
                </a:lnSpc>
                <a:buFont typeface="Arial"/>
                <a:buChar char="•"/>
              </a:pP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We are able to see from the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above bar plot 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that in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most of the cities PM2.5 value increased with time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, such cities were </a:t>
              </a:r>
              <a:r>
                <a:rPr lang="en-US" sz="1700" spc="64" dirty="0">
                  <a:solidFill>
                    <a:srgbClr val="028DCF"/>
                  </a:solidFill>
                  <a:latin typeface="Aileron Bold"/>
                </a:rPr>
                <a:t>Delhi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>
                  <a:solidFill>
                    <a:srgbClr val="028DCF"/>
                  </a:solidFill>
                  <a:latin typeface="Aileron Bold"/>
                </a:rPr>
                <a:t>Ahmedabad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 err="1">
                  <a:solidFill>
                    <a:srgbClr val="028DCF"/>
                  </a:solidFill>
                  <a:latin typeface="Aileron Bold"/>
                </a:rPr>
                <a:t>Gandhinagar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 err="1">
                  <a:solidFill>
                    <a:srgbClr val="028DCF"/>
                  </a:solidFill>
                  <a:latin typeface="Aileron Bold"/>
                </a:rPr>
                <a:t>Gurugram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and </a:t>
              </a:r>
              <a:r>
                <a:rPr lang="en-US" sz="1700" spc="64" dirty="0">
                  <a:solidFill>
                    <a:srgbClr val="028DCF"/>
                  </a:solidFill>
                  <a:latin typeface="Aileron Bold"/>
                </a:rPr>
                <a:t>Patna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. And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in some cities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, the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PM2.5 value stayed almost the same 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such as </a:t>
              </a:r>
              <a:r>
                <a:rPr lang="en-US" sz="1700" spc="64" dirty="0" err="1">
                  <a:solidFill>
                    <a:srgbClr val="F58B32"/>
                  </a:solidFill>
                  <a:latin typeface="Aileron Bold"/>
                </a:rPr>
                <a:t>Imphal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 err="1">
                  <a:solidFill>
                    <a:srgbClr val="F58B32"/>
                  </a:solidFill>
                  <a:latin typeface="Aileron Bold"/>
                </a:rPr>
                <a:t>Bhilai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>
                  <a:solidFill>
                    <a:srgbClr val="F58B32"/>
                  </a:solidFill>
                  <a:latin typeface="Aileron Bold"/>
                </a:rPr>
                <a:t>Chennai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and </a:t>
              </a:r>
              <a:r>
                <a:rPr lang="en-US" sz="1700" spc="64" dirty="0">
                  <a:solidFill>
                    <a:srgbClr val="F58B32"/>
                  </a:solidFill>
                  <a:latin typeface="Aileron Bold"/>
                </a:rPr>
                <a:t>Raipur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. But In cities like </a:t>
              </a:r>
              <a:r>
                <a:rPr lang="en-US" sz="1700" spc="64" dirty="0">
                  <a:solidFill>
                    <a:srgbClr val="27E85C"/>
                  </a:solidFill>
                  <a:latin typeface="Aileron Bold"/>
                </a:rPr>
                <a:t>Guwahati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 err="1">
                  <a:solidFill>
                    <a:srgbClr val="27E85C"/>
                  </a:solidFill>
                  <a:latin typeface="Aileron Bold"/>
                </a:rPr>
                <a:t>Agartala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64" dirty="0">
                  <a:solidFill>
                    <a:srgbClr val="27E85C"/>
                  </a:solidFill>
                  <a:latin typeface="Aileron Bold"/>
                </a:rPr>
                <a:t>Srinagar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, and </a:t>
              </a:r>
              <a:r>
                <a:rPr lang="en-US" sz="1700" spc="64" dirty="0">
                  <a:solidFill>
                    <a:srgbClr val="27E85C"/>
                  </a:solidFill>
                  <a:latin typeface="Aileron Bold"/>
                </a:rPr>
                <a:t>Chandigarh</a:t>
              </a:r>
              <a:r>
                <a:rPr lang="en-US" sz="1700" spc="64" dirty="0">
                  <a:solidFill>
                    <a:srgbClr val="27E85C"/>
                  </a:solidFill>
                  <a:latin typeface="Aileron"/>
                </a:rPr>
                <a:t> 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the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PM2.5 value decreased over the years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.</a:t>
              </a:r>
            </a:p>
            <a:p>
              <a:pPr>
                <a:lnSpc>
                  <a:spcPts val="2397"/>
                </a:lnSpc>
              </a:pPr>
              <a:endParaRPr lang="en-US" sz="1700" spc="64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97"/>
                </a:lnSpc>
                <a:buFont typeface="Arial"/>
                <a:buChar char="•"/>
              </a:pP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According to the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2023 report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: India's annual average PM2. 5 levels in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2022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 was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53.3 </a:t>
              </a:r>
              <a:r>
                <a:rPr lang="en-US" sz="1700" spc="64" dirty="0" err="1">
                  <a:solidFill>
                    <a:srgbClr val="000000"/>
                  </a:solidFill>
                  <a:latin typeface="Aileron Bold"/>
                </a:rPr>
                <a:t>μg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/m3, slightly lower than the 2021 average of 58.1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. However, it was several times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higher 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than the annual PM2. 5 concentrations of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5 </a:t>
              </a:r>
              <a:r>
                <a:rPr lang="en-US" sz="1700" spc="64" dirty="0" err="1">
                  <a:solidFill>
                    <a:srgbClr val="000000"/>
                  </a:solidFill>
                  <a:latin typeface="Aileron Bold"/>
                </a:rPr>
                <a:t>μg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/m3 limit 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under World Health </a:t>
              </a:r>
              <a:r>
                <a:rPr lang="en-US" sz="1700" spc="64" dirty="0" smtClean="0">
                  <a:solidFill>
                    <a:srgbClr val="000000"/>
                  </a:solidFill>
                  <a:latin typeface="Aileron"/>
                </a:rPr>
                <a:t>Organization 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(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WHO</a:t>
              </a:r>
              <a:r>
                <a:rPr lang="en-US" sz="1700" spc="64" dirty="0">
                  <a:solidFill>
                    <a:srgbClr val="000000"/>
                  </a:solidFill>
                  <a:latin typeface="Aileron"/>
                </a:rPr>
                <a:t>) </a:t>
              </a:r>
              <a:r>
                <a:rPr lang="en-US" sz="1700" spc="64" dirty="0">
                  <a:solidFill>
                    <a:srgbClr val="000000"/>
                  </a:solidFill>
                  <a:latin typeface="Aileron Bold"/>
                </a:rPr>
                <a:t>guidelines.</a:t>
              </a:r>
            </a:p>
            <a:p>
              <a:pPr>
                <a:lnSpc>
                  <a:spcPts val="2397"/>
                </a:lnSpc>
              </a:pPr>
              <a:endParaRPr lang="en-US" sz="1700" spc="64" dirty="0">
                <a:solidFill>
                  <a:srgbClr val="000000"/>
                </a:solidFill>
                <a:latin typeface="Aileron Bold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3593520" y="203336"/>
            <a:ext cx="862474" cy="859256"/>
          </a:xfrm>
          <a:custGeom>
            <a:avLst/>
            <a:gdLst/>
            <a:ahLst/>
            <a:cxnLst/>
            <a:rect l="l" t="t" r="r" b="b"/>
            <a:pathLst>
              <a:path w="862474" h="859256">
                <a:moveTo>
                  <a:pt x="0" y="0"/>
                </a:moveTo>
                <a:lnTo>
                  <a:pt x="862474" y="0"/>
                </a:lnTo>
                <a:lnTo>
                  <a:pt x="862474" y="859256"/>
                </a:lnTo>
                <a:lnTo>
                  <a:pt x="0" y="859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-1706399" y="9891340"/>
            <a:ext cx="5470197" cy="791320"/>
            <a:chOff x="0" y="0"/>
            <a:chExt cx="7293597" cy="10550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525"/>
              <a:ext cx="7293597" cy="38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sz="2000" spc="-30">
                  <a:solidFill>
                    <a:srgbClr val="028DCF"/>
                  </a:solidFill>
                  <a:latin typeface="Playfair Display Bold"/>
                </a:rPr>
                <a:t>Case </a:t>
              </a:r>
              <a:r>
                <a:rPr lang="en-US" sz="2000" spc="-30">
                  <a:solidFill>
                    <a:srgbClr val="F58B32"/>
                  </a:solidFill>
                  <a:latin typeface="Playfair Display Bold"/>
                </a:rPr>
                <a:t>Unravellers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47093"/>
              <a:ext cx="7293597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2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682391" y="9843715"/>
            <a:ext cx="1473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86695" y="299906"/>
            <a:ext cx="8316292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ileron Bold"/>
              </a:rPr>
              <a:t>Feature Engineering &amp; Data Visualization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318" y="-245237"/>
            <a:ext cx="18686318" cy="18686318"/>
          </a:xfrm>
          <a:custGeom>
            <a:avLst/>
            <a:gdLst/>
            <a:ahLst/>
            <a:cxnLst/>
            <a:rect l="l" t="t" r="r" b="b"/>
            <a:pathLst>
              <a:path w="18686318" h="18686318">
                <a:moveTo>
                  <a:pt x="0" y="0"/>
                </a:moveTo>
                <a:lnTo>
                  <a:pt x="18686318" y="0"/>
                </a:lnTo>
                <a:lnTo>
                  <a:pt x="18686318" y="18686318"/>
                </a:lnTo>
                <a:lnTo>
                  <a:pt x="0" y="1868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61042"/>
            <a:ext cx="1291575" cy="943843"/>
          </a:xfrm>
          <a:custGeom>
            <a:avLst/>
            <a:gdLst/>
            <a:ahLst/>
            <a:cxnLst/>
            <a:rect l="l" t="t" r="r" b="b"/>
            <a:pathLst>
              <a:path w="1291575" h="943843">
                <a:moveTo>
                  <a:pt x="0" y="0"/>
                </a:moveTo>
                <a:lnTo>
                  <a:pt x="1291575" y="0"/>
                </a:lnTo>
                <a:lnTo>
                  <a:pt x="1291575" y="943843"/>
                </a:lnTo>
                <a:lnTo>
                  <a:pt x="0" y="94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22072" y="0"/>
            <a:ext cx="1265928" cy="1265928"/>
          </a:xfrm>
          <a:custGeom>
            <a:avLst/>
            <a:gdLst/>
            <a:ahLst/>
            <a:cxnLst/>
            <a:rect l="l" t="t" r="r" b="b"/>
            <a:pathLst>
              <a:path w="1265928" h="1265928">
                <a:moveTo>
                  <a:pt x="0" y="0"/>
                </a:moveTo>
                <a:lnTo>
                  <a:pt x="1265928" y="0"/>
                </a:lnTo>
                <a:lnTo>
                  <a:pt x="1265928" y="1265928"/>
                </a:lnTo>
                <a:lnTo>
                  <a:pt x="0" y="12659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45787" y="1203696"/>
            <a:ext cx="5239639" cy="4420231"/>
          </a:xfrm>
          <a:custGeom>
            <a:avLst/>
            <a:gdLst/>
            <a:ahLst/>
            <a:cxnLst/>
            <a:rect l="l" t="t" r="r" b="b"/>
            <a:pathLst>
              <a:path w="5239639" h="4420231">
                <a:moveTo>
                  <a:pt x="0" y="0"/>
                </a:moveTo>
                <a:lnTo>
                  <a:pt x="5239639" y="0"/>
                </a:lnTo>
                <a:lnTo>
                  <a:pt x="5239639" y="4420231"/>
                </a:lnTo>
                <a:lnTo>
                  <a:pt x="0" y="4420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062595" y="1434811"/>
            <a:ext cx="5770321" cy="3539805"/>
          </a:xfrm>
          <a:custGeom>
            <a:avLst/>
            <a:gdLst/>
            <a:ahLst/>
            <a:cxnLst/>
            <a:rect l="l" t="t" r="r" b="b"/>
            <a:pathLst>
              <a:path w="5770321" h="3539805">
                <a:moveTo>
                  <a:pt x="0" y="0"/>
                </a:moveTo>
                <a:lnTo>
                  <a:pt x="5770321" y="0"/>
                </a:lnTo>
                <a:lnTo>
                  <a:pt x="5770321" y="3539805"/>
                </a:lnTo>
                <a:lnTo>
                  <a:pt x="0" y="35398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19912" y="6057199"/>
            <a:ext cx="6248175" cy="3581044"/>
          </a:xfrm>
          <a:custGeom>
            <a:avLst/>
            <a:gdLst/>
            <a:ahLst/>
            <a:cxnLst/>
            <a:rect l="l" t="t" r="r" b="b"/>
            <a:pathLst>
              <a:path w="6248175" h="3581044">
                <a:moveTo>
                  <a:pt x="0" y="0"/>
                </a:moveTo>
                <a:lnTo>
                  <a:pt x="6248176" y="0"/>
                </a:lnTo>
                <a:lnTo>
                  <a:pt x="6248176" y="3581044"/>
                </a:lnTo>
                <a:lnTo>
                  <a:pt x="0" y="35810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92721" y="6186231"/>
            <a:ext cx="5055440" cy="3990975"/>
            <a:chOff x="-5436" y="0"/>
            <a:chExt cx="1331474" cy="10511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26038" cy="1051121"/>
            </a:xfrm>
            <a:custGeom>
              <a:avLst/>
              <a:gdLst/>
              <a:ahLst/>
              <a:cxnLst/>
              <a:rect l="l" t="t" r="r" b="b"/>
              <a:pathLst>
                <a:path w="1326038" h="1051121">
                  <a:moveTo>
                    <a:pt x="78422" y="0"/>
                  </a:moveTo>
                  <a:lnTo>
                    <a:pt x="1247616" y="0"/>
                  </a:lnTo>
                  <a:cubicBezTo>
                    <a:pt x="1290927" y="0"/>
                    <a:pt x="1326038" y="35111"/>
                    <a:pt x="1326038" y="78422"/>
                  </a:cubicBezTo>
                  <a:lnTo>
                    <a:pt x="1326038" y="972699"/>
                  </a:lnTo>
                  <a:cubicBezTo>
                    <a:pt x="1326038" y="993498"/>
                    <a:pt x="1317775" y="1013445"/>
                    <a:pt x="1303069" y="1028152"/>
                  </a:cubicBezTo>
                  <a:cubicBezTo>
                    <a:pt x="1288362" y="1042859"/>
                    <a:pt x="1268415" y="1051121"/>
                    <a:pt x="1247616" y="1051121"/>
                  </a:cubicBezTo>
                  <a:lnTo>
                    <a:pt x="78422" y="1051121"/>
                  </a:lnTo>
                  <a:cubicBezTo>
                    <a:pt x="35111" y="1051121"/>
                    <a:pt x="0" y="1016010"/>
                    <a:pt x="0" y="972699"/>
                  </a:cubicBezTo>
                  <a:lnTo>
                    <a:pt x="0" y="78422"/>
                  </a:lnTo>
                  <a:cubicBezTo>
                    <a:pt x="0" y="35111"/>
                    <a:pt x="35111" y="0"/>
                    <a:pt x="784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-5436" y="45463"/>
              <a:ext cx="1326038" cy="9472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High concentrations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of PM2.5 values in the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northern part of India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due to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Temperature inversions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and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stable wind conditions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which are </a:t>
              </a:r>
              <a:r>
                <a:rPr lang="en-US" sz="1700" u="sng" spc="37" dirty="0">
                  <a:solidFill>
                    <a:srgbClr val="000000"/>
                  </a:solidFill>
                  <a:latin typeface="Aileron"/>
                </a:rPr>
                <a:t>meteorological phenomena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.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Calm wind conditions </a:t>
              </a:r>
              <a:r>
                <a:rPr lang="en-US" sz="1700" spc="37" dirty="0">
                  <a:solidFill>
                    <a:srgbClr val="FF1919"/>
                  </a:solidFill>
                  <a:latin typeface="Aileron Bold"/>
                </a:rPr>
                <a:t>prevent</a:t>
              </a:r>
              <a:r>
                <a:rPr lang="en-US" sz="1700" spc="37" dirty="0">
                  <a:solidFill>
                    <a:srgbClr val="FF1919"/>
                  </a:solidFill>
                  <a:latin typeface="Aileron"/>
                </a:rPr>
                <a:t>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the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dissipation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of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pollutant emission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, and the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temperature inversion layer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tends to </a:t>
              </a:r>
              <a:r>
                <a:rPr lang="en-US" sz="1700" spc="37" dirty="0">
                  <a:solidFill>
                    <a:srgbClr val="FF1919"/>
                  </a:solidFill>
                  <a:latin typeface="Aileron Bold"/>
                </a:rPr>
                <a:t>trap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 pollution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, thereby </a:t>
              </a:r>
              <a:r>
                <a:rPr lang="en-US" sz="1700" spc="37" dirty="0">
                  <a:solidFill>
                    <a:srgbClr val="028DCF"/>
                  </a:solidFill>
                  <a:latin typeface="Aileron Bold"/>
                </a:rPr>
                <a:t>increasing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 the observed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pollutant concentrations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. </a:t>
              </a:r>
            </a:p>
            <a:p>
              <a:pPr>
                <a:lnSpc>
                  <a:spcPts val="2380"/>
                </a:lnSpc>
              </a:pPr>
              <a:endParaRPr lang="en-US" sz="1700" spc="37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The measured cause of these high PM2.5 concentrations is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primarily </a:t>
              </a:r>
              <a:r>
                <a:rPr lang="en-US" sz="1700" spc="37" dirty="0">
                  <a:solidFill>
                    <a:srgbClr val="000000"/>
                  </a:solidFill>
                  <a:latin typeface="Aileron"/>
                </a:rPr>
                <a:t>due to </a:t>
              </a:r>
              <a:r>
                <a:rPr lang="en-US" sz="1700" spc="37" dirty="0">
                  <a:solidFill>
                    <a:srgbClr val="000000"/>
                  </a:solidFill>
                  <a:latin typeface="Aileron Bold"/>
                </a:rPr>
                <a:t>Vehicular &amp; Industrial emission.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703261" y="1832841"/>
            <a:ext cx="4805278" cy="3590482"/>
            <a:chOff x="0" y="-38100"/>
            <a:chExt cx="1265588" cy="9456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65588" cy="856597"/>
            </a:xfrm>
            <a:custGeom>
              <a:avLst/>
              <a:gdLst/>
              <a:ahLst/>
              <a:cxnLst/>
              <a:rect l="l" t="t" r="r" b="b"/>
              <a:pathLst>
                <a:path w="1265588" h="856597">
                  <a:moveTo>
                    <a:pt x="82168" y="0"/>
                  </a:moveTo>
                  <a:lnTo>
                    <a:pt x="1183420" y="0"/>
                  </a:lnTo>
                  <a:cubicBezTo>
                    <a:pt x="1228800" y="0"/>
                    <a:pt x="1265588" y="36788"/>
                    <a:pt x="1265588" y="82168"/>
                  </a:cubicBezTo>
                  <a:lnTo>
                    <a:pt x="1265588" y="774430"/>
                  </a:lnTo>
                  <a:cubicBezTo>
                    <a:pt x="1265588" y="796222"/>
                    <a:pt x="1256931" y="817122"/>
                    <a:pt x="1241521" y="832531"/>
                  </a:cubicBezTo>
                  <a:cubicBezTo>
                    <a:pt x="1226112" y="847940"/>
                    <a:pt x="1205212" y="856597"/>
                    <a:pt x="1183420" y="856597"/>
                  </a:cubicBezTo>
                  <a:lnTo>
                    <a:pt x="82168" y="856597"/>
                  </a:lnTo>
                  <a:cubicBezTo>
                    <a:pt x="36788" y="856597"/>
                    <a:pt x="0" y="819810"/>
                    <a:pt x="0" y="774430"/>
                  </a:cubicBezTo>
                  <a:lnTo>
                    <a:pt x="0" y="82168"/>
                  </a:lnTo>
                  <a:cubicBezTo>
                    <a:pt x="0" y="36788"/>
                    <a:pt x="36788" y="0"/>
                    <a:pt x="821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65588" cy="945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380"/>
                </a:lnSpc>
              </a:pP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During the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working hour of the day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, the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Planetary Boundary Layer is large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and there is </a:t>
              </a:r>
              <a:r>
                <a:rPr lang="en-US" sz="1700" spc="61" dirty="0">
                  <a:solidFill>
                    <a:srgbClr val="27E85C"/>
                  </a:solidFill>
                  <a:latin typeface="Aileron Bold"/>
                </a:rPr>
                <a:t>more space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for these pollution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particles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to </a:t>
              </a:r>
              <a:r>
                <a:rPr lang="en-US" sz="1700" spc="61" dirty="0">
                  <a:solidFill>
                    <a:srgbClr val="27E85C"/>
                  </a:solidFill>
                  <a:latin typeface="Aileron Bold"/>
                </a:rPr>
                <a:t>move around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, causing the concentrations to get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diluted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 but in the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early morning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&amp; at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 night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 as the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 temperature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is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 less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the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atmosphere </a:t>
              </a:r>
              <a:r>
                <a:rPr lang="en-US" sz="1700" spc="61" dirty="0">
                  <a:solidFill>
                    <a:srgbClr val="FF1919"/>
                  </a:solidFill>
                  <a:latin typeface="Aileron Bold"/>
                </a:rPr>
                <a:t>traps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 car emissions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,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CO2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, and </a:t>
              </a:r>
              <a:r>
                <a:rPr lang="en-US" sz="1700" spc="61" dirty="0">
                  <a:solidFill>
                    <a:srgbClr val="000000"/>
                  </a:solidFill>
                  <a:latin typeface="Aileron Bold"/>
                </a:rPr>
                <a:t>other pollutants 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in the house and down near the ground and the </a:t>
              </a:r>
              <a:r>
                <a:rPr lang="en-US" sz="1700" spc="61" dirty="0">
                  <a:solidFill>
                    <a:srgbClr val="FF1919"/>
                  </a:solidFill>
                  <a:latin typeface="Aileron Bold"/>
                </a:rPr>
                <a:t>effect is much worse</a:t>
              </a:r>
              <a:r>
                <a:rPr lang="en-US" sz="1700" spc="61" dirty="0">
                  <a:solidFill>
                    <a:srgbClr val="000000"/>
                  </a:solidFill>
                  <a:latin typeface="Aileron"/>
                </a:rPr>
                <a:t>.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35679" y="5746295"/>
            <a:ext cx="4709099" cy="4540705"/>
            <a:chOff x="0" y="-38100"/>
            <a:chExt cx="1240257" cy="11959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40257" cy="1128889"/>
            </a:xfrm>
            <a:custGeom>
              <a:avLst/>
              <a:gdLst/>
              <a:ahLst/>
              <a:cxnLst/>
              <a:rect l="l" t="t" r="r" b="b"/>
              <a:pathLst>
                <a:path w="1240257" h="1128889">
                  <a:moveTo>
                    <a:pt x="83846" y="0"/>
                  </a:moveTo>
                  <a:lnTo>
                    <a:pt x="1156411" y="0"/>
                  </a:lnTo>
                  <a:cubicBezTo>
                    <a:pt x="1178648" y="0"/>
                    <a:pt x="1199975" y="8834"/>
                    <a:pt x="1215699" y="24558"/>
                  </a:cubicBezTo>
                  <a:cubicBezTo>
                    <a:pt x="1231423" y="40282"/>
                    <a:pt x="1240257" y="61608"/>
                    <a:pt x="1240257" y="83846"/>
                  </a:cubicBezTo>
                  <a:lnTo>
                    <a:pt x="1240257" y="1045043"/>
                  </a:lnTo>
                  <a:cubicBezTo>
                    <a:pt x="1240257" y="1067280"/>
                    <a:pt x="1231423" y="1088607"/>
                    <a:pt x="1215699" y="1104331"/>
                  </a:cubicBezTo>
                  <a:cubicBezTo>
                    <a:pt x="1199975" y="1120055"/>
                    <a:pt x="1178648" y="1128889"/>
                    <a:pt x="1156411" y="1128889"/>
                  </a:cubicBezTo>
                  <a:lnTo>
                    <a:pt x="83846" y="1128889"/>
                  </a:lnTo>
                  <a:cubicBezTo>
                    <a:pt x="61608" y="1128889"/>
                    <a:pt x="40282" y="1120055"/>
                    <a:pt x="24558" y="1104331"/>
                  </a:cubicBezTo>
                  <a:cubicBezTo>
                    <a:pt x="8834" y="1088607"/>
                    <a:pt x="0" y="1067280"/>
                    <a:pt x="0" y="1045043"/>
                  </a:cubicBezTo>
                  <a:lnTo>
                    <a:pt x="0" y="83846"/>
                  </a:lnTo>
                  <a:cubicBezTo>
                    <a:pt x="0" y="61608"/>
                    <a:pt x="8834" y="40282"/>
                    <a:pt x="24558" y="24558"/>
                  </a:cubicBezTo>
                  <a:cubicBezTo>
                    <a:pt x="40282" y="8834"/>
                    <a:pt x="61608" y="0"/>
                    <a:pt x="838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40257" cy="1195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We can observe that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Lockdown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 did </a:t>
              </a:r>
              <a:r>
                <a:rPr lang="en-US" sz="1700" spc="49" dirty="0">
                  <a:solidFill>
                    <a:srgbClr val="FF1919"/>
                  </a:solidFill>
                  <a:latin typeface="Aileron Bold"/>
                </a:rPr>
                <a:t>not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 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have a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significant decrease 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in the decomposition of PM2.5 value. </a:t>
              </a:r>
            </a:p>
            <a:p>
              <a:pPr>
                <a:lnSpc>
                  <a:spcPts val="2380"/>
                </a:lnSpc>
              </a:pPr>
              <a:endParaRPr lang="en-US" sz="1700" spc="49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The Data clearly shows the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seasonal trend 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being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high 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from the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months of December to March 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and gradually decreasing over the next months </a:t>
              </a:r>
            </a:p>
            <a:p>
              <a:pPr>
                <a:lnSpc>
                  <a:spcPts val="2380"/>
                </a:lnSpc>
              </a:pPr>
              <a:endParaRPr lang="en-US" sz="1700" spc="49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This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observation 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was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 made on Delhi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 as it is generally considered for having the most polluted air, but </a:t>
              </a:r>
              <a:r>
                <a:rPr lang="en-US" sz="1700" spc="49" dirty="0">
                  <a:solidFill>
                    <a:srgbClr val="000000"/>
                  </a:solidFill>
                  <a:latin typeface="Aileron Bold"/>
                </a:rPr>
                <a:t>similar results were obtained for other cities</a:t>
              </a:r>
              <a:r>
                <a:rPr lang="en-US" sz="1700" spc="49" dirty="0">
                  <a:solidFill>
                    <a:srgbClr val="000000"/>
                  </a:solidFill>
                  <a:latin typeface="Aileron"/>
                </a:rPr>
                <a:t>, with few exceptions overall.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9163050" y="5423323"/>
            <a:ext cx="0" cy="44105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Freeform 18"/>
          <p:cNvSpPr/>
          <p:nvPr/>
        </p:nvSpPr>
        <p:spPr>
          <a:xfrm>
            <a:off x="3846830" y="104512"/>
            <a:ext cx="924188" cy="924188"/>
          </a:xfrm>
          <a:custGeom>
            <a:avLst/>
            <a:gdLst/>
            <a:ahLst/>
            <a:cxnLst/>
            <a:rect l="l" t="t" r="r" b="b"/>
            <a:pathLst>
              <a:path w="924188" h="924188">
                <a:moveTo>
                  <a:pt x="0" y="0"/>
                </a:moveTo>
                <a:lnTo>
                  <a:pt x="924189" y="0"/>
                </a:lnTo>
                <a:lnTo>
                  <a:pt x="924189" y="924188"/>
                </a:lnTo>
                <a:lnTo>
                  <a:pt x="0" y="9241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2926834" y="5616555"/>
            <a:ext cx="183287" cy="569677"/>
          </a:xfrm>
          <a:custGeom>
            <a:avLst/>
            <a:gdLst/>
            <a:ahLst/>
            <a:cxnLst/>
            <a:rect l="l" t="t" r="r" b="b"/>
            <a:pathLst>
              <a:path w="183287" h="569677">
                <a:moveTo>
                  <a:pt x="0" y="0"/>
                </a:moveTo>
                <a:lnTo>
                  <a:pt x="183287" y="0"/>
                </a:lnTo>
                <a:lnTo>
                  <a:pt x="183287" y="569676"/>
                </a:lnTo>
                <a:lnTo>
                  <a:pt x="0" y="5696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>
            <a:off x="14975646" y="5143500"/>
            <a:ext cx="229165" cy="733328"/>
          </a:xfrm>
          <a:custGeom>
            <a:avLst/>
            <a:gdLst/>
            <a:ahLst/>
            <a:cxnLst/>
            <a:rect l="l" t="t" r="r" b="b"/>
            <a:pathLst>
              <a:path w="229165" h="733328">
                <a:moveTo>
                  <a:pt x="0" y="0"/>
                </a:moveTo>
                <a:lnTo>
                  <a:pt x="229165" y="0"/>
                </a:lnTo>
                <a:lnTo>
                  <a:pt x="229165" y="733328"/>
                </a:lnTo>
                <a:lnTo>
                  <a:pt x="0" y="7333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6370801" y="9816483"/>
            <a:ext cx="5470197" cy="791320"/>
            <a:chOff x="0" y="0"/>
            <a:chExt cx="7293597" cy="105509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525"/>
              <a:ext cx="7293597" cy="38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sz="2000" spc="-30">
                  <a:solidFill>
                    <a:srgbClr val="028DCF"/>
                  </a:solidFill>
                  <a:latin typeface="Playfair Display Bold"/>
                </a:rPr>
                <a:t>Case </a:t>
              </a:r>
              <a:r>
                <a:rPr lang="en-US" sz="2000" spc="-30">
                  <a:solidFill>
                    <a:srgbClr val="F58B32"/>
                  </a:solidFill>
                  <a:latin typeface="Playfair Display Bold"/>
                </a:rPr>
                <a:t>Unravellers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547093"/>
              <a:ext cx="7293597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2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682391" y="9843715"/>
            <a:ext cx="1473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10284" y="233548"/>
            <a:ext cx="7669113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ileron Bold"/>
              </a:rPr>
              <a:t>Patterns observed from visualizations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318" y="-245237"/>
            <a:ext cx="18686318" cy="18686318"/>
          </a:xfrm>
          <a:custGeom>
            <a:avLst/>
            <a:gdLst/>
            <a:ahLst/>
            <a:cxnLst/>
            <a:rect l="l" t="t" r="r" b="b"/>
            <a:pathLst>
              <a:path w="18686318" h="18686318">
                <a:moveTo>
                  <a:pt x="0" y="0"/>
                </a:moveTo>
                <a:lnTo>
                  <a:pt x="18686318" y="0"/>
                </a:lnTo>
                <a:lnTo>
                  <a:pt x="18686318" y="18686318"/>
                </a:lnTo>
                <a:lnTo>
                  <a:pt x="0" y="1868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61042"/>
            <a:ext cx="1291575" cy="943843"/>
          </a:xfrm>
          <a:custGeom>
            <a:avLst/>
            <a:gdLst/>
            <a:ahLst/>
            <a:cxnLst/>
            <a:rect l="l" t="t" r="r" b="b"/>
            <a:pathLst>
              <a:path w="1291575" h="943843">
                <a:moveTo>
                  <a:pt x="0" y="0"/>
                </a:moveTo>
                <a:lnTo>
                  <a:pt x="1291575" y="0"/>
                </a:lnTo>
                <a:lnTo>
                  <a:pt x="1291575" y="943843"/>
                </a:lnTo>
                <a:lnTo>
                  <a:pt x="0" y="94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22072" y="0"/>
            <a:ext cx="1265928" cy="1265928"/>
          </a:xfrm>
          <a:custGeom>
            <a:avLst/>
            <a:gdLst/>
            <a:ahLst/>
            <a:cxnLst/>
            <a:rect l="l" t="t" r="r" b="b"/>
            <a:pathLst>
              <a:path w="1265928" h="1265928">
                <a:moveTo>
                  <a:pt x="0" y="0"/>
                </a:moveTo>
                <a:lnTo>
                  <a:pt x="1265928" y="0"/>
                </a:lnTo>
                <a:lnTo>
                  <a:pt x="1265928" y="1265928"/>
                </a:lnTo>
                <a:lnTo>
                  <a:pt x="0" y="12659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866859" y="5362575"/>
            <a:ext cx="6137923" cy="4361297"/>
          </a:xfrm>
          <a:custGeom>
            <a:avLst/>
            <a:gdLst/>
            <a:ahLst/>
            <a:cxnLst/>
            <a:rect l="l" t="t" r="r" b="b"/>
            <a:pathLst>
              <a:path w="6137923" h="4361297">
                <a:moveTo>
                  <a:pt x="0" y="0"/>
                </a:moveTo>
                <a:lnTo>
                  <a:pt x="6137923" y="0"/>
                </a:lnTo>
                <a:lnTo>
                  <a:pt x="6137923" y="4361297"/>
                </a:lnTo>
                <a:lnTo>
                  <a:pt x="0" y="43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0736" y="1265928"/>
            <a:ext cx="5988139" cy="2733011"/>
          </a:xfrm>
          <a:custGeom>
            <a:avLst/>
            <a:gdLst/>
            <a:ahLst/>
            <a:cxnLst/>
            <a:rect l="l" t="t" r="r" b="b"/>
            <a:pathLst>
              <a:path w="5988139" h="2733011">
                <a:moveTo>
                  <a:pt x="0" y="0"/>
                </a:moveTo>
                <a:lnTo>
                  <a:pt x="5988139" y="0"/>
                </a:lnTo>
                <a:lnTo>
                  <a:pt x="5988139" y="2733011"/>
                </a:lnTo>
                <a:lnTo>
                  <a:pt x="0" y="2733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288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58027" y="1028700"/>
            <a:ext cx="6159237" cy="4038615"/>
          </a:xfrm>
          <a:custGeom>
            <a:avLst/>
            <a:gdLst/>
            <a:ahLst/>
            <a:cxnLst/>
            <a:rect l="l" t="t" r="r" b="b"/>
            <a:pathLst>
              <a:path w="6159237" h="4038615">
                <a:moveTo>
                  <a:pt x="0" y="0"/>
                </a:moveTo>
                <a:lnTo>
                  <a:pt x="6159237" y="0"/>
                </a:lnTo>
                <a:lnTo>
                  <a:pt x="6159237" y="4038615"/>
                </a:lnTo>
                <a:lnTo>
                  <a:pt x="0" y="40386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0736" y="4744120"/>
            <a:ext cx="5926459" cy="4979752"/>
          </a:xfrm>
          <a:custGeom>
            <a:avLst/>
            <a:gdLst/>
            <a:ahLst/>
            <a:cxnLst/>
            <a:rect l="l" t="t" r="r" b="b"/>
            <a:pathLst>
              <a:path w="5926459" h="4979752">
                <a:moveTo>
                  <a:pt x="0" y="0"/>
                </a:moveTo>
                <a:lnTo>
                  <a:pt x="5926459" y="0"/>
                </a:lnTo>
                <a:lnTo>
                  <a:pt x="5926459" y="4979752"/>
                </a:lnTo>
                <a:lnTo>
                  <a:pt x="0" y="49797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442829" y="4998839"/>
            <a:ext cx="5238396" cy="5190952"/>
            <a:chOff x="0" y="-38100"/>
            <a:chExt cx="1379660" cy="136716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9660" cy="1290180"/>
            </a:xfrm>
            <a:custGeom>
              <a:avLst/>
              <a:gdLst/>
              <a:ahLst/>
              <a:cxnLst/>
              <a:rect l="l" t="t" r="r" b="b"/>
              <a:pathLst>
                <a:path w="1379660" h="1290180">
                  <a:moveTo>
                    <a:pt x="75374" y="0"/>
                  </a:moveTo>
                  <a:lnTo>
                    <a:pt x="1304286" y="0"/>
                  </a:lnTo>
                  <a:cubicBezTo>
                    <a:pt x="1345914" y="0"/>
                    <a:pt x="1379660" y="33746"/>
                    <a:pt x="1379660" y="75374"/>
                  </a:cubicBezTo>
                  <a:lnTo>
                    <a:pt x="1379660" y="1214806"/>
                  </a:lnTo>
                  <a:cubicBezTo>
                    <a:pt x="1379660" y="1256434"/>
                    <a:pt x="1345914" y="1290180"/>
                    <a:pt x="1304286" y="1290180"/>
                  </a:cubicBezTo>
                  <a:lnTo>
                    <a:pt x="75374" y="1290180"/>
                  </a:lnTo>
                  <a:cubicBezTo>
                    <a:pt x="33746" y="1290180"/>
                    <a:pt x="0" y="1256434"/>
                    <a:pt x="0" y="1214806"/>
                  </a:cubicBezTo>
                  <a:lnTo>
                    <a:pt x="0" y="75374"/>
                  </a:lnTo>
                  <a:cubicBezTo>
                    <a:pt x="0" y="33746"/>
                    <a:pt x="33746" y="0"/>
                    <a:pt x="75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79660" cy="1367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73" dirty="0">
                  <a:solidFill>
                    <a:srgbClr val="000000"/>
                  </a:solidFill>
                  <a:latin typeface="Aileron"/>
                </a:rPr>
                <a:t>Used </a:t>
              </a: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rolling window </a:t>
              </a:r>
              <a:r>
                <a:rPr lang="en-US" sz="1700" spc="73" dirty="0">
                  <a:solidFill>
                    <a:srgbClr val="000000"/>
                  </a:solidFill>
                  <a:latin typeface="Aileron"/>
                </a:rPr>
                <a:t>with adjusting training size for cross-validation, as this was </a:t>
              </a: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sequential data we could not randomize it. </a:t>
              </a:r>
              <a:r>
                <a:rPr lang="en-US" sz="1700" spc="73" dirty="0">
                  <a:solidFill>
                    <a:srgbClr val="000000"/>
                  </a:solidFill>
                  <a:latin typeface="Aileron"/>
                </a:rPr>
                <a:t> First, take the </a:t>
              </a: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first n sequence then predict the output of the next stamp</a:t>
              </a:r>
              <a:r>
                <a:rPr lang="en-US" sz="1700" spc="73" dirty="0">
                  <a:solidFill>
                    <a:srgbClr val="000000"/>
                  </a:solidFill>
                  <a:latin typeface="Aileron"/>
                </a:rPr>
                <a:t>, then append this to the n sequence then predict the next time stamp. Cross-validated it with the data of the particular timestamp</a:t>
              </a:r>
            </a:p>
            <a:p>
              <a:pPr>
                <a:lnSpc>
                  <a:spcPts val="2380"/>
                </a:lnSpc>
              </a:pPr>
              <a:endParaRPr lang="en-US" sz="1700" spc="73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73" dirty="0">
                  <a:solidFill>
                    <a:srgbClr val="000000"/>
                  </a:solidFill>
                  <a:latin typeface="Aileron"/>
                </a:rPr>
                <a:t>Models</a:t>
              </a:r>
            </a:p>
            <a:p>
              <a:pPr marL="734064" lvl="2" indent="-244688">
                <a:lnSpc>
                  <a:spcPts val="2380"/>
                </a:lnSpc>
                <a:buFont typeface="Arial"/>
                <a:buChar char="⚬"/>
              </a:pPr>
              <a:r>
                <a:rPr lang="en-US" sz="1700" spc="73" dirty="0" err="1">
                  <a:solidFill>
                    <a:srgbClr val="000000"/>
                  </a:solidFill>
                  <a:latin typeface="Aileron Bold"/>
                </a:rPr>
                <a:t>FbProphet</a:t>
              </a: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 RMSE: </a:t>
              </a:r>
              <a:r>
                <a:rPr lang="en-US" sz="1700" spc="73" dirty="0">
                  <a:solidFill>
                    <a:srgbClr val="FF1919"/>
                  </a:solidFill>
                  <a:latin typeface="Aileron Bold"/>
                </a:rPr>
                <a:t>334.2</a:t>
              </a:r>
            </a:p>
            <a:p>
              <a:pPr marL="734064" lvl="2" indent="-244688">
                <a:lnSpc>
                  <a:spcPts val="2380"/>
                </a:lnSpc>
                <a:buFont typeface="Arial"/>
                <a:buChar char="⚬"/>
              </a:pP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ARIMA RMSE: </a:t>
              </a:r>
              <a:r>
                <a:rPr lang="en-US" sz="1700" spc="73" dirty="0">
                  <a:solidFill>
                    <a:srgbClr val="FF1919"/>
                  </a:solidFill>
                  <a:latin typeface="Aileron Bold"/>
                </a:rPr>
                <a:t>99.2</a:t>
              </a:r>
            </a:p>
            <a:p>
              <a:pPr marL="734064" lvl="2" indent="-244688">
                <a:lnSpc>
                  <a:spcPts val="2380"/>
                </a:lnSpc>
                <a:buFont typeface="Arial"/>
                <a:buChar char="⚬"/>
              </a:pP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PMDARIMA RMSE: </a:t>
              </a:r>
              <a:r>
                <a:rPr lang="en-US" sz="1700" spc="73" dirty="0">
                  <a:solidFill>
                    <a:srgbClr val="FF1919"/>
                  </a:solidFill>
                  <a:latin typeface="Aileron Bold"/>
                </a:rPr>
                <a:t>45.6</a:t>
              </a:r>
            </a:p>
            <a:p>
              <a:pPr marL="734064" lvl="2" indent="-244688">
                <a:lnSpc>
                  <a:spcPts val="2380"/>
                </a:lnSpc>
                <a:buFont typeface="Arial"/>
                <a:buChar char="⚬"/>
              </a:pPr>
              <a:r>
                <a:rPr lang="en-US" sz="1700" spc="73" dirty="0" err="1">
                  <a:solidFill>
                    <a:srgbClr val="000000"/>
                  </a:solidFill>
                  <a:latin typeface="Aileron Bold"/>
                </a:rPr>
                <a:t>ThymeBoost</a:t>
              </a: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 RMSE: </a:t>
              </a:r>
              <a:r>
                <a:rPr lang="en-US" sz="1700" spc="73" dirty="0">
                  <a:solidFill>
                    <a:srgbClr val="FF1919"/>
                  </a:solidFill>
                  <a:latin typeface="Aileron Bold"/>
                </a:rPr>
                <a:t>44.2</a:t>
              </a:r>
            </a:p>
            <a:p>
              <a:pPr marL="734064" lvl="2" indent="-244688">
                <a:lnSpc>
                  <a:spcPts val="2380"/>
                </a:lnSpc>
                <a:buFont typeface="Arial"/>
                <a:buChar char="⚬"/>
              </a:pPr>
              <a:r>
                <a:rPr lang="en-US" sz="1700" spc="73" dirty="0">
                  <a:solidFill>
                    <a:srgbClr val="000000"/>
                  </a:solidFill>
                  <a:latin typeface="Aileron Bold"/>
                </a:rPr>
                <a:t>LSTM RMSE: </a:t>
              </a:r>
              <a:r>
                <a:rPr lang="en-US" sz="1700" spc="73" dirty="0">
                  <a:solidFill>
                    <a:srgbClr val="FF1919"/>
                  </a:solidFill>
                  <a:latin typeface="Aileron Bold"/>
                </a:rPr>
                <a:t>11.16</a:t>
              </a:r>
            </a:p>
            <a:p>
              <a:pPr>
                <a:lnSpc>
                  <a:spcPts val="2380"/>
                </a:lnSpc>
              </a:pPr>
              <a:r>
                <a:rPr lang="en-US" sz="1700" spc="73" dirty="0">
                  <a:solidFill>
                    <a:srgbClr val="000000"/>
                  </a:solidFill>
                  <a:latin typeface="Aileron"/>
                </a:rPr>
                <a:t>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164075" y="1234065"/>
            <a:ext cx="3295988" cy="3627885"/>
            <a:chOff x="0" y="0"/>
            <a:chExt cx="868079" cy="955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68079" cy="955492"/>
            </a:xfrm>
            <a:custGeom>
              <a:avLst/>
              <a:gdLst/>
              <a:ahLst/>
              <a:cxnLst/>
              <a:rect l="l" t="t" r="r" b="b"/>
              <a:pathLst>
                <a:path w="868079" h="955492">
                  <a:moveTo>
                    <a:pt x="119793" y="0"/>
                  </a:moveTo>
                  <a:lnTo>
                    <a:pt x="748286" y="0"/>
                  </a:lnTo>
                  <a:cubicBezTo>
                    <a:pt x="780057" y="0"/>
                    <a:pt x="810527" y="12621"/>
                    <a:pt x="832992" y="35087"/>
                  </a:cubicBezTo>
                  <a:cubicBezTo>
                    <a:pt x="855458" y="57552"/>
                    <a:pt x="868079" y="88022"/>
                    <a:pt x="868079" y="119793"/>
                  </a:cubicBezTo>
                  <a:lnTo>
                    <a:pt x="868079" y="835699"/>
                  </a:lnTo>
                  <a:cubicBezTo>
                    <a:pt x="868079" y="867470"/>
                    <a:pt x="855458" y="897940"/>
                    <a:pt x="832992" y="920406"/>
                  </a:cubicBezTo>
                  <a:cubicBezTo>
                    <a:pt x="810527" y="942871"/>
                    <a:pt x="780057" y="955492"/>
                    <a:pt x="748286" y="955492"/>
                  </a:cubicBezTo>
                  <a:lnTo>
                    <a:pt x="119793" y="955492"/>
                  </a:lnTo>
                  <a:cubicBezTo>
                    <a:pt x="88022" y="955492"/>
                    <a:pt x="57552" y="942871"/>
                    <a:pt x="35087" y="920406"/>
                  </a:cubicBezTo>
                  <a:cubicBezTo>
                    <a:pt x="12621" y="897940"/>
                    <a:pt x="0" y="867470"/>
                    <a:pt x="0" y="835699"/>
                  </a:cubicBezTo>
                  <a:lnTo>
                    <a:pt x="0" y="119793"/>
                  </a:lnTo>
                  <a:cubicBezTo>
                    <a:pt x="0" y="88022"/>
                    <a:pt x="12621" y="57552"/>
                    <a:pt x="35087" y="35087"/>
                  </a:cubicBezTo>
                  <a:cubicBezTo>
                    <a:pt x="57552" y="12621"/>
                    <a:pt x="88022" y="0"/>
                    <a:pt x="1197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42771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2" lvl="1" indent="-183516">
                <a:lnSpc>
                  <a:spcPts val="2550"/>
                </a:lnSpc>
                <a:buFont typeface="Arial"/>
                <a:buChar char="•"/>
              </a:pP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The </a:t>
              </a:r>
              <a:r>
                <a:rPr lang="en-US" sz="1700" spc="130" dirty="0">
                  <a:solidFill>
                    <a:srgbClr val="028DCF"/>
                  </a:solidFill>
                  <a:latin typeface="Aileron Bold"/>
                </a:rPr>
                <a:t>top predictors 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for pollution were found to be </a:t>
              </a:r>
              <a:r>
                <a:rPr lang="en-US" sz="1700" spc="130" dirty="0">
                  <a:solidFill>
                    <a:srgbClr val="000000"/>
                  </a:solidFill>
                  <a:latin typeface="Aileron Bold"/>
                </a:rPr>
                <a:t>PM2.5 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value, </a:t>
              </a:r>
              <a:r>
                <a:rPr lang="en-US" sz="1700" spc="130" dirty="0">
                  <a:solidFill>
                    <a:srgbClr val="000000"/>
                  </a:solidFill>
                  <a:latin typeface="Aileron Bold"/>
                </a:rPr>
                <a:t>CO 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value</a:t>
              </a:r>
              <a:r>
                <a:rPr lang="en-US" sz="1700" spc="130" dirty="0">
                  <a:solidFill>
                    <a:srgbClr val="000000"/>
                  </a:solidFill>
                  <a:latin typeface="Aileron Bold"/>
                </a:rPr>
                <a:t>, 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&amp; </a:t>
              </a:r>
              <a:r>
                <a:rPr lang="en-US" sz="1700" spc="130" dirty="0">
                  <a:solidFill>
                    <a:srgbClr val="000000"/>
                  </a:solidFill>
                  <a:latin typeface="Aileron Bold"/>
                </a:rPr>
                <a:t>NO 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value</a:t>
              </a:r>
            </a:p>
            <a:p>
              <a:pPr>
                <a:lnSpc>
                  <a:spcPts val="2550"/>
                </a:lnSpc>
              </a:pPr>
              <a:endParaRPr lang="en-US" sz="1700" spc="130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550"/>
                </a:lnSpc>
                <a:buFont typeface="Arial"/>
                <a:buChar char="•"/>
              </a:pP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The </a:t>
              </a:r>
              <a:r>
                <a:rPr lang="en-US" sz="1700" spc="130" dirty="0">
                  <a:solidFill>
                    <a:srgbClr val="000000"/>
                  </a:solidFill>
                  <a:latin typeface="Aileron Bold"/>
                </a:rPr>
                <a:t>northern states 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had the </a:t>
              </a:r>
              <a:r>
                <a:rPr lang="en-US" sz="1700" spc="130" dirty="0">
                  <a:solidFill>
                    <a:srgbClr val="000000"/>
                  </a:solidFill>
                  <a:latin typeface="Aileron Bold"/>
                </a:rPr>
                <a:t>highest levels of pollution</a:t>
              </a:r>
              <a:r>
                <a:rPr lang="en-US" sz="1700" spc="130" dirty="0">
                  <a:solidFill>
                    <a:srgbClr val="000000"/>
                  </a:solidFill>
                  <a:latin typeface="Aileron"/>
                </a:rPr>
                <a:t> </a:t>
              </a:r>
            </a:p>
            <a:p>
              <a:pPr>
                <a:lnSpc>
                  <a:spcPts val="2550"/>
                </a:lnSpc>
              </a:pPr>
              <a:endParaRPr lang="en-US" sz="1700" spc="130" dirty="0">
                <a:solidFill>
                  <a:srgbClr val="000000"/>
                </a:solidFill>
                <a:latin typeface="Aileron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4983471" y="161042"/>
            <a:ext cx="1027736" cy="852087"/>
          </a:xfrm>
          <a:custGeom>
            <a:avLst/>
            <a:gdLst/>
            <a:ahLst/>
            <a:cxnLst/>
            <a:rect l="l" t="t" r="r" b="b"/>
            <a:pathLst>
              <a:path w="1027736" h="852087">
                <a:moveTo>
                  <a:pt x="0" y="0"/>
                </a:moveTo>
                <a:lnTo>
                  <a:pt x="1027736" y="0"/>
                </a:lnTo>
                <a:lnTo>
                  <a:pt x="1027736" y="852087"/>
                </a:lnTo>
                <a:lnTo>
                  <a:pt x="0" y="8520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598598" y="2196764"/>
            <a:ext cx="1321403" cy="1321403"/>
          </a:xfrm>
          <a:custGeom>
            <a:avLst/>
            <a:gdLst/>
            <a:ahLst/>
            <a:cxnLst/>
            <a:rect l="l" t="t" r="r" b="b"/>
            <a:pathLst>
              <a:path w="1321403" h="1321403">
                <a:moveTo>
                  <a:pt x="0" y="0"/>
                </a:moveTo>
                <a:lnTo>
                  <a:pt x="1321404" y="0"/>
                </a:lnTo>
                <a:lnTo>
                  <a:pt x="1321404" y="1321403"/>
                </a:lnTo>
                <a:lnTo>
                  <a:pt x="0" y="1321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92244" y="7945315"/>
            <a:ext cx="1640391" cy="1640391"/>
          </a:xfrm>
          <a:custGeom>
            <a:avLst/>
            <a:gdLst/>
            <a:ahLst/>
            <a:cxnLst/>
            <a:rect l="l" t="t" r="r" b="b"/>
            <a:pathLst>
              <a:path w="1640391" h="1640391">
                <a:moveTo>
                  <a:pt x="0" y="0"/>
                </a:moveTo>
                <a:lnTo>
                  <a:pt x="1640391" y="0"/>
                </a:lnTo>
                <a:lnTo>
                  <a:pt x="1640391" y="1640391"/>
                </a:lnTo>
                <a:lnTo>
                  <a:pt x="0" y="16403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-1706399" y="9891340"/>
            <a:ext cx="5470197" cy="791320"/>
            <a:chOff x="0" y="0"/>
            <a:chExt cx="7293597" cy="10550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9525"/>
              <a:ext cx="7293597" cy="38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sz="2000" spc="-30">
                  <a:solidFill>
                    <a:srgbClr val="028DCF"/>
                  </a:solidFill>
                  <a:latin typeface="Playfair Display Bold"/>
                </a:rPr>
                <a:t>Case </a:t>
              </a:r>
              <a:r>
                <a:rPr lang="en-US" sz="2000" spc="-30">
                  <a:solidFill>
                    <a:srgbClr val="F58B32"/>
                  </a:solidFill>
                  <a:latin typeface="Playfair Display Bold"/>
                </a:rPr>
                <a:t>Unravellers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47093"/>
              <a:ext cx="7293597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2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682391" y="9843715"/>
            <a:ext cx="1473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36186" y="143510"/>
            <a:ext cx="6372523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ileron Bold"/>
              </a:rPr>
              <a:t>Modeling, Results &amp; Inferences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318" y="-245237"/>
            <a:ext cx="18686318" cy="18686318"/>
          </a:xfrm>
          <a:custGeom>
            <a:avLst/>
            <a:gdLst/>
            <a:ahLst/>
            <a:cxnLst/>
            <a:rect l="l" t="t" r="r" b="b"/>
            <a:pathLst>
              <a:path w="18686318" h="18686318">
                <a:moveTo>
                  <a:pt x="0" y="0"/>
                </a:moveTo>
                <a:lnTo>
                  <a:pt x="18686318" y="0"/>
                </a:lnTo>
                <a:lnTo>
                  <a:pt x="18686318" y="18686318"/>
                </a:lnTo>
                <a:lnTo>
                  <a:pt x="0" y="1868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61042"/>
            <a:ext cx="1291575" cy="943843"/>
          </a:xfrm>
          <a:custGeom>
            <a:avLst/>
            <a:gdLst/>
            <a:ahLst/>
            <a:cxnLst/>
            <a:rect l="l" t="t" r="r" b="b"/>
            <a:pathLst>
              <a:path w="1291575" h="943843">
                <a:moveTo>
                  <a:pt x="0" y="0"/>
                </a:moveTo>
                <a:lnTo>
                  <a:pt x="1291575" y="0"/>
                </a:lnTo>
                <a:lnTo>
                  <a:pt x="1291575" y="943843"/>
                </a:lnTo>
                <a:lnTo>
                  <a:pt x="0" y="94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22072" y="80521"/>
            <a:ext cx="1104885" cy="1104885"/>
          </a:xfrm>
          <a:custGeom>
            <a:avLst/>
            <a:gdLst/>
            <a:ahLst/>
            <a:cxnLst/>
            <a:rect l="l" t="t" r="r" b="b"/>
            <a:pathLst>
              <a:path w="1104885" h="1104885">
                <a:moveTo>
                  <a:pt x="0" y="0"/>
                </a:moveTo>
                <a:lnTo>
                  <a:pt x="1104886" y="0"/>
                </a:lnTo>
                <a:lnTo>
                  <a:pt x="1104886" y="1104886"/>
                </a:lnTo>
                <a:lnTo>
                  <a:pt x="0" y="1104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27212" y="228314"/>
            <a:ext cx="809300" cy="809300"/>
          </a:xfrm>
          <a:custGeom>
            <a:avLst/>
            <a:gdLst/>
            <a:ahLst/>
            <a:cxnLst/>
            <a:rect l="l" t="t" r="r" b="b"/>
            <a:pathLst>
              <a:path w="809300" h="809300">
                <a:moveTo>
                  <a:pt x="0" y="0"/>
                </a:moveTo>
                <a:lnTo>
                  <a:pt x="809300" y="0"/>
                </a:lnTo>
                <a:lnTo>
                  <a:pt x="809300" y="809300"/>
                </a:lnTo>
                <a:lnTo>
                  <a:pt x="0" y="80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512242" y="1986893"/>
            <a:ext cx="622703" cy="620379"/>
          </a:xfrm>
          <a:custGeom>
            <a:avLst/>
            <a:gdLst/>
            <a:ahLst/>
            <a:cxnLst/>
            <a:rect l="l" t="t" r="r" b="b"/>
            <a:pathLst>
              <a:path w="622703" h="620379">
                <a:moveTo>
                  <a:pt x="0" y="0"/>
                </a:moveTo>
                <a:lnTo>
                  <a:pt x="622703" y="0"/>
                </a:lnTo>
                <a:lnTo>
                  <a:pt x="622703" y="620379"/>
                </a:lnTo>
                <a:lnTo>
                  <a:pt x="0" y="6203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959352" y="6838554"/>
            <a:ext cx="880549" cy="880549"/>
          </a:xfrm>
          <a:custGeom>
            <a:avLst/>
            <a:gdLst/>
            <a:ahLst/>
            <a:cxnLst/>
            <a:rect l="l" t="t" r="r" b="b"/>
            <a:pathLst>
              <a:path w="880549" h="880549">
                <a:moveTo>
                  <a:pt x="0" y="0"/>
                </a:moveTo>
                <a:lnTo>
                  <a:pt x="880549" y="0"/>
                </a:lnTo>
                <a:lnTo>
                  <a:pt x="880549" y="880549"/>
                </a:lnTo>
                <a:lnTo>
                  <a:pt x="0" y="8805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02142" y="6817467"/>
            <a:ext cx="1074649" cy="1070639"/>
          </a:xfrm>
          <a:custGeom>
            <a:avLst/>
            <a:gdLst/>
            <a:ahLst/>
            <a:cxnLst/>
            <a:rect l="l" t="t" r="r" b="b"/>
            <a:pathLst>
              <a:path w="1074649" h="1070639">
                <a:moveTo>
                  <a:pt x="0" y="0"/>
                </a:moveTo>
                <a:lnTo>
                  <a:pt x="1074649" y="0"/>
                </a:lnTo>
                <a:lnTo>
                  <a:pt x="1074649" y="1070639"/>
                </a:lnTo>
                <a:lnTo>
                  <a:pt x="0" y="10706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2152207" y="1212803"/>
            <a:ext cx="5411075" cy="8779114"/>
            <a:chOff x="0" y="0"/>
            <a:chExt cx="1425139" cy="23121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25139" cy="2312195"/>
            </a:xfrm>
            <a:custGeom>
              <a:avLst/>
              <a:gdLst/>
              <a:ahLst/>
              <a:cxnLst/>
              <a:rect l="l" t="t" r="r" b="b"/>
              <a:pathLst>
                <a:path w="1425139" h="2312195">
                  <a:moveTo>
                    <a:pt x="72968" y="0"/>
                  </a:moveTo>
                  <a:lnTo>
                    <a:pt x="1352171" y="0"/>
                  </a:lnTo>
                  <a:cubicBezTo>
                    <a:pt x="1392470" y="0"/>
                    <a:pt x="1425139" y="32669"/>
                    <a:pt x="1425139" y="72968"/>
                  </a:cubicBezTo>
                  <a:lnTo>
                    <a:pt x="1425139" y="2239226"/>
                  </a:lnTo>
                  <a:cubicBezTo>
                    <a:pt x="1425139" y="2279525"/>
                    <a:pt x="1392470" y="2312195"/>
                    <a:pt x="1352171" y="2312195"/>
                  </a:cubicBezTo>
                  <a:lnTo>
                    <a:pt x="72968" y="2312195"/>
                  </a:lnTo>
                  <a:cubicBezTo>
                    <a:pt x="32669" y="2312195"/>
                    <a:pt x="0" y="2279525"/>
                    <a:pt x="0" y="2239226"/>
                  </a:cubicBezTo>
                  <a:lnTo>
                    <a:pt x="0" y="72968"/>
                  </a:lnTo>
                  <a:cubicBezTo>
                    <a:pt x="0" y="32669"/>
                    <a:pt x="32669" y="0"/>
                    <a:pt x="729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38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437845" y="4066877"/>
            <a:ext cx="721251" cy="718560"/>
          </a:xfrm>
          <a:custGeom>
            <a:avLst/>
            <a:gdLst/>
            <a:ahLst/>
            <a:cxnLst/>
            <a:rect l="l" t="t" r="r" b="b"/>
            <a:pathLst>
              <a:path w="721251" h="718560">
                <a:moveTo>
                  <a:pt x="0" y="0"/>
                </a:moveTo>
                <a:lnTo>
                  <a:pt x="721251" y="0"/>
                </a:lnTo>
                <a:lnTo>
                  <a:pt x="721251" y="718560"/>
                </a:lnTo>
                <a:lnTo>
                  <a:pt x="0" y="7185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263830" y="6493504"/>
            <a:ext cx="2886965" cy="2886965"/>
          </a:xfrm>
          <a:custGeom>
            <a:avLst/>
            <a:gdLst/>
            <a:ahLst/>
            <a:cxnLst/>
            <a:rect l="l" t="t" r="r" b="b"/>
            <a:pathLst>
              <a:path w="2886965" h="2886965">
                <a:moveTo>
                  <a:pt x="0" y="0"/>
                </a:moveTo>
                <a:lnTo>
                  <a:pt x="2886964" y="0"/>
                </a:lnTo>
                <a:lnTo>
                  <a:pt x="2886964" y="2886965"/>
                </a:lnTo>
                <a:lnTo>
                  <a:pt x="0" y="28869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490586"/>
            <a:ext cx="4652914" cy="4652914"/>
          </a:xfrm>
          <a:custGeom>
            <a:avLst/>
            <a:gdLst/>
            <a:ahLst/>
            <a:cxnLst/>
            <a:rect l="l" t="t" r="r" b="b"/>
            <a:pathLst>
              <a:path w="4652914" h="4652914">
                <a:moveTo>
                  <a:pt x="0" y="0"/>
                </a:moveTo>
                <a:lnTo>
                  <a:pt x="4652914" y="0"/>
                </a:lnTo>
                <a:lnTo>
                  <a:pt x="4652914" y="4652914"/>
                </a:lnTo>
                <a:lnTo>
                  <a:pt x="0" y="4652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437845" y="8241159"/>
            <a:ext cx="721251" cy="929012"/>
          </a:xfrm>
          <a:custGeom>
            <a:avLst/>
            <a:gdLst/>
            <a:ahLst/>
            <a:cxnLst/>
            <a:rect l="l" t="t" r="r" b="b"/>
            <a:pathLst>
              <a:path w="721251" h="929012">
                <a:moveTo>
                  <a:pt x="0" y="0"/>
                </a:moveTo>
                <a:lnTo>
                  <a:pt x="721251" y="0"/>
                </a:lnTo>
                <a:lnTo>
                  <a:pt x="721251" y="929012"/>
                </a:lnTo>
                <a:lnTo>
                  <a:pt x="0" y="9290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675821" y="4700653"/>
            <a:ext cx="1984623" cy="1487741"/>
          </a:xfrm>
          <a:custGeom>
            <a:avLst/>
            <a:gdLst/>
            <a:ahLst/>
            <a:cxnLst/>
            <a:rect l="l" t="t" r="r" b="b"/>
            <a:pathLst>
              <a:path w="1984623" h="1487741">
                <a:moveTo>
                  <a:pt x="0" y="0"/>
                </a:moveTo>
                <a:lnTo>
                  <a:pt x="1984623" y="0"/>
                </a:lnTo>
                <a:lnTo>
                  <a:pt x="1984623" y="1487741"/>
                </a:lnTo>
                <a:lnTo>
                  <a:pt x="0" y="148774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98877" y="1074204"/>
            <a:ext cx="4861158" cy="8556709"/>
            <a:chOff x="0" y="0"/>
            <a:chExt cx="1280305" cy="22536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80305" cy="2253619"/>
            </a:xfrm>
            <a:custGeom>
              <a:avLst/>
              <a:gdLst/>
              <a:ahLst/>
              <a:cxnLst/>
              <a:rect l="l" t="t" r="r" b="b"/>
              <a:pathLst>
                <a:path w="1280305" h="2253619">
                  <a:moveTo>
                    <a:pt x="81223" y="0"/>
                  </a:moveTo>
                  <a:lnTo>
                    <a:pt x="1199082" y="0"/>
                  </a:lnTo>
                  <a:cubicBezTo>
                    <a:pt x="1220624" y="0"/>
                    <a:pt x="1241283" y="8557"/>
                    <a:pt x="1256515" y="23790"/>
                  </a:cubicBezTo>
                  <a:cubicBezTo>
                    <a:pt x="1271748" y="39022"/>
                    <a:pt x="1280305" y="59681"/>
                    <a:pt x="1280305" y="81223"/>
                  </a:cubicBezTo>
                  <a:lnTo>
                    <a:pt x="1280305" y="2172396"/>
                  </a:lnTo>
                  <a:cubicBezTo>
                    <a:pt x="1280305" y="2193937"/>
                    <a:pt x="1271748" y="2214597"/>
                    <a:pt x="1256515" y="2229829"/>
                  </a:cubicBezTo>
                  <a:cubicBezTo>
                    <a:pt x="1241283" y="2245061"/>
                    <a:pt x="1220624" y="2253619"/>
                    <a:pt x="1199082" y="2253619"/>
                  </a:cubicBezTo>
                  <a:lnTo>
                    <a:pt x="81223" y="2253619"/>
                  </a:lnTo>
                  <a:cubicBezTo>
                    <a:pt x="59681" y="2253619"/>
                    <a:pt x="39022" y="2245061"/>
                    <a:pt x="23790" y="2229829"/>
                  </a:cubicBezTo>
                  <a:cubicBezTo>
                    <a:pt x="8557" y="2214597"/>
                    <a:pt x="0" y="2193937"/>
                    <a:pt x="0" y="2172396"/>
                  </a:cubicBezTo>
                  <a:lnTo>
                    <a:pt x="0" y="81223"/>
                  </a:lnTo>
                  <a:cubicBezTo>
                    <a:pt x="0" y="59681"/>
                    <a:pt x="8557" y="39022"/>
                    <a:pt x="23790" y="23790"/>
                  </a:cubicBezTo>
                  <a:cubicBezTo>
                    <a:pt x="39022" y="8557"/>
                    <a:pt x="59681" y="0"/>
                    <a:pt x="812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>
                <a:lnSpc>
                  <a:spcPts val="289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417235" y="1212803"/>
            <a:ext cx="6474959" cy="3164000"/>
            <a:chOff x="0" y="0"/>
            <a:chExt cx="1705339" cy="83331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05339" cy="833317"/>
            </a:xfrm>
            <a:custGeom>
              <a:avLst/>
              <a:gdLst/>
              <a:ahLst/>
              <a:cxnLst/>
              <a:rect l="l" t="t" r="r" b="b"/>
              <a:pathLst>
                <a:path w="1705339" h="833317">
                  <a:moveTo>
                    <a:pt x="60979" y="0"/>
                  </a:moveTo>
                  <a:lnTo>
                    <a:pt x="1644360" y="0"/>
                  </a:lnTo>
                  <a:cubicBezTo>
                    <a:pt x="1660532" y="0"/>
                    <a:pt x="1676043" y="6425"/>
                    <a:pt x="1687479" y="17860"/>
                  </a:cubicBezTo>
                  <a:cubicBezTo>
                    <a:pt x="1698914" y="29296"/>
                    <a:pt x="1705339" y="44807"/>
                    <a:pt x="1705339" y="60979"/>
                  </a:cubicBezTo>
                  <a:lnTo>
                    <a:pt x="1705339" y="772338"/>
                  </a:lnTo>
                  <a:cubicBezTo>
                    <a:pt x="1705339" y="806016"/>
                    <a:pt x="1678038" y="833317"/>
                    <a:pt x="1644360" y="833317"/>
                  </a:cubicBezTo>
                  <a:lnTo>
                    <a:pt x="60979" y="833317"/>
                  </a:lnTo>
                  <a:cubicBezTo>
                    <a:pt x="27301" y="833317"/>
                    <a:pt x="0" y="806016"/>
                    <a:pt x="0" y="772338"/>
                  </a:cubicBezTo>
                  <a:lnTo>
                    <a:pt x="0" y="60979"/>
                  </a:lnTo>
                  <a:cubicBezTo>
                    <a:pt x="0" y="27301"/>
                    <a:pt x="27301" y="0"/>
                    <a:pt x="609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D6D6D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38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1499126" y="7278829"/>
            <a:ext cx="541979" cy="183287"/>
          </a:xfrm>
          <a:custGeom>
            <a:avLst/>
            <a:gdLst/>
            <a:ahLst/>
            <a:cxnLst/>
            <a:rect l="l" t="t" r="r" b="b"/>
            <a:pathLst>
              <a:path w="541979" h="183287">
                <a:moveTo>
                  <a:pt x="0" y="0"/>
                </a:moveTo>
                <a:lnTo>
                  <a:pt x="541979" y="0"/>
                </a:lnTo>
                <a:lnTo>
                  <a:pt x="541979" y="183287"/>
                </a:lnTo>
                <a:lnTo>
                  <a:pt x="0" y="183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7340809" y="299906"/>
            <a:ext cx="3208065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ileron Bold"/>
              </a:rPr>
              <a:t>Business Model</a:t>
            </a:r>
          </a:p>
        </p:txBody>
      </p:sp>
      <p:sp>
        <p:nvSpPr>
          <p:cNvPr id="25" name="Freeform 25"/>
          <p:cNvSpPr/>
          <p:nvPr/>
        </p:nvSpPr>
        <p:spPr>
          <a:xfrm rot="-10800000">
            <a:off x="5188704" y="7261143"/>
            <a:ext cx="541979" cy="183287"/>
          </a:xfrm>
          <a:custGeom>
            <a:avLst/>
            <a:gdLst/>
            <a:ahLst/>
            <a:cxnLst/>
            <a:rect l="l" t="t" r="r" b="b"/>
            <a:pathLst>
              <a:path w="541979" h="183287">
                <a:moveTo>
                  <a:pt x="0" y="0"/>
                </a:moveTo>
                <a:lnTo>
                  <a:pt x="541978" y="0"/>
                </a:lnTo>
                <a:lnTo>
                  <a:pt x="541978" y="183287"/>
                </a:lnTo>
                <a:lnTo>
                  <a:pt x="0" y="183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8436323" y="4609010"/>
            <a:ext cx="541979" cy="183287"/>
          </a:xfrm>
          <a:custGeom>
            <a:avLst/>
            <a:gdLst/>
            <a:ahLst/>
            <a:cxnLst/>
            <a:rect l="l" t="t" r="r" b="b"/>
            <a:pathLst>
              <a:path w="541979" h="183287">
                <a:moveTo>
                  <a:pt x="0" y="0"/>
                </a:moveTo>
                <a:lnTo>
                  <a:pt x="541978" y="0"/>
                </a:lnTo>
                <a:lnTo>
                  <a:pt x="541978" y="183287"/>
                </a:lnTo>
                <a:lnTo>
                  <a:pt x="0" y="183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5481470" y="640042"/>
            <a:ext cx="6303324" cy="4113252"/>
            <a:chOff x="0" y="-57150"/>
            <a:chExt cx="1660135" cy="108332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19672" cy="1026176"/>
            </a:xfrm>
            <a:custGeom>
              <a:avLst/>
              <a:gdLst/>
              <a:ahLst/>
              <a:cxnLst/>
              <a:rect l="l" t="t" r="r" b="b"/>
              <a:pathLst>
                <a:path w="1619672" h="1026176">
                  <a:moveTo>
                    <a:pt x="64205" y="0"/>
                  </a:moveTo>
                  <a:lnTo>
                    <a:pt x="1555467" y="0"/>
                  </a:lnTo>
                  <a:cubicBezTo>
                    <a:pt x="1572495" y="0"/>
                    <a:pt x="1588826" y="6764"/>
                    <a:pt x="1600867" y="18805"/>
                  </a:cubicBezTo>
                  <a:cubicBezTo>
                    <a:pt x="1612907" y="30846"/>
                    <a:pt x="1619672" y="47176"/>
                    <a:pt x="1619672" y="64205"/>
                  </a:cubicBezTo>
                  <a:lnTo>
                    <a:pt x="1619672" y="961971"/>
                  </a:lnTo>
                  <a:cubicBezTo>
                    <a:pt x="1619672" y="978999"/>
                    <a:pt x="1612907" y="995330"/>
                    <a:pt x="1600867" y="1007371"/>
                  </a:cubicBezTo>
                  <a:cubicBezTo>
                    <a:pt x="1588826" y="1019411"/>
                    <a:pt x="1572495" y="1026176"/>
                    <a:pt x="1555467" y="1026176"/>
                  </a:cubicBezTo>
                  <a:lnTo>
                    <a:pt x="64205" y="1026176"/>
                  </a:lnTo>
                  <a:cubicBezTo>
                    <a:pt x="47176" y="1026176"/>
                    <a:pt x="30846" y="1019411"/>
                    <a:pt x="18805" y="1007371"/>
                  </a:cubicBezTo>
                  <a:cubicBezTo>
                    <a:pt x="6764" y="995330"/>
                    <a:pt x="0" y="978999"/>
                    <a:pt x="0" y="961971"/>
                  </a:cubicBezTo>
                  <a:lnTo>
                    <a:pt x="0" y="64205"/>
                  </a:lnTo>
                  <a:cubicBezTo>
                    <a:pt x="0" y="47176"/>
                    <a:pt x="6764" y="30846"/>
                    <a:pt x="18805" y="18805"/>
                  </a:cubicBezTo>
                  <a:cubicBezTo>
                    <a:pt x="30846" y="6764"/>
                    <a:pt x="47176" y="0"/>
                    <a:pt x="642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1660135" cy="10572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79"/>
                </a:lnSpc>
              </a:pPr>
              <a:endParaRPr dirty="0"/>
            </a:p>
            <a:p>
              <a:pPr marL="367032" lvl="1" indent="-183516">
                <a:lnSpc>
                  <a:spcPts val="2465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Data Sales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Selling the predicted data through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one-time sales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or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subscription-based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models.</a:t>
              </a:r>
            </a:p>
            <a:p>
              <a:pPr>
                <a:lnSpc>
                  <a:spcPts val="2465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465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Consulting Services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Providing consultation services on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AQI  management strategies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policy development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and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infrastructure planning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.</a:t>
              </a:r>
            </a:p>
            <a:p>
              <a:pPr>
                <a:lnSpc>
                  <a:spcPts val="2465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465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Partnerships and Contracts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Collaborating  on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projects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and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initiatives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can lead to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contract opportunities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.</a:t>
              </a:r>
            </a:p>
            <a:p>
              <a:pPr>
                <a:lnSpc>
                  <a:spcPts val="2465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</p:txBody>
        </p:sp>
      </p:grpSp>
      <p:sp>
        <p:nvSpPr>
          <p:cNvPr id="30" name="Freeform 30"/>
          <p:cNvSpPr/>
          <p:nvPr/>
        </p:nvSpPr>
        <p:spPr>
          <a:xfrm>
            <a:off x="12490475" y="6205519"/>
            <a:ext cx="662440" cy="662440"/>
          </a:xfrm>
          <a:custGeom>
            <a:avLst/>
            <a:gdLst/>
            <a:ahLst/>
            <a:cxnLst/>
            <a:rect l="l" t="t" r="r" b="b"/>
            <a:pathLst>
              <a:path w="662440" h="662440">
                <a:moveTo>
                  <a:pt x="0" y="0"/>
                </a:moveTo>
                <a:lnTo>
                  <a:pt x="662440" y="0"/>
                </a:lnTo>
                <a:lnTo>
                  <a:pt x="662440" y="662440"/>
                </a:lnTo>
                <a:lnTo>
                  <a:pt x="0" y="6624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-1706399" y="9891340"/>
            <a:ext cx="5470197" cy="791320"/>
            <a:chOff x="0" y="0"/>
            <a:chExt cx="7293597" cy="1055093"/>
          </a:xfrm>
        </p:grpSpPr>
        <p:sp>
          <p:nvSpPr>
            <p:cNvPr id="32" name="TextBox 32"/>
            <p:cNvSpPr txBox="1"/>
            <p:nvPr/>
          </p:nvSpPr>
          <p:spPr>
            <a:xfrm>
              <a:off x="0" y="9525"/>
              <a:ext cx="7293597" cy="38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sz="2000" spc="-30">
                  <a:solidFill>
                    <a:srgbClr val="028DCF"/>
                  </a:solidFill>
                  <a:latin typeface="Playfair Display Bold"/>
                </a:rPr>
                <a:t>Case </a:t>
              </a:r>
              <a:r>
                <a:rPr lang="en-US" sz="2000" spc="-30">
                  <a:solidFill>
                    <a:srgbClr val="F58B32"/>
                  </a:solidFill>
                  <a:latin typeface="Playfair Display Bold"/>
                </a:rPr>
                <a:t>Unravellers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547093"/>
              <a:ext cx="7293597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2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7682391" y="9843715"/>
            <a:ext cx="1473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6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662740" y="7949059"/>
            <a:ext cx="1473772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  <a:spcBef>
                <a:spcPct val="0"/>
              </a:spcBef>
            </a:pPr>
            <a:r>
              <a:rPr lang="en-US" sz="2000" spc="-30" dirty="0">
                <a:solidFill>
                  <a:srgbClr val="000000"/>
                </a:solidFill>
                <a:latin typeface="Rosario Bold"/>
              </a:rPr>
              <a:t>Profitability </a:t>
            </a:r>
            <a:r>
              <a:rPr lang="en-US" sz="2000" spc="-30" dirty="0" smtClean="0">
                <a:solidFill>
                  <a:srgbClr val="000000"/>
                </a:solidFill>
                <a:latin typeface="Rosario Bold"/>
              </a:rPr>
              <a:t>Analysis</a:t>
            </a:r>
            <a:endParaRPr lang="en-US" sz="2000" spc="-30" dirty="0">
              <a:solidFill>
                <a:srgbClr val="000000"/>
              </a:solidFill>
              <a:latin typeface="Rosario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302142" y="8023017"/>
            <a:ext cx="1185517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  <a:spcBef>
                <a:spcPct val="0"/>
              </a:spcBef>
            </a:pPr>
            <a:r>
              <a:rPr lang="en-US" sz="2000" spc="-30" dirty="0">
                <a:solidFill>
                  <a:srgbClr val="000000"/>
                </a:solidFill>
                <a:latin typeface="Rosario Bold"/>
              </a:rPr>
              <a:t>Target Audience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229600" y="9630912"/>
            <a:ext cx="891990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  <a:spcBef>
                <a:spcPct val="0"/>
              </a:spcBef>
            </a:pPr>
            <a:r>
              <a:rPr lang="en-US" sz="2000" spc="-30" dirty="0">
                <a:solidFill>
                  <a:srgbClr val="000000"/>
                </a:solidFill>
                <a:latin typeface="Rosario Bold"/>
              </a:rPr>
              <a:t>MODEL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799631" y="6039169"/>
            <a:ext cx="1796177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  <a:spcBef>
                <a:spcPct val="0"/>
              </a:spcBef>
            </a:pPr>
            <a:r>
              <a:rPr lang="en-US" sz="2000" spc="-30" dirty="0">
                <a:solidFill>
                  <a:srgbClr val="000000"/>
                </a:solidFill>
                <a:latin typeface="Rosario Bold"/>
              </a:rPr>
              <a:t>Revenue Streams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3282921" y="676206"/>
            <a:ext cx="4280361" cy="9625453"/>
            <a:chOff x="0" y="-47625"/>
            <a:chExt cx="1127338" cy="245352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06241" cy="2397128"/>
            </a:xfrm>
            <a:custGeom>
              <a:avLst/>
              <a:gdLst/>
              <a:ahLst/>
              <a:cxnLst/>
              <a:rect l="l" t="t" r="r" b="b"/>
              <a:pathLst>
                <a:path w="1106241" h="2397128">
                  <a:moveTo>
                    <a:pt x="94003" y="0"/>
                  </a:moveTo>
                  <a:lnTo>
                    <a:pt x="1012238" y="0"/>
                  </a:lnTo>
                  <a:cubicBezTo>
                    <a:pt x="1037169" y="0"/>
                    <a:pt x="1061079" y="9904"/>
                    <a:pt x="1078708" y="27533"/>
                  </a:cubicBezTo>
                  <a:cubicBezTo>
                    <a:pt x="1096337" y="45162"/>
                    <a:pt x="1106241" y="69072"/>
                    <a:pt x="1106241" y="94003"/>
                  </a:cubicBezTo>
                  <a:lnTo>
                    <a:pt x="1106241" y="2303124"/>
                  </a:lnTo>
                  <a:cubicBezTo>
                    <a:pt x="1106241" y="2355041"/>
                    <a:pt x="1064154" y="2397128"/>
                    <a:pt x="1012238" y="2397128"/>
                  </a:cubicBezTo>
                  <a:lnTo>
                    <a:pt x="94003" y="2397128"/>
                  </a:lnTo>
                  <a:cubicBezTo>
                    <a:pt x="69072" y="2397128"/>
                    <a:pt x="45162" y="2387224"/>
                    <a:pt x="27533" y="2369595"/>
                  </a:cubicBezTo>
                  <a:cubicBezTo>
                    <a:pt x="9904" y="2351966"/>
                    <a:pt x="0" y="2328056"/>
                    <a:pt x="0" y="2303124"/>
                  </a:cubicBezTo>
                  <a:lnTo>
                    <a:pt x="0" y="94003"/>
                  </a:lnTo>
                  <a:cubicBezTo>
                    <a:pt x="0" y="69072"/>
                    <a:pt x="9904" y="45162"/>
                    <a:pt x="27533" y="27533"/>
                  </a:cubicBezTo>
                  <a:cubicBezTo>
                    <a:pt x="45162" y="9904"/>
                    <a:pt x="69072" y="0"/>
                    <a:pt x="940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1127338" cy="2453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 dirty="0"/>
            </a:p>
            <a:p>
              <a:pPr>
                <a:lnSpc>
                  <a:spcPts val="2380"/>
                </a:lnSpc>
              </a:pPr>
              <a:endParaRPr dirty="0"/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Urban Planners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Urban planners can make informed decisions about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infrastructure development, traffic management,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&amp;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green spaces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based on the predictive model. </a:t>
              </a:r>
            </a:p>
            <a:p>
              <a:pPr>
                <a:lnSpc>
                  <a:spcPts val="238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Data Products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The predicted PM2.5 values can be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packaged into data products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&amp;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sold or licensed to various entities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such as government agencies, research institutions, or private companies.</a:t>
              </a:r>
            </a:p>
            <a:p>
              <a:pPr>
                <a:lnSpc>
                  <a:spcPts val="238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Health Organizations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Health organizations can leverage accurate PM2.5 forecasts to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anticipate periods of poor air quality, issue health advisories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,  &amp;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educate vulnerable populations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 about potential health risks.</a:t>
              </a:r>
            </a:p>
            <a:p>
              <a:pPr>
                <a:lnSpc>
                  <a:spcPts val="238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  <a:p>
              <a:pPr marL="367032" lvl="1" indent="-183516">
                <a:lnSpc>
                  <a:spcPts val="2380"/>
                </a:lnSpc>
                <a:buFont typeface="Arial"/>
                <a:buChar char="•"/>
              </a:pP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Government Agencies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: </a:t>
              </a:r>
              <a:r>
                <a:rPr lang="en-US" sz="1700" spc="-8" dirty="0" smtClean="0">
                  <a:solidFill>
                    <a:srgbClr val="000000"/>
                  </a:solidFill>
                  <a:latin typeface="Aileron"/>
                </a:rPr>
                <a:t>Government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agencies can utilize PM2.5 predictions to 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monitor pollution levels, identify high-risk areas, 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&amp;</a:t>
              </a:r>
              <a:r>
                <a:rPr lang="en-US" sz="1700" spc="-8" dirty="0">
                  <a:solidFill>
                    <a:srgbClr val="000000"/>
                  </a:solidFill>
                  <a:latin typeface="Aileron Bold"/>
                </a:rPr>
                <a:t> implement targeted interventions to mitigate pollution</a:t>
              </a:r>
              <a:r>
                <a:rPr lang="en-US" sz="1700" spc="-8" dirty="0">
                  <a:solidFill>
                    <a:srgbClr val="000000"/>
                  </a:solidFill>
                  <a:latin typeface="Aileron"/>
                </a:rPr>
                <a:t>.</a:t>
              </a:r>
            </a:p>
            <a:p>
              <a:pPr>
                <a:lnSpc>
                  <a:spcPts val="2380"/>
                </a:lnSpc>
              </a:pPr>
              <a:endParaRPr lang="en-US" sz="1700" spc="-8" dirty="0">
                <a:solidFill>
                  <a:srgbClr val="000000"/>
                </a:solidFill>
                <a:latin typeface="Aileron"/>
              </a:endParaRP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59255" y="4654234"/>
            <a:ext cx="4540401" cy="153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Aileron Semi-Bold"/>
              </a:rPr>
              <a:t>Market Size and Growth: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 dirty="0">
                <a:solidFill>
                  <a:srgbClr val="000000"/>
                </a:solidFill>
                <a:latin typeface="Aileron"/>
              </a:rPr>
              <a:t>The global </a:t>
            </a:r>
            <a:r>
              <a:rPr lang="en-US" sz="1700" dirty="0">
                <a:solidFill>
                  <a:srgbClr val="000000"/>
                </a:solidFill>
                <a:latin typeface="Aileron Bold"/>
              </a:rPr>
              <a:t>air quality monitoring system market </a:t>
            </a:r>
            <a:r>
              <a:rPr lang="en-US" sz="1700" dirty="0">
                <a:solidFill>
                  <a:srgbClr val="000000"/>
                </a:solidFill>
                <a:latin typeface="Aileron"/>
              </a:rPr>
              <a:t>is projected to grow from</a:t>
            </a:r>
            <a:r>
              <a:rPr lang="en-US" sz="1700" dirty="0">
                <a:solidFill>
                  <a:srgbClr val="000000"/>
                </a:solidFill>
                <a:latin typeface="Aileron Bold"/>
              </a:rPr>
              <a:t> USD 5.02 billion in 2021</a:t>
            </a:r>
            <a:r>
              <a:rPr lang="en-US" sz="1700" dirty="0">
                <a:solidFill>
                  <a:srgbClr val="000000"/>
                </a:solidFill>
                <a:latin typeface="Aileron"/>
              </a:rPr>
              <a:t> to </a:t>
            </a:r>
            <a:r>
              <a:rPr lang="en-US" sz="1700" dirty="0">
                <a:solidFill>
                  <a:srgbClr val="000000"/>
                </a:solidFill>
                <a:latin typeface="Aileron Bold"/>
              </a:rPr>
              <a:t>USD 8.33 billion in 2028 </a:t>
            </a:r>
            <a:r>
              <a:rPr lang="en-US" sz="1700" dirty="0">
                <a:solidFill>
                  <a:srgbClr val="000000"/>
                </a:solidFill>
                <a:latin typeface="Aileron"/>
              </a:rPr>
              <a:t>at a CAGR of 7.5%.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14718" y="6444254"/>
            <a:ext cx="171995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ileron Bold"/>
              </a:rPr>
              <a:t>Market share: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57757" y="6767317"/>
            <a:ext cx="4343396" cy="58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ileron"/>
              </a:rPr>
              <a:t>The</a:t>
            </a:r>
            <a:r>
              <a:rPr lang="en-US" sz="1700">
                <a:solidFill>
                  <a:srgbClr val="000000"/>
                </a:solidFill>
                <a:latin typeface="Aileron Bold"/>
              </a:rPr>
              <a:t> Asia pacific </a:t>
            </a:r>
            <a:r>
              <a:rPr lang="en-US" sz="1700">
                <a:solidFill>
                  <a:srgbClr val="000000"/>
                </a:solidFill>
                <a:latin typeface="Aileron"/>
              </a:rPr>
              <a:t>dominatied the market share in 2020 with </a:t>
            </a:r>
            <a:r>
              <a:rPr lang="en-US" sz="1700">
                <a:solidFill>
                  <a:srgbClr val="000000"/>
                </a:solidFill>
                <a:latin typeface="Aileron Bold"/>
              </a:rPr>
              <a:t>1.54 Billion USD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58511" y="7652173"/>
            <a:ext cx="183237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ileron Bold"/>
              </a:rPr>
              <a:t>Driving Factor: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57757" y="8015003"/>
            <a:ext cx="4441899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ileron"/>
              </a:rPr>
              <a:t>Continuous </a:t>
            </a:r>
            <a:r>
              <a:rPr lang="en-US" sz="1700">
                <a:solidFill>
                  <a:srgbClr val="000000"/>
                </a:solidFill>
                <a:latin typeface="Aileron Bold"/>
              </a:rPr>
              <a:t>technological advancements</a:t>
            </a:r>
            <a:r>
              <a:rPr lang="en-US" sz="1700">
                <a:solidFill>
                  <a:srgbClr val="000000"/>
                </a:solidFill>
                <a:latin typeface="Aileron"/>
              </a:rPr>
              <a:t>, </a:t>
            </a:r>
            <a:r>
              <a:rPr lang="en-US" sz="1700">
                <a:solidFill>
                  <a:srgbClr val="000000"/>
                </a:solidFill>
                <a:latin typeface="Aileron Bold"/>
              </a:rPr>
              <a:t>public awareness</a:t>
            </a:r>
            <a:r>
              <a:rPr lang="en-US" sz="1700">
                <a:solidFill>
                  <a:srgbClr val="000000"/>
                </a:solidFill>
                <a:latin typeface="Aileron"/>
              </a:rPr>
              <a:t>, favorable public &amp; private </a:t>
            </a:r>
            <a:r>
              <a:rPr lang="en-US" sz="1700">
                <a:solidFill>
                  <a:srgbClr val="000000"/>
                </a:solidFill>
                <a:latin typeface="Aileron Bold"/>
              </a:rPr>
              <a:t>initiatives</a:t>
            </a:r>
            <a:r>
              <a:rPr lang="en-US" sz="1700">
                <a:solidFill>
                  <a:srgbClr val="000000"/>
                </a:solidFill>
                <a:latin typeface="Aileron"/>
              </a:rPr>
              <a:t>, and upcoming </a:t>
            </a:r>
            <a:r>
              <a:rPr lang="en-US" sz="1700">
                <a:solidFill>
                  <a:srgbClr val="000000"/>
                </a:solidFill>
                <a:latin typeface="Aileron Bold"/>
              </a:rPr>
              <a:t>smart cities </a:t>
            </a:r>
            <a:r>
              <a:rPr lang="en-US" sz="1700">
                <a:solidFill>
                  <a:srgbClr val="000000"/>
                </a:solidFill>
                <a:latin typeface="Aileron"/>
              </a:rPr>
              <a:t>projects drive the market.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1164</Words>
  <Application>Microsoft Office PowerPoint</Application>
  <PresentationFormat>Custom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Playfair Display Bold</vt:lpstr>
      <vt:lpstr>Calibri</vt:lpstr>
      <vt:lpstr>Rosario Bold</vt:lpstr>
      <vt:lpstr>Aileron</vt:lpstr>
      <vt:lpstr>Aileron Semi-Bold</vt:lpstr>
      <vt:lpstr>Arial</vt:lpstr>
      <vt:lpstr>Aileron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EXL_EQ</dc:title>
  <cp:lastModifiedBy>ACER</cp:lastModifiedBy>
  <cp:revision>7</cp:revision>
  <dcterms:created xsi:type="dcterms:W3CDTF">2006-08-16T00:00:00Z</dcterms:created>
  <dcterms:modified xsi:type="dcterms:W3CDTF">2023-07-23T04:45:51Z</dcterms:modified>
  <dc:identifier>DAFlmb1JL8A</dc:identifier>
</cp:coreProperties>
</file>