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170" r:id="rId2"/>
    <p:sldId id="4187" r:id="rId3"/>
    <p:sldId id="4166" r:id="rId4"/>
    <p:sldId id="4176" r:id="rId5"/>
    <p:sldId id="4197" r:id="rId6"/>
    <p:sldId id="4190" r:id="rId7"/>
    <p:sldId id="4198" r:id="rId8"/>
    <p:sldId id="4182" r:id="rId9"/>
    <p:sldId id="4218" r:id="rId10"/>
    <p:sldId id="4191" r:id="rId11"/>
    <p:sldId id="421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 autoAdjust="0"/>
    <p:restoredTop sz="94291" autoAdjust="0"/>
  </p:normalViewPr>
  <p:slideViewPr>
    <p:cSldViewPr snapToGrid="0" snapToObjects="1">
      <p:cViewPr varScale="1">
        <p:scale>
          <a:sx n="34" d="100"/>
          <a:sy n="34" d="100"/>
        </p:scale>
        <p:origin x="852" y="9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0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2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7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80036" y="-2"/>
            <a:ext cx="8497614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93515" y="-1"/>
            <a:ext cx="13184135" cy="8951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506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51507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44988" y="6857999"/>
            <a:ext cx="1333266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104498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0132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0133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825383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6371" y="0"/>
            <a:ext cx="1503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858000"/>
            <a:ext cx="1503127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51657" y="-2"/>
            <a:ext cx="9825991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3831" y="1616586"/>
            <a:ext cx="6170111" cy="13323990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2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48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6100" y="2292324"/>
            <a:ext cx="8696823" cy="545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6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89017" y="2461538"/>
            <a:ext cx="6594100" cy="8749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10484" y="-652538"/>
            <a:ext cx="14601371" cy="8299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10012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0484883" cy="10273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4718" y="0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7014164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087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50879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68671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36866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84357" y="1498390"/>
            <a:ext cx="12393292" cy="12217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6008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86383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19247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52111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7" r:id="rId16"/>
    <p:sldLayoutId id="2147483992" r:id="rId17"/>
    <p:sldLayoutId id="2147483993" r:id="rId18"/>
    <p:sldLayoutId id="2147483994" r:id="rId19"/>
    <p:sldLayoutId id="2147483995" r:id="rId20"/>
    <p:sldLayoutId id="2147483996" r:id="rId2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855943-DCA8-6140-A491-C083CD68E8DD}"/>
              </a:ext>
            </a:extLst>
          </p:cNvPr>
          <p:cNvGrpSpPr/>
          <p:nvPr/>
        </p:nvGrpSpPr>
        <p:grpSpPr>
          <a:xfrm>
            <a:off x="7144427" y="5808538"/>
            <a:ext cx="9697258" cy="2092881"/>
            <a:chOff x="8830352" y="6039370"/>
            <a:chExt cx="9697258" cy="20928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8830352" y="6039370"/>
              <a:ext cx="969725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JOB-A-THAN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A3D978-1619-5142-B469-91C24FBBAD36}"/>
                </a:ext>
              </a:extLst>
            </p:cNvPr>
            <p:cNvSpPr txBox="1"/>
            <p:nvPr/>
          </p:nvSpPr>
          <p:spPr>
            <a:xfrm>
              <a:off x="8881151" y="7670586"/>
              <a:ext cx="520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CREDIT CARD LEAD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2" y="3707997"/>
            <a:ext cx="12268667" cy="2602776"/>
            <a:chOff x="2075983" y="2711224"/>
            <a:chExt cx="10692960" cy="2602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060152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BUILDING MODEL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933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After Comparing all the model I built my model with </a:t>
              </a:r>
              <a:r>
                <a:rPr lang="en-US" sz="2800" dirty="0" err="1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XGBoost</a:t>
              </a: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 </a:t>
              </a:r>
              <a:r>
                <a:rPr lang="en-US" sz="2800" dirty="0" err="1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Classifer</a:t>
              </a: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 and Got 78% ROC Score.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37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855943-DCA8-6140-A491-C083CD68E8DD}"/>
              </a:ext>
            </a:extLst>
          </p:cNvPr>
          <p:cNvGrpSpPr/>
          <p:nvPr/>
        </p:nvGrpSpPr>
        <p:grpSpPr>
          <a:xfrm>
            <a:off x="7115852" y="5808538"/>
            <a:ext cx="9697258" cy="2092881"/>
            <a:chOff x="8830352" y="6039370"/>
            <a:chExt cx="9697258" cy="20928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8830352" y="6039370"/>
              <a:ext cx="969725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THANK YOU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A3D978-1619-5142-B469-91C24FBBAD36}"/>
                </a:ext>
              </a:extLst>
            </p:cNvPr>
            <p:cNvSpPr txBox="1"/>
            <p:nvPr/>
          </p:nvSpPr>
          <p:spPr>
            <a:xfrm>
              <a:off x="8881151" y="7670586"/>
              <a:ext cx="5393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SHASHANK GOYAL  - 9782066441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74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1068526" y="1660507"/>
            <a:ext cx="17048023" cy="9204070"/>
            <a:chOff x="2075983" y="2711224"/>
            <a:chExt cx="10342845" cy="92040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PROJECT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78806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Happy Customer Bank is a mid-sized private bank that deals in all kinds of banking products, like Savings accounts, Current accounts, investment products, credit products, among other offerings.</a:t>
              </a:r>
            </a:p>
            <a:p>
              <a:pPr algn="l"/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The bank also cross-sells products to its existing customers and to do so they use different kinds of communication like tele-calling, e-mails, recommendations on net banking, mobile banking, etc. </a:t>
              </a:r>
            </a:p>
            <a:p>
              <a:pPr algn="l"/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In this case, the Happy Customer Bank wants to cross sell its credit cards to its existing customers. The bank has identified a set of customers that are eligible for taking these credit cards.</a:t>
              </a:r>
            </a:p>
            <a:p>
              <a:pPr algn="l"/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Now, the bank is looking for your help in identifying customers that could show higher intent towards a recommended credit card, given:</a:t>
              </a:r>
            </a:p>
            <a:p>
              <a:pPr algn="l"/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Customer details (gender, age, region etc.) Details of his/her relationship with the bank (</a:t>
              </a:r>
              <a:r>
                <a:rPr lang="en-US" sz="2800" dirty="0" err="1">
                  <a:solidFill>
                    <a:schemeClr val="bg1"/>
                  </a:solidFill>
                  <a:latin typeface="Montserrat Light"/>
                </a:rPr>
                <a:t>Channel_Code,Vintage</a:t>
              </a:r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, '</a:t>
              </a:r>
              <a:r>
                <a:rPr lang="en-US" sz="2800" dirty="0" err="1">
                  <a:solidFill>
                    <a:schemeClr val="bg1"/>
                  </a:solidFill>
                  <a:latin typeface="Montserrat Light"/>
                </a:rPr>
                <a:t>Avg_Asset_Value</a:t>
              </a:r>
              <a:r>
                <a:rPr lang="en-US" sz="2800" dirty="0">
                  <a:solidFill>
                    <a:schemeClr val="bg1"/>
                  </a:solidFill>
                  <a:latin typeface="Montserrat Light"/>
                </a:rPr>
                <a:t> etc.)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506941" y="1419331"/>
            <a:ext cx="7609546" cy="1514912"/>
            <a:chOff x="11626301" y="1032440"/>
            <a:chExt cx="7609546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76095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MY APPROACH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3248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TABLE OF CONTENT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3781D-66BA-6D45-944B-1CC482CE4112}"/>
              </a:ext>
            </a:extLst>
          </p:cNvPr>
          <p:cNvGrpSpPr/>
          <p:nvPr/>
        </p:nvGrpSpPr>
        <p:grpSpPr>
          <a:xfrm>
            <a:off x="2883896" y="3266761"/>
            <a:ext cx="16588821" cy="9258152"/>
            <a:chOff x="7695678" y="2176787"/>
            <a:chExt cx="16588821" cy="925815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C00B493-6448-D042-B006-A1CC79CCA176}"/>
                </a:ext>
              </a:extLst>
            </p:cNvPr>
            <p:cNvSpPr/>
            <p:nvPr/>
          </p:nvSpPr>
          <p:spPr>
            <a:xfrm>
              <a:off x="7695678" y="6281153"/>
              <a:ext cx="3771282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4B90077-0896-D249-A799-BED01020D533}"/>
                </a:ext>
              </a:extLst>
            </p:cNvPr>
            <p:cNvSpPr/>
            <p:nvPr/>
          </p:nvSpPr>
          <p:spPr>
            <a:xfrm>
              <a:off x="11973457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3DAFBCB-969D-8840-893F-FB173D479362}"/>
                </a:ext>
              </a:extLst>
            </p:cNvPr>
            <p:cNvSpPr/>
            <p:nvPr/>
          </p:nvSpPr>
          <p:spPr>
            <a:xfrm>
              <a:off x="16760849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41FE4C-54AD-374B-8D85-8FFA21DE9D6C}"/>
                </a:ext>
              </a:extLst>
            </p:cNvPr>
            <p:cNvSpPr/>
            <p:nvPr/>
          </p:nvSpPr>
          <p:spPr>
            <a:xfrm rot="10800000" flipV="1">
              <a:off x="11610930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065B2-DEE8-6340-ADCD-D7BDB5254324}"/>
                </a:ext>
              </a:extLst>
            </p:cNvPr>
            <p:cNvSpPr/>
            <p:nvPr/>
          </p:nvSpPr>
          <p:spPr>
            <a:xfrm rot="10800000">
              <a:off x="16415242" y="6761707"/>
              <a:ext cx="210321" cy="2103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045B20F2-A056-BE40-9C94-5D76F845194F}"/>
                </a:ext>
              </a:extLst>
            </p:cNvPr>
            <p:cNvSpPr/>
            <p:nvPr/>
          </p:nvSpPr>
          <p:spPr>
            <a:xfrm rot="8100000">
              <a:off x="10563069" y="2776932"/>
              <a:ext cx="2306040" cy="230603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C0732C13-4E7A-AF48-8904-2E994AA2413E}"/>
                </a:ext>
              </a:extLst>
            </p:cNvPr>
            <p:cNvSpPr/>
            <p:nvPr/>
          </p:nvSpPr>
          <p:spPr>
            <a:xfrm rot="18900000">
              <a:off x="15371021" y="8633028"/>
              <a:ext cx="2306042" cy="230604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20B2F9-C23D-864C-83D0-E4A4F4907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675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BF264D-BB9E-2545-AC26-751DA7080B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143" y="5018329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8E4B13-0432-4B42-8BAD-E61FED720C89}"/>
                </a:ext>
              </a:extLst>
            </p:cNvPr>
            <p:cNvSpPr/>
            <p:nvPr/>
          </p:nvSpPr>
          <p:spPr>
            <a:xfrm rot="10800000" flipV="1">
              <a:off x="21220639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4AF57B5-C8EE-534E-AB28-B453FE394B54}"/>
                </a:ext>
              </a:extLst>
            </p:cNvPr>
            <p:cNvSpPr/>
            <p:nvPr/>
          </p:nvSpPr>
          <p:spPr>
            <a:xfrm rot="8100000">
              <a:off x="20172777" y="2776932"/>
              <a:ext cx="2306040" cy="2306038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F13FC9-4A20-7945-A871-07E86F6883B0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383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1558467-B030-624E-9F4D-6EE9C9903483}"/>
                </a:ext>
              </a:extLst>
            </p:cNvPr>
            <p:cNvGrpSpPr/>
            <p:nvPr/>
          </p:nvGrpSpPr>
          <p:grpSpPr>
            <a:xfrm>
              <a:off x="8749973" y="8957838"/>
              <a:ext cx="5932232" cy="2477101"/>
              <a:chOff x="1788977" y="9302869"/>
              <a:chExt cx="5932232" cy="2477101"/>
            </a:xfrm>
          </p:grpSpPr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C61BBD79-A4E8-F140-A0EC-C4908A2E6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30770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Started the project with importing libraries like NumPy, pandas, seaborn, matplotlib, </a:t>
                </a:r>
                <a:r>
                  <a:rPr lang="en-US" sz="2800" dirty="0" err="1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Scikit</a:t>
                </a: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-Learn and etc.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9F9D66-1D5C-F64F-A759-42D794F3FFBA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Importing Relevant Library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60EF5D-843B-B144-842E-9E8616CFAC08}"/>
                </a:ext>
              </a:extLst>
            </p:cNvPr>
            <p:cNvGrpSpPr/>
            <p:nvPr/>
          </p:nvGrpSpPr>
          <p:grpSpPr>
            <a:xfrm>
              <a:off x="13552626" y="2176787"/>
              <a:ext cx="5932232" cy="2477101"/>
              <a:chOff x="1788977" y="9302869"/>
              <a:chExt cx="5932232" cy="2477101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2128A0CF-2394-434A-A680-FD9A3FE9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30770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Checking shape, information of train and test data and finding out Null values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06E2DCD-0BC7-C44E-91BA-37555F8F9EA6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Data Inspection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E304853-5FFA-0D41-B761-4400F1EC0C92}"/>
                </a:ext>
              </a:extLst>
            </p:cNvPr>
            <p:cNvGrpSpPr/>
            <p:nvPr/>
          </p:nvGrpSpPr>
          <p:grpSpPr>
            <a:xfrm>
              <a:off x="18352267" y="8957838"/>
              <a:ext cx="5932232" cy="1925668"/>
              <a:chOff x="1788977" y="9302869"/>
              <a:chExt cx="5932232" cy="1925668"/>
            </a:xfrm>
          </p:grpSpPr>
          <p:sp>
            <p:nvSpPr>
              <p:cNvPr id="120" name="Subtitle 2">
                <a:extLst>
                  <a:ext uri="{FF2B5EF4-FFF2-40B4-BE49-F238E27FC236}">
                    <a16:creationId xmlns:a16="http://schemas.microsoft.com/office/drawing/2014/main" id="{6F31370D-0954-CE48-92FC-0D3FDC5AB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27933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Filling all the Null values with mode values.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D5DC95D-7EF3-7E42-9E75-22EAE67C676C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Data Cleaning</a:t>
                </a:r>
              </a:p>
            </p:txBody>
          </p:sp>
        </p:grpSp>
        <p:sp>
          <p:nvSpPr>
            <p:cNvPr id="122" name="CuadroTexto 353">
              <a:extLst>
                <a:ext uri="{FF2B5EF4-FFF2-40B4-BE49-F238E27FC236}">
                  <a16:creationId xmlns:a16="http://schemas.microsoft.com/office/drawing/2014/main" id="{DECE869E-CBEF-3C47-9179-3A9BBFD5C111}"/>
                </a:ext>
              </a:extLst>
            </p:cNvPr>
            <p:cNvSpPr txBox="1"/>
            <p:nvPr/>
          </p:nvSpPr>
          <p:spPr>
            <a:xfrm>
              <a:off x="8130650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1</a:t>
              </a:r>
            </a:p>
          </p:txBody>
        </p:sp>
        <p:sp>
          <p:nvSpPr>
            <p:cNvPr id="123" name="CuadroTexto 353">
              <a:extLst>
                <a:ext uri="{FF2B5EF4-FFF2-40B4-BE49-F238E27FC236}">
                  <a16:creationId xmlns:a16="http://schemas.microsoft.com/office/drawing/2014/main" id="{B905A4B7-FFE9-3848-AC4B-CAFC4C98A14D}"/>
                </a:ext>
              </a:extLst>
            </p:cNvPr>
            <p:cNvSpPr txBox="1"/>
            <p:nvPr/>
          </p:nvSpPr>
          <p:spPr>
            <a:xfrm>
              <a:off x="12732616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2</a:t>
              </a:r>
            </a:p>
          </p:txBody>
        </p:sp>
        <p:sp>
          <p:nvSpPr>
            <p:cNvPr id="124" name="CuadroTexto 353">
              <a:extLst>
                <a:ext uri="{FF2B5EF4-FFF2-40B4-BE49-F238E27FC236}">
                  <a16:creationId xmlns:a16="http://schemas.microsoft.com/office/drawing/2014/main" id="{0A7626C4-C8C4-1D4B-8249-ED3C3BEC14B6}"/>
                </a:ext>
              </a:extLst>
            </p:cNvPr>
            <p:cNvSpPr txBox="1"/>
            <p:nvPr/>
          </p:nvSpPr>
          <p:spPr>
            <a:xfrm>
              <a:off x="17520008" y="6500974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3 </a:t>
              </a:r>
            </a:p>
          </p:txBody>
        </p:sp>
      </p:grpSp>
      <p:sp>
        <p:nvSpPr>
          <p:cNvPr id="37" name="Rounded Rectangle 72">
            <a:extLst>
              <a:ext uri="{FF2B5EF4-FFF2-40B4-BE49-F238E27FC236}">
                <a16:creationId xmlns:a16="http://schemas.microsoft.com/office/drawing/2014/main" id="{B4BD178E-680D-4300-B1F1-D4A20B59E259}"/>
              </a:ext>
            </a:extLst>
          </p:cNvPr>
          <p:cNvSpPr/>
          <p:nvPr/>
        </p:nvSpPr>
        <p:spPr>
          <a:xfrm>
            <a:off x="17044942" y="7380652"/>
            <a:ext cx="4280893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0" name="Rounded Rectangle 72">
            <a:extLst>
              <a:ext uri="{FF2B5EF4-FFF2-40B4-BE49-F238E27FC236}">
                <a16:creationId xmlns:a16="http://schemas.microsoft.com/office/drawing/2014/main" id="{D19B0899-4FE6-477B-B65A-8D069848B9DE}"/>
              </a:ext>
            </a:extLst>
          </p:cNvPr>
          <p:cNvSpPr/>
          <p:nvPr/>
        </p:nvSpPr>
        <p:spPr>
          <a:xfrm>
            <a:off x="21931267" y="7409227"/>
            <a:ext cx="4280893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1" name="CuadroTexto 353">
            <a:extLst>
              <a:ext uri="{FF2B5EF4-FFF2-40B4-BE49-F238E27FC236}">
                <a16:creationId xmlns:a16="http://schemas.microsoft.com/office/drawing/2014/main" id="{E49DF726-BDC3-4F0F-A734-A3FBCA0B356D}"/>
              </a:ext>
            </a:extLst>
          </p:cNvPr>
          <p:cNvSpPr txBox="1"/>
          <p:nvPr/>
        </p:nvSpPr>
        <p:spPr>
          <a:xfrm>
            <a:off x="17861251" y="7629048"/>
            <a:ext cx="27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ato" charset="0"/>
                <a:cs typeface="Lato" charset="0"/>
              </a:rPr>
              <a:t>STEP 4 </a:t>
            </a:r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21ED5F14-5E34-4BDE-A0DC-D24A27B2DD49}"/>
              </a:ext>
            </a:extLst>
          </p:cNvPr>
          <p:cNvSpPr/>
          <p:nvPr/>
        </p:nvSpPr>
        <p:spPr>
          <a:xfrm rot="18900000">
            <a:off x="20455714" y="9703952"/>
            <a:ext cx="2306042" cy="2306040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464737-C264-4EC6-B55A-28FF2CFB79BE}"/>
              </a:ext>
            </a:extLst>
          </p:cNvPr>
          <p:cNvCxnSpPr>
            <a:cxnSpLocks/>
          </p:cNvCxnSpPr>
          <p:nvPr/>
        </p:nvCxnSpPr>
        <p:spPr>
          <a:xfrm>
            <a:off x="21607836" y="6089253"/>
            <a:ext cx="0" cy="17433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2">
            <a:extLst>
              <a:ext uri="{FF2B5EF4-FFF2-40B4-BE49-F238E27FC236}">
                <a16:creationId xmlns:a16="http://schemas.microsoft.com/office/drawing/2014/main" id="{FB19D5C3-1252-4905-A3CF-33A70054319E}"/>
              </a:ext>
            </a:extLst>
          </p:cNvPr>
          <p:cNvSpPr txBox="1">
            <a:spLocks/>
          </p:cNvSpPr>
          <p:nvPr/>
        </p:nvSpPr>
        <p:spPr>
          <a:xfrm>
            <a:off x="18637319" y="3894042"/>
            <a:ext cx="5932232" cy="238220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Visualizing all the data in the form of box plot, count plot to get better analysis of features we are going to select.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C0E160-EABB-43B8-A099-1FEEEF8BF0EE}"/>
              </a:ext>
            </a:extLst>
          </p:cNvPr>
          <p:cNvSpPr/>
          <p:nvPr/>
        </p:nvSpPr>
        <p:spPr>
          <a:xfrm>
            <a:off x="19012094" y="32477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Exploratory Data Analysis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09BE8E-DDC9-44DB-821E-45E6868D8EC3}"/>
              </a:ext>
            </a:extLst>
          </p:cNvPr>
          <p:cNvSpPr/>
          <p:nvPr/>
        </p:nvSpPr>
        <p:spPr>
          <a:xfrm rot="10800000">
            <a:off x="21499935" y="7918356"/>
            <a:ext cx="210321" cy="2103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6700845" y="1419331"/>
            <a:ext cx="6638127" cy="1514912"/>
            <a:chOff x="11626301" y="1032440"/>
            <a:chExt cx="6638127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66381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MY APPROACH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3967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TABLE OF CONTENT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3781D-66BA-6D45-944B-1CC482CE4112}"/>
              </a:ext>
            </a:extLst>
          </p:cNvPr>
          <p:cNvGrpSpPr/>
          <p:nvPr/>
        </p:nvGrpSpPr>
        <p:grpSpPr>
          <a:xfrm flipH="1">
            <a:off x="0" y="3266761"/>
            <a:ext cx="17656154" cy="9366424"/>
            <a:chOff x="7695678" y="2062487"/>
            <a:chExt cx="17656154" cy="93664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C00B493-6448-D042-B006-A1CC79CCA176}"/>
                </a:ext>
              </a:extLst>
            </p:cNvPr>
            <p:cNvSpPr/>
            <p:nvPr/>
          </p:nvSpPr>
          <p:spPr>
            <a:xfrm>
              <a:off x="7695678" y="6281153"/>
              <a:ext cx="3771282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4B90077-0896-D249-A799-BED01020D533}"/>
                </a:ext>
              </a:extLst>
            </p:cNvPr>
            <p:cNvSpPr/>
            <p:nvPr/>
          </p:nvSpPr>
          <p:spPr>
            <a:xfrm>
              <a:off x="11973457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3DAFBCB-969D-8840-893F-FB173D479362}"/>
                </a:ext>
              </a:extLst>
            </p:cNvPr>
            <p:cNvSpPr/>
            <p:nvPr/>
          </p:nvSpPr>
          <p:spPr>
            <a:xfrm>
              <a:off x="16760849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41FE4C-54AD-374B-8D85-8FFA21DE9D6C}"/>
                </a:ext>
              </a:extLst>
            </p:cNvPr>
            <p:cNvSpPr/>
            <p:nvPr/>
          </p:nvSpPr>
          <p:spPr>
            <a:xfrm rot="10800000" flipV="1">
              <a:off x="11610930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065B2-DEE8-6340-ADCD-D7BDB5254324}"/>
                </a:ext>
              </a:extLst>
            </p:cNvPr>
            <p:cNvSpPr/>
            <p:nvPr/>
          </p:nvSpPr>
          <p:spPr>
            <a:xfrm rot="10800000">
              <a:off x="16415242" y="6761707"/>
              <a:ext cx="210321" cy="2103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045B20F2-A056-BE40-9C94-5D76F845194F}"/>
                </a:ext>
              </a:extLst>
            </p:cNvPr>
            <p:cNvSpPr/>
            <p:nvPr/>
          </p:nvSpPr>
          <p:spPr>
            <a:xfrm rot="8100000">
              <a:off x="10563069" y="2776932"/>
              <a:ext cx="2306040" cy="230603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C0732C13-4E7A-AF48-8904-2E994AA2413E}"/>
                </a:ext>
              </a:extLst>
            </p:cNvPr>
            <p:cNvSpPr/>
            <p:nvPr/>
          </p:nvSpPr>
          <p:spPr>
            <a:xfrm rot="18900000">
              <a:off x="15371021" y="8633028"/>
              <a:ext cx="2306042" cy="230604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20B2F9-C23D-864C-83D0-E4A4F4907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675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BF264D-BB9E-2545-AC26-751DA7080B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143" y="5018329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8E4B13-0432-4B42-8BAD-E61FED720C89}"/>
                </a:ext>
              </a:extLst>
            </p:cNvPr>
            <p:cNvSpPr/>
            <p:nvPr/>
          </p:nvSpPr>
          <p:spPr>
            <a:xfrm rot="10800000" flipV="1">
              <a:off x="21220639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4AF57B5-C8EE-534E-AB28-B453FE394B54}"/>
                </a:ext>
              </a:extLst>
            </p:cNvPr>
            <p:cNvSpPr/>
            <p:nvPr/>
          </p:nvSpPr>
          <p:spPr>
            <a:xfrm rot="8100000">
              <a:off x="20172777" y="2776932"/>
              <a:ext cx="2306040" cy="2306038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F13FC9-4A20-7945-A871-07E86F6883B0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383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478CB136-5BF3-9744-A5F1-DECFA1D695E9}"/>
                </a:ext>
              </a:extLst>
            </p:cNvPr>
            <p:cNvSpPr/>
            <p:nvPr/>
          </p:nvSpPr>
          <p:spPr>
            <a:xfrm>
              <a:off x="21689597" y="6268523"/>
              <a:ext cx="3662235" cy="1227213"/>
            </a:xfrm>
            <a:custGeom>
              <a:avLst/>
              <a:gdLst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3674145 w 4280893"/>
                <a:gd name="connsiteY2" fmla="*/ 0 h 1213496"/>
                <a:gd name="connsiteX3" fmla="*/ 4280893 w 4280893"/>
                <a:gd name="connsiteY3" fmla="*/ 606748 h 1213496"/>
                <a:gd name="connsiteX4" fmla="*/ 4280893 w 4280893"/>
                <a:gd name="connsiteY4" fmla="*/ 606748 h 1213496"/>
                <a:gd name="connsiteX5" fmla="*/ 3674145 w 4280893"/>
                <a:gd name="connsiteY5" fmla="*/ 1213496 h 1213496"/>
                <a:gd name="connsiteX6" fmla="*/ 606748 w 4280893"/>
                <a:gd name="connsiteY6" fmla="*/ 1213496 h 1213496"/>
                <a:gd name="connsiteX7" fmla="*/ 0 w 4280893"/>
                <a:gd name="connsiteY7" fmla="*/ 606748 h 1213496"/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2673526 w 4280893"/>
                <a:gd name="connsiteY2" fmla="*/ 12085 h 1213496"/>
                <a:gd name="connsiteX3" fmla="*/ 3674145 w 4280893"/>
                <a:gd name="connsiteY3" fmla="*/ 0 h 1213496"/>
                <a:gd name="connsiteX4" fmla="*/ 4280893 w 4280893"/>
                <a:gd name="connsiteY4" fmla="*/ 606748 h 1213496"/>
                <a:gd name="connsiteX5" fmla="*/ 4280893 w 4280893"/>
                <a:gd name="connsiteY5" fmla="*/ 606748 h 1213496"/>
                <a:gd name="connsiteX6" fmla="*/ 3674145 w 4280893"/>
                <a:gd name="connsiteY6" fmla="*/ 1213496 h 1213496"/>
                <a:gd name="connsiteX7" fmla="*/ 606748 w 4280893"/>
                <a:gd name="connsiteY7" fmla="*/ 1213496 h 1213496"/>
                <a:gd name="connsiteX8" fmla="*/ 0 w 4280893"/>
                <a:gd name="connsiteY8" fmla="*/ 606748 h 1213496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3674145 w 4280893"/>
                <a:gd name="connsiteY6" fmla="*/ 1213496 h 1214584"/>
                <a:gd name="connsiteX7" fmla="*/ 2698578 w 4280893"/>
                <a:gd name="connsiteY7" fmla="*/ 1214584 h 1214584"/>
                <a:gd name="connsiteX8" fmla="*/ 606748 w 4280893"/>
                <a:gd name="connsiteY8" fmla="*/ 1213496 h 1214584"/>
                <a:gd name="connsiteX9" fmla="*/ 0 w 4280893"/>
                <a:gd name="connsiteY9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2698578 w 4280893"/>
                <a:gd name="connsiteY6" fmla="*/ 1214584 h 1214584"/>
                <a:gd name="connsiteX7" fmla="*/ 606748 w 4280893"/>
                <a:gd name="connsiteY7" fmla="*/ 1213496 h 1214584"/>
                <a:gd name="connsiteX8" fmla="*/ 0 w 4280893"/>
                <a:gd name="connsiteY8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2698578 w 4280893"/>
                <a:gd name="connsiteY5" fmla="*/ 1214584 h 1214584"/>
                <a:gd name="connsiteX6" fmla="*/ 606748 w 4280893"/>
                <a:gd name="connsiteY6" fmla="*/ 1213496 h 1214584"/>
                <a:gd name="connsiteX7" fmla="*/ 0 w 4280893"/>
                <a:gd name="connsiteY7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4280893 w 4280893"/>
                <a:gd name="connsiteY3" fmla="*/ 606748 h 1214584"/>
                <a:gd name="connsiteX4" fmla="*/ 2698578 w 4280893"/>
                <a:gd name="connsiteY4" fmla="*/ 1214584 h 1214584"/>
                <a:gd name="connsiteX5" fmla="*/ 606748 w 4280893"/>
                <a:gd name="connsiteY5" fmla="*/ 1213496 h 1214584"/>
                <a:gd name="connsiteX6" fmla="*/ 0 w 4280893"/>
                <a:gd name="connsiteY6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73526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86052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269857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365004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19377 h 1227213"/>
                <a:gd name="connsiteX1" fmla="*/ 606748 w 3662235"/>
                <a:gd name="connsiteY1" fmla="*/ 12629 h 1227213"/>
                <a:gd name="connsiteX2" fmla="*/ 3662235 w 3662235"/>
                <a:gd name="connsiteY2" fmla="*/ 0 h 1227213"/>
                <a:gd name="connsiteX3" fmla="*/ 3650048 w 3662235"/>
                <a:gd name="connsiteY3" fmla="*/ 1227213 h 1227213"/>
                <a:gd name="connsiteX4" fmla="*/ 606748 w 3662235"/>
                <a:gd name="connsiteY4" fmla="*/ 1226125 h 1227213"/>
                <a:gd name="connsiteX5" fmla="*/ 0 w 3662235"/>
                <a:gd name="connsiteY5" fmla="*/ 619377 h 12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2235" h="1227213">
                  <a:moveTo>
                    <a:pt x="0" y="619377"/>
                  </a:moveTo>
                  <a:cubicBezTo>
                    <a:pt x="0" y="284279"/>
                    <a:pt x="271650" y="12629"/>
                    <a:pt x="606748" y="12629"/>
                  </a:cubicBezTo>
                  <a:lnTo>
                    <a:pt x="3662235" y="0"/>
                  </a:lnTo>
                  <a:lnTo>
                    <a:pt x="3650048" y="1227213"/>
                  </a:lnTo>
                  <a:lnTo>
                    <a:pt x="606748" y="1226125"/>
                  </a:lnTo>
                  <a:cubicBezTo>
                    <a:pt x="271650" y="1226125"/>
                    <a:pt x="0" y="954475"/>
                    <a:pt x="0" y="61937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1558467-B030-624E-9F4D-6EE9C9903483}"/>
                </a:ext>
              </a:extLst>
            </p:cNvPr>
            <p:cNvGrpSpPr/>
            <p:nvPr/>
          </p:nvGrpSpPr>
          <p:grpSpPr>
            <a:xfrm>
              <a:off x="8650987" y="8957838"/>
              <a:ext cx="6130204" cy="2471073"/>
              <a:chOff x="1689991" y="9302869"/>
              <a:chExt cx="6130204" cy="2471073"/>
            </a:xfrm>
          </p:grpSpPr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C61BBD79-A4E8-F140-A0EC-C4908A2E6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949200"/>
                <a:ext cx="6130204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Building Best Model Obtained. Here we are building </a:t>
                </a:r>
                <a:r>
                  <a:rPr lang="en-US" sz="2800" b="1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XGBClassifier</a:t>
                </a: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 Model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9F9D66-1D5C-F64F-A759-42D794F3FFBA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Building Model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60EF5D-843B-B144-842E-9E8616CFAC08}"/>
                </a:ext>
              </a:extLst>
            </p:cNvPr>
            <p:cNvGrpSpPr/>
            <p:nvPr/>
          </p:nvGrpSpPr>
          <p:grpSpPr>
            <a:xfrm>
              <a:off x="13453640" y="2062487"/>
              <a:ext cx="6130204" cy="3022506"/>
              <a:chOff x="1689991" y="9188569"/>
              <a:chExt cx="6130204" cy="3022506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2128A0CF-2394-434A-A680-FD9A3FE9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834900"/>
                <a:ext cx="6130204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Validation Strategy is the important step towards getting better results. We will use different models to validate.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06E2DCD-0BC7-C44E-91BA-37555F8F9EA6}"/>
                  </a:ext>
                </a:extLst>
              </p:cNvPr>
              <p:cNvSpPr/>
              <p:nvPr/>
            </p:nvSpPr>
            <p:spPr>
              <a:xfrm>
                <a:off x="2163752" y="91885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Validation Strategy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E304853-5FFA-0D41-B761-4400F1EC0C92}"/>
                </a:ext>
              </a:extLst>
            </p:cNvPr>
            <p:cNvGrpSpPr/>
            <p:nvPr/>
          </p:nvGrpSpPr>
          <p:grpSpPr>
            <a:xfrm>
              <a:off x="18253281" y="8957838"/>
              <a:ext cx="6130204" cy="2471073"/>
              <a:chOff x="1689991" y="9302869"/>
              <a:chExt cx="6130204" cy="2471073"/>
            </a:xfrm>
          </p:grpSpPr>
          <p:sp>
            <p:nvSpPr>
              <p:cNvPr id="120" name="Subtitle 2">
                <a:extLst>
                  <a:ext uri="{FF2B5EF4-FFF2-40B4-BE49-F238E27FC236}">
                    <a16:creationId xmlns:a16="http://schemas.microsoft.com/office/drawing/2014/main" id="{6F31370D-0954-CE48-92FC-0D3FDC5AB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949200"/>
                <a:ext cx="6130204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Label Encoding all non – numeric features and drop all unnecessary features.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D5DC95D-7EF3-7E42-9E75-22EAE67C676C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Feature Selection</a:t>
                </a:r>
              </a:p>
            </p:txBody>
          </p:sp>
        </p:grpSp>
        <p:sp>
          <p:nvSpPr>
            <p:cNvPr id="122" name="CuadroTexto 353">
              <a:extLst>
                <a:ext uri="{FF2B5EF4-FFF2-40B4-BE49-F238E27FC236}">
                  <a16:creationId xmlns:a16="http://schemas.microsoft.com/office/drawing/2014/main" id="{DECE869E-CBEF-3C47-9179-3A9BBFD5C111}"/>
                </a:ext>
              </a:extLst>
            </p:cNvPr>
            <p:cNvSpPr txBox="1"/>
            <p:nvPr/>
          </p:nvSpPr>
          <p:spPr>
            <a:xfrm>
              <a:off x="8130650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7</a:t>
              </a:r>
            </a:p>
          </p:txBody>
        </p:sp>
        <p:sp>
          <p:nvSpPr>
            <p:cNvPr id="123" name="CuadroTexto 353">
              <a:extLst>
                <a:ext uri="{FF2B5EF4-FFF2-40B4-BE49-F238E27FC236}">
                  <a16:creationId xmlns:a16="http://schemas.microsoft.com/office/drawing/2014/main" id="{B905A4B7-FFE9-3848-AC4B-CAFC4C98A14D}"/>
                </a:ext>
              </a:extLst>
            </p:cNvPr>
            <p:cNvSpPr txBox="1"/>
            <p:nvPr/>
          </p:nvSpPr>
          <p:spPr>
            <a:xfrm>
              <a:off x="12732616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6</a:t>
              </a:r>
            </a:p>
          </p:txBody>
        </p:sp>
        <p:sp>
          <p:nvSpPr>
            <p:cNvPr id="124" name="CuadroTexto 353">
              <a:extLst>
                <a:ext uri="{FF2B5EF4-FFF2-40B4-BE49-F238E27FC236}">
                  <a16:creationId xmlns:a16="http://schemas.microsoft.com/office/drawing/2014/main" id="{0A7626C4-C8C4-1D4B-8249-ED3C3BEC14B6}"/>
                </a:ext>
              </a:extLst>
            </p:cNvPr>
            <p:cNvSpPr txBox="1"/>
            <p:nvPr/>
          </p:nvSpPr>
          <p:spPr>
            <a:xfrm>
              <a:off x="17520008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STEP 5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B92D2A-C787-924E-A564-3C3F2CF8889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42" name="Rounded Rectangle 71">
            <a:extLst>
              <a:ext uri="{FF2B5EF4-FFF2-40B4-BE49-F238E27FC236}">
                <a16:creationId xmlns:a16="http://schemas.microsoft.com/office/drawing/2014/main" id="{4CCBB68E-6346-4827-A7B5-2A88C99ADEC0}"/>
              </a:ext>
            </a:extLst>
          </p:cNvPr>
          <p:cNvSpPr/>
          <p:nvPr/>
        </p:nvSpPr>
        <p:spPr>
          <a:xfrm flipH="1">
            <a:off x="18308157" y="7466377"/>
            <a:ext cx="4280893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85C00DD0-DA4D-40B0-A3F1-3CCC14462471}"/>
              </a:ext>
            </a:extLst>
          </p:cNvPr>
          <p:cNvSpPr/>
          <p:nvPr/>
        </p:nvSpPr>
        <p:spPr>
          <a:xfrm rot="2700000" flipH="1">
            <a:off x="16885444" y="9818252"/>
            <a:ext cx="2306042" cy="230604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8C5D3D-E46C-4EB1-A6E6-3EEA4C4C8709}"/>
              </a:ext>
            </a:extLst>
          </p:cNvPr>
          <p:cNvCxnSpPr>
            <a:cxnSpLocks/>
          </p:cNvCxnSpPr>
          <p:nvPr/>
        </p:nvCxnSpPr>
        <p:spPr>
          <a:xfrm flipH="1">
            <a:off x="18039364" y="6203553"/>
            <a:ext cx="0" cy="17433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C06E1F1C-C072-4261-AC63-5C32B5C56161}"/>
              </a:ext>
            </a:extLst>
          </p:cNvPr>
          <p:cNvSpPr txBox="1">
            <a:spLocks/>
          </p:cNvSpPr>
          <p:nvPr/>
        </p:nvSpPr>
        <p:spPr>
          <a:xfrm flipH="1">
            <a:off x="14978663" y="4008342"/>
            <a:ext cx="6130204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Predicting Test Dataset and Submitting for final scores.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EDF7EB-BF24-4EC1-98F8-3E6428E30DA3}"/>
              </a:ext>
            </a:extLst>
          </p:cNvPr>
          <p:cNvSpPr/>
          <p:nvPr/>
        </p:nvSpPr>
        <p:spPr>
          <a:xfrm flipH="1">
            <a:off x="15452424" y="33620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Final Submission</a:t>
            </a:r>
          </a:p>
        </p:txBody>
      </p:sp>
      <p:sp>
        <p:nvSpPr>
          <p:cNvPr id="47" name="CuadroTexto 353">
            <a:extLst>
              <a:ext uri="{FF2B5EF4-FFF2-40B4-BE49-F238E27FC236}">
                <a16:creationId xmlns:a16="http://schemas.microsoft.com/office/drawing/2014/main" id="{DE3334A9-6394-4127-BB29-A43DEFE234A9}"/>
              </a:ext>
            </a:extLst>
          </p:cNvPr>
          <p:cNvSpPr txBox="1"/>
          <p:nvPr/>
        </p:nvSpPr>
        <p:spPr>
          <a:xfrm flipH="1">
            <a:off x="19067317" y="7657623"/>
            <a:ext cx="27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ato" charset="0"/>
                <a:cs typeface="Lato" charset="0"/>
              </a:rPr>
              <a:t>STEP 8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3F15FD-3CC2-4CA2-8B2A-3FA13B0255BE}"/>
              </a:ext>
            </a:extLst>
          </p:cNvPr>
          <p:cNvSpPr/>
          <p:nvPr/>
        </p:nvSpPr>
        <p:spPr>
          <a:xfrm rot="10800000" flipH="1">
            <a:off x="17936944" y="8032656"/>
            <a:ext cx="210321" cy="2103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999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E7E4E"/>
                </a:solidFill>
                <a:effectLst/>
                <a:uLnTx/>
                <a:uFillTx/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167423" y="3707997"/>
            <a:ext cx="1060152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04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71B053-ABAC-9D41-94D9-8251435F8DFB}"/>
              </a:ext>
            </a:extLst>
          </p:cNvPr>
          <p:cNvSpPr/>
          <p:nvPr/>
        </p:nvSpPr>
        <p:spPr>
          <a:xfrm>
            <a:off x="1763486" y="9456730"/>
            <a:ext cx="13240987" cy="2760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855388" y="10145027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AGE &amp; GENDER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76354" y="1032440"/>
              <a:ext cx="4869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spc="300" dirty="0">
                  <a:solidFill>
                    <a:srgbClr val="FFFFFF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EXPLORATORY DATA ANALYSIS</a:t>
              </a:r>
              <a:endParaRPr kumimoji="0" 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86F31D-8CA2-574C-BA9C-40FBBF248176}"/>
              </a:ext>
            </a:extLst>
          </p:cNvPr>
          <p:cNvGrpSpPr/>
          <p:nvPr/>
        </p:nvGrpSpPr>
        <p:grpSpPr>
          <a:xfrm>
            <a:off x="1763485" y="1498391"/>
            <a:ext cx="8325395" cy="2508238"/>
            <a:chOff x="1763485" y="5334434"/>
            <a:chExt cx="8325395" cy="2508238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F51E53A6-2780-2840-B1AE-89C9BC86F309}"/>
                </a:ext>
              </a:extLst>
            </p:cNvPr>
            <p:cNvSpPr txBox="1">
              <a:spLocks/>
            </p:cNvSpPr>
            <p:nvPr/>
          </p:nvSpPr>
          <p:spPr>
            <a:xfrm>
              <a:off x="1763485" y="6017930"/>
              <a:ext cx="832539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ts val="4299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Montserrat" pitchFamily="2" charset="77"/>
                  <a:ea typeface="Roboto Light" panose="02000000000000000000" pitchFamily="2" charset="0"/>
                  <a:cs typeface="Poppins Light" pitchFamily="2" charset="77"/>
                </a:rPr>
                <a:t>First we need to analyze what is the age and gender group which is more likely to buy credit card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AD4872-1031-744C-96AB-97D74922B448}"/>
                </a:ext>
              </a:extLst>
            </p:cNvPr>
            <p:cNvSpPr/>
            <p:nvPr/>
          </p:nvSpPr>
          <p:spPr>
            <a:xfrm>
              <a:off x="1915884" y="5334434"/>
              <a:ext cx="597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63E48"/>
                  </a:solidFill>
                  <a:effectLst/>
                  <a:uLnTx/>
                  <a:uFillTx/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AGE &amp; GENDER ANALYSIS</a:t>
              </a:r>
            </a:p>
          </p:txBody>
        </p:sp>
      </p:grpSp>
      <p:sp>
        <p:nvSpPr>
          <p:cNvPr id="23" name="Marcador de imagen 3">
            <a:extLst>
              <a:ext uri="{FF2B5EF4-FFF2-40B4-BE49-F238E27FC236}">
                <a16:creationId xmlns:a16="http://schemas.microsoft.com/office/drawing/2014/main" id="{D7A93E0F-E455-4A37-AF91-5AD3DDF48207}"/>
              </a:ext>
            </a:extLst>
          </p:cNvPr>
          <p:cNvSpPr txBox="1">
            <a:spLocks/>
          </p:cNvSpPr>
          <p:nvPr/>
        </p:nvSpPr>
        <p:spPr>
          <a:xfrm>
            <a:off x="1763485" y="4233692"/>
            <a:ext cx="10058401" cy="49959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48091-4057-48DD-A4DE-9B5450F051D2}"/>
              </a:ext>
            </a:extLst>
          </p:cNvPr>
          <p:cNvSpPr/>
          <p:nvPr/>
        </p:nvSpPr>
        <p:spPr>
          <a:xfrm>
            <a:off x="12803225" y="1707256"/>
            <a:ext cx="11604625" cy="11826568"/>
          </a:xfrm>
          <a:prstGeom prst="rect">
            <a:avLst/>
          </a:prstGeom>
          <a:blipFill>
            <a:blip r:embed="rId3"/>
            <a:stretch>
              <a:fillRect l="4000" t="5000"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1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8D7666-6BD9-2E4A-B22A-E7DA06369C40}"/>
              </a:ext>
            </a:extLst>
          </p:cNvPr>
          <p:cNvSpPr/>
          <p:nvPr/>
        </p:nvSpPr>
        <p:spPr>
          <a:xfrm>
            <a:off x="0" y="6858000"/>
            <a:ext cx="1104498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257425" y="9067879"/>
            <a:ext cx="5906259" cy="2438241"/>
            <a:chOff x="16302559" y="1032440"/>
            <a:chExt cx="5282379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528237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OCCUPATION &amp; VINTAGE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6374748" y="1032440"/>
              <a:ext cx="4869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EXPLORATORY 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B1AD3-8DAE-8A41-B470-939FD90E4418}"/>
              </a:ext>
            </a:extLst>
          </p:cNvPr>
          <p:cNvGrpSpPr/>
          <p:nvPr/>
        </p:nvGrpSpPr>
        <p:grpSpPr>
          <a:xfrm>
            <a:off x="12617862" y="1613550"/>
            <a:ext cx="4587296" cy="4682833"/>
            <a:chOff x="12617862" y="1613550"/>
            <a:chExt cx="4587296" cy="4682833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3CE73274-A034-844A-8084-0E7BBECEDC1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403650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ts val="4299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By Looking into bar charts we can say that Self Employed are more likely to buy credit card. On the other hand Entrepreneur are least interested in buying credit card.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3BA8DA-E3E5-1E4E-BAE8-CD35975864B9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63E48"/>
                  </a:solidFill>
                  <a:effectLst/>
                  <a:uLnTx/>
                  <a:uFillTx/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Occupation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F76021-E5FE-C841-9EB3-193C2971202A}"/>
              </a:ext>
            </a:extLst>
          </p:cNvPr>
          <p:cNvGrpSpPr/>
          <p:nvPr/>
        </p:nvGrpSpPr>
        <p:grpSpPr>
          <a:xfrm>
            <a:off x="18368957" y="1613550"/>
            <a:ext cx="4587296" cy="4131400"/>
            <a:chOff x="18368957" y="1613550"/>
            <a:chExt cx="4587296" cy="4131400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D71594BB-CE42-B146-93FA-6B91920ADCDA}"/>
                </a:ext>
              </a:extLst>
            </p:cNvPr>
            <p:cNvSpPr txBox="1">
              <a:spLocks/>
            </p:cNvSpPr>
            <p:nvPr/>
          </p:nvSpPr>
          <p:spPr>
            <a:xfrm>
              <a:off x="18368957" y="2259881"/>
              <a:ext cx="4587296" cy="34850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ts val="4299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Box Plot Shows Customer’s age in company which majorly lies between the range of 30 months to 90 months. And the Median Vintage is 70 Months.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6E1650-168C-0141-AC14-25A68E58D8C5}"/>
                </a:ext>
              </a:extLst>
            </p:cNvPr>
            <p:cNvSpPr/>
            <p:nvPr/>
          </p:nvSpPr>
          <p:spPr>
            <a:xfrm>
              <a:off x="18441146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63E48"/>
                  </a:solidFill>
                  <a:effectLst/>
                  <a:uLnTx/>
                  <a:uFillTx/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Vintage</a:t>
              </a:r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B37CA19-BCEA-470A-9A6D-B39988EBC7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86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05EF7F9-C481-4A64-8707-4729CB908D83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88" y="6376924"/>
            <a:ext cx="13332662" cy="7339076"/>
          </a:xfrm>
        </p:spPr>
      </p:pic>
    </p:spTree>
    <p:extLst>
      <p:ext uri="{BB962C8B-B14F-4D97-AF65-F5344CB8AC3E}">
        <p14:creationId xmlns:p14="http://schemas.microsoft.com/office/powerpoint/2010/main" val="909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E91AD-E4B7-114E-814E-04657719F781}"/>
              </a:ext>
            </a:extLst>
          </p:cNvPr>
          <p:cNvGrpSpPr/>
          <p:nvPr/>
        </p:nvGrpSpPr>
        <p:grpSpPr>
          <a:xfrm>
            <a:off x="12660509" y="2028609"/>
            <a:ext cx="10210200" cy="10140760"/>
            <a:chOff x="13357722" y="2028609"/>
            <a:chExt cx="10210200" cy="10140760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ACCB8CA6-C9B7-FF4F-AF2D-7DE76533A021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2762667"/>
              <a:ext cx="7892823" cy="23822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First step is to convert categorical data into numerical data. We can achieve this by various method but we choose Label encoder to deliver this job.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6FC89F-D0B6-5F42-B412-791D4F8DD5CC}"/>
                </a:ext>
              </a:extLst>
            </p:cNvPr>
            <p:cNvSpPr/>
            <p:nvPr/>
          </p:nvSpPr>
          <p:spPr>
            <a:xfrm>
              <a:off x="15824615" y="2116336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Label Encoder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CD8C807-37F9-C74C-AA3B-BA22FBC11EBA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6547949"/>
              <a:ext cx="7892823" cy="23822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Scaling Data is the most crucial part of Data Pre Processing as it will ease out the process model building as well as it helps in improving the accuracy scores.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CFCF30-0306-5D4C-9F36-A4DE92B609DE}"/>
                </a:ext>
              </a:extLst>
            </p:cNvPr>
            <p:cNvSpPr/>
            <p:nvPr/>
          </p:nvSpPr>
          <p:spPr>
            <a:xfrm>
              <a:off x="15824615" y="590161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Standard Scaler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4FE713E-F306-E244-8930-CB0E6A9A4243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10338599"/>
              <a:ext cx="7892823" cy="183077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Train Data is then Split into Two parts, one is Training(80%) and another is validation(20%). To validate the model before final submit.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020A35-1F5C-CC42-B4D8-FD7B9D324020}"/>
                </a:ext>
              </a:extLst>
            </p:cNvPr>
            <p:cNvSpPr/>
            <p:nvPr/>
          </p:nvSpPr>
          <p:spPr>
            <a:xfrm>
              <a:off x="15824615" y="969226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Data Split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AC61A2-0778-4845-BBD5-47EBDCE31511}"/>
                </a:ext>
              </a:extLst>
            </p:cNvPr>
            <p:cNvSpPr/>
            <p:nvPr/>
          </p:nvSpPr>
          <p:spPr>
            <a:xfrm>
              <a:off x="13357724" y="2028609"/>
              <a:ext cx="2082853" cy="2082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F46D21-6F8C-BA47-BC8A-0326C57949F3}"/>
                </a:ext>
              </a:extLst>
            </p:cNvPr>
            <p:cNvSpPr/>
            <p:nvPr/>
          </p:nvSpPr>
          <p:spPr>
            <a:xfrm>
              <a:off x="13357722" y="5816574"/>
              <a:ext cx="2082853" cy="20828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A049E2-A9BB-DF4F-A164-E3FD801B6125}"/>
                </a:ext>
              </a:extLst>
            </p:cNvPr>
            <p:cNvSpPr/>
            <p:nvPr/>
          </p:nvSpPr>
          <p:spPr>
            <a:xfrm>
              <a:off x="13357722" y="9604540"/>
              <a:ext cx="2082853" cy="20828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4125B0-3195-F142-9ECC-061E218822BA}"/>
              </a:ext>
            </a:extLst>
          </p:cNvPr>
          <p:cNvGrpSpPr/>
          <p:nvPr/>
        </p:nvGrpSpPr>
        <p:grpSpPr>
          <a:xfrm>
            <a:off x="13200350" y="10265750"/>
            <a:ext cx="993430" cy="760429"/>
            <a:chOff x="1766798" y="8842532"/>
            <a:chExt cx="477360" cy="365399"/>
          </a:xfrm>
          <a:solidFill>
            <a:schemeClr val="bg2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9BA7244-0C95-A741-9A32-E41C526192EC}"/>
                </a:ext>
              </a:extLst>
            </p:cNvPr>
            <p:cNvSpPr/>
            <p:nvPr/>
          </p:nvSpPr>
          <p:spPr>
            <a:xfrm>
              <a:off x="1766798" y="8842532"/>
              <a:ext cx="4773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16">
                  <a:moveTo>
                    <a:pt x="502" y="86"/>
                  </a:moveTo>
                  <a:close/>
                  <a:moveTo>
                    <a:pt x="689" y="164"/>
                  </a:moveTo>
                  <a:close/>
                  <a:moveTo>
                    <a:pt x="86" y="930"/>
                  </a:moveTo>
                  <a:lnTo>
                    <a:pt x="1241" y="930"/>
                  </a:lnTo>
                  <a:lnTo>
                    <a:pt x="1241" y="242"/>
                  </a:lnTo>
                  <a:lnTo>
                    <a:pt x="670" y="242"/>
                  </a:lnTo>
                  <a:cubicBezTo>
                    <a:pt x="654" y="242"/>
                    <a:pt x="639" y="236"/>
                    <a:pt x="628" y="224"/>
                  </a:cubicBezTo>
                  <a:lnTo>
                    <a:pt x="491" y="86"/>
                  </a:lnTo>
                  <a:lnTo>
                    <a:pt x="86" y="86"/>
                  </a:lnTo>
                  <a:close/>
                  <a:moveTo>
                    <a:pt x="1261" y="1016"/>
                  </a:moveTo>
                  <a:lnTo>
                    <a:pt x="66" y="1016"/>
                  </a:lnTo>
                  <a:cubicBezTo>
                    <a:pt x="29" y="1016"/>
                    <a:pt x="0" y="987"/>
                    <a:pt x="0" y="952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02" y="0"/>
                  </a:lnTo>
                  <a:cubicBezTo>
                    <a:pt x="518" y="0"/>
                    <a:pt x="533" y="7"/>
                    <a:pt x="545" y="18"/>
                  </a:cubicBezTo>
                  <a:lnTo>
                    <a:pt x="681" y="156"/>
                  </a:lnTo>
                  <a:lnTo>
                    <a:pt x="1261" y="156"/>
                  </a:lnTo>
                  <a:cubicBezTo>
                    <a:pt x="1297" y="156"/>
                    <a:pt x="1327" y="185"/>
                    <a:pt x="1327" y="221"/>
                  </a:cubicBezTo>
                  <a:lnTo>
                    <a:pt x="1327" y="952"/>
                  </a:lnTo>
                  <a:cubicBezTo>
                    <a:pt x="1327" y="987"/>
                    <a:pt x="1297" y="1016"/>
                    <a:pt x="1261" y="10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7430149-BD86-F143-A8D3-D40CD80C8E4D}"/>
                </a:ext>
              </a:extLst>
            </p:cNvPr>
            <p:cNvSpPr/>
            <p:nvPr/>
          </p:nvSpPr>
          <p:spPr>
            <a:xfrm>
              <a:off x="2005478" y="8842532"/>
              <a:ext cx="23868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6">
                  <a:moveTo>
                    <a:pt x="621" y="86"/>
                  </a:move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lnTo>
                    <a:pt x="621" y="0"/>
                  </a:lnTo>
                  <a:cubicBezTo>
                    <a:pt x="644" y="0"/>
                    <a:pt x="664" y="20"/>
                    <a:pt x="664" y="43"/>
                  </a:cubicBezTo>
                  <a:cubicBezTo>
                    <a:pt x="664" y="67"/>
                    <a:pt x="644" y="86"/>
                    <a:pt x="621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8F69AF9C-61C6-1941-ABBB-E2131A801AEF}"/>
              </a:ext>
            </a:extLst>
          </p:cNvPr>
          <p:cNvSpPr/>
          <p:nvPr/>
        </p:nvSpPr>
        <p:spPr>
          <a:xfrm>
            <a:off x="13201099" y="6465048"/>
            <a:ext cx="992681" cy="7859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15A96DB-138C-914F-88BA-E8BA1C467E0B}"/>
              </a:ext>
            </a:extLst>
          </p:cNvPr>
          <p:cNvSpPr/>
          <p:nvPr/>
        </p:nvSpPr>
        <p:spPr>
          <a:xfrm>
            <a:off x="13201099" y="2569198"/>
            <a:ext cx="1001671" cy="100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F3DB3-3628-024B-B902-F42F23E27340}"/>
              </a:ext>
            </a:extLst>
          </p:cNvPr>
          <p:cNvGrpSpPr/>
          <p:nvPr/>
        </p:nvGrpSpPr>
        <p:grpSpPr>
          <a:xfrm>
            <a:off x="1382250" y="5082717"/>
            <a:ext cx="9047625" cy="3556655"/>
            <a:chOff x="1382250" y="6095310"/>
            <a:chExt cx="7555273" cy="355665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6EF1B7-281A-594E-AD03-839A4259FD0D}"/>
                </a:ext>
              </a:extLst>
            </p:cNvPr>
            <p:cNvGrpSpPr/>
            <p:nvPr/>
          </p:nvGrpSpPr>
          <p:grpSpPr>
            <a:xfrm>
              <a:off x="1506941" y="6095310"/>
              <a:ext cx="6162220" cy="2438241"/>
              <a:chOff x="11626301" y="1032440"/>
              <a:chExt cx="6162220" cy="243824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197766-EB99-8B44-B337-93425892ECFF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6162220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PRE PROCESSING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CF85F7-695E-B24F-A6BE-94302CD9542E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3378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FEATURE SELECTION</a:t>
                </a:r>
              </a:p>
            </p:txBody>
          </p:sp>
        </p:grp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C6F99509-3915-814E-A77D-DBE59C52A0C5}"/>
                </a:ext>
              </a:extLst>
            </p:cNvPr>
            <p:cNvSpPr txBox="1">
              <a:spLocks/>
            </p:cNvSpPr>
            <p:nvPr/>
          </p:nvSpPr>
          <p:spPr>
            <a:xfrm>
              <a:off x="1382250" y="7821195"/>
              <a:ext cx="7555273" cy="183077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Data Pre Processing before building model. Categorical values needs to be converted into numerical values to build effect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5286375" y="1419331"/>
            <a:ext cx="13804900" cy="2438241"/>
            <a:chOff x="16302559" y="1032440"/>
            <a:chExt cx="12011252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1201125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COMPARING DIFFERENT MODELS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20435049" y="1032440"/>
              <a:ext cx="3746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VALIDATION STRATEGY</a:t>
              </a:r>
            </a:p>
          </p:txBody>
        </p:sp>
      </p:grpSp>
      <p:sp>
        <p:nvSpPr>
          <p:cNvPr id="100" name="Freeform 356">
            <a:extLst>
              <a:ext uri="{FF2B5EF4-FFF2-40B4-BE49-F238E27FC236}">
                <a16:creationId xmlns:a16="http://schemas.microsoft.com/office/drawing/2014/main" id="{4BCDB399-66DE-ED4A-A111-29190A97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8850144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1" name="Freeform 357">
            <a:extLst>
              <a:ext uri="{FF2B5EF4-FFF2-40B4-BE49-F238E27FC236}">
                <a16:creationId xmlns:a16="http://schemas.microsoft.com/office/drawing/2014/main" id="{8BE51B19-9227-DC4C-8F05-BE9679A1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9782251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2" name="Freeform 358">
            <a:extLst>
              <a:ext uri="{FF2B5EF4-FFF2-40B4-BE49-F238E27FC236}">
                <a16:creationId xmlns:a16="http://schemas.microsoft.com/office/drawing/2014/main" id="{DA027026-5803-1740-92CB-427ADF7A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0703394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3" name="Freeform 359">
            <a:extLst>
              <a:ext uri="{FF2B5EF4-FFF2-40B4-BE49-F238E27FC236}">
                <a16:creationId xmlns:a16="http://schemas.microsoft.com/office/drawing/2014/main" id="{3E7FBE91-3632-0A41-9A98-F7A71E68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1586156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12" name="CuadroTexto 370">
            <a:extLst>
              <a:ext uri="{FF2B5EF4-FFF2-40B4-BE49-F238E27FC236}">
                <a16:creationId xmlns:a16="http://schemas.microsoft.com/office/drawing/2014/main" id="{EBD22E90-96CD-6949-9238-EBEAAF7A0560}"/>
              </a:ext>
            </a:extLst>
          </p:cNvPr>
          <p:cNvSpPr txBox="1"/>
          <p:nvPr/>
        </p:nvSpPr>
        <p:spPr>
          <a:xfrm>
            <a:off x="2156601" y="8814433"/>
            <a:ext cx="50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Accuracy : 76.5% &amp; ROC : 71.04%</a:t>
            </a:r>
          </a:p>
        </p:txBody>
      </p:sp>
      <p:sp>
        <p:nvSpPr>
          <p:cNvPr id="113" name="CuadroTexto 371">
            <a:extLst>
              <a:ext uri="{FF2B5EF4-FFF2-40B4-BE49-F238E27FC236}">
                <a16:creationId xmlns:a16="http://schemas.microsoft.com/office/drawing/2014/main" id="{6D5D6011-1BE4-7641-81EF-3617214C4CC1}"/>
              </a:ext>
            </a:extLst>
          </p:cNvPr>
          <p:cNvSpPr txBox="1"/>
          <p:nvPr/>
        </p:nvSpPr>
        <p:spPr>
          <a:xfrm>
            <a:off x="2156601" y="9743836"/>
            <a:ext cx="493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Accuracy : 75.4% &amp; ROC: 71.56%</a:t>
            </a:r>
          </a:p>
        </p:txBody>
      </p:sp>
      <p:sp>
        <p:nvSpPr>
          <p:cNvPr id="114" name="CuadroTexto 372">
            <a:extLst>
              <a:ext uri="{FF2B5EF4-FFF2-40B4-BE49-F238E27FC236}">
                <a16:creationId xmlns:a16="http://schemas.microsoft.com/office/drawing/2014/main" id="{3EDDFB51-6006-7042-B21B-36559043224B}"/>
              </a:ext>
            </a:extLst>
          </p:cNvPr>
          <p:cNvSpPr txBox="1"/>
          <p:nvPr/>
        </p:nvSpPr>
        <p:spPr>
          <a:xfrm>
            <a:off x="2156601" y="10645507"/>
            <a:ext cx="501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Accuracy : 77.75% &amp; ROC : 75.6%</a:t>
            </a:r>
          </a:p>
        </p:txBody>
      </p:sp>
      <p:sp>
        <p:nvSpPr>
          <p:cNvPr id="115" name="CuadroTexto 373">
            <a:extLst>
              <a:ext uri="{FF2B5EF4-FFF2-40B4-BE49-F238E27FC236}">
                <a16:creationId xmlns:a16="http://schemas.microsoft.com/office/drawing/2014/main" id="{85C6D52D-8D16-6D46-A8D2-12C002A6FE62}"/>
              </a:ext>
            </a:extLst>
          </p:cNvPr>
          <p:cNvSpPr txBox="1"/>
          <p:nvPr/>
        </p:nvSpPr>
        <p:spPr>
          <a:xfrm>
            <a:off x="2156601" y="11547741"/>
            <a:ext cx="519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Accuracy : 79.15% &amp; ROC : 78.56%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06B562-6B1F-8344-BA02-F93ED980B726}"/>
              </a:ext>
            </a:extLst>
          </p:cNvPr>
          <p:cNvGrpSpPr/>
          <p:nvPr/>
        </p:nvGrpSpPr>
        <p:grpSpPr>
          <a:xfrm>
            <a:off x="11098049" y="4425772"/>
            <a:ext cx="11861151" cy="7599023"/>
            <a:chOff x="10588947" y="4425772"/>
            <a:chExt cx="11861151" cy="7599023"/>
          </a:xfrm>
        </p:grpSpPr>
        <p:sp>
          <p:nvSpPr>
            <p:cNvPr id="104" name="CuadroTexto 1">
              <a:extLst>
                <a:ext uri="{FF2B5EF4-FFF2-40B4-BE49-F238E27FC236}">
                  <a16:creationId xmlns:a16="http://schemas.microsoft.com/office/drawing/2014/main" id="{D88A6264-9E11-EA41-AC5F-7086F493C372}"/>
                </a:ext>
              </a:extLst>
            </p:cNvPr>
            <p:cNvSpPr txBox="1"/>
            <p:nvPr/>
          </p:nvSpPr>
          <p:spPr>
            <a:xfrm>
              <a:off x="10588947" y="4734588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6B8593-1985-A74E-9588-5D57A3504DA9}"/>
                </a:ext>
              </a:extLst>
            </p:cNvPr>
            <p:cNvGrpSpPr/>
            <p:nvPr/>
          </p:nvGrpSpPr>
          <p:grpSpPr>
            <a:xfrm>
              <a:off x="12802546" y="4425772"/>
              <a:ext cx="9647552" cy="7599023"/>
              <a:chOff x="12077332" y="3674202"/>
              <a:chExt cx="10982428" cy="8650456"/>
            </a:xfrm>
          </p:grpSpPr>
          <p:sp>
            <p:nvSpPr>
              <p:cNvPr id="2" name="Pentagon 1">
                <a:extLst>
                  <a:ext uri="{FF2B5EF4-FFF2-40B4-BE49-F238E27FC236}">
                    <a16:creationId xmlns:a16="http://schemas.microsoft.com/office/drawing/2014/main" id="{0565B991-5A9F-E74B-88F1-24BE901200CE}"/>
                  </a:ext>
                </a:extLst>
              </p:cNvPr>
              <p:cNvSpPr/>
              <p:nvPr/>
            </p:nvSpPr>
            <p:spPr>
              <a:xfrm>
                <a:off x="12077332" y="3674202"/>
                <a:ext cx="8299730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Pentagon 116">
                <a:extLst>
                  <a:ext uri="{FF2B5EF4-FFF2-40B4-BE49-F238E27FC236}">
                    <a16:creationId xmlns:a16="http://schemas.microsoft.com/office/drawing/2014/main" id="{969D72BE-BAB2-9242-9672-5857C366A32C}"/>
                  </a:ext>
                </a:extLst>
              </p:cNvPr>
              <p:cNvSpPr/>
              <p:nvPr/>
            </p:nvSpPr>
            <p:spPr>
              <a:xfrm>
                <a:off x="12077333" y="7937572"/>
                <a:ext cx="9861110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Pentagon 117">
                <a:extLst>
                  <a:ext uri="{FF2B5EF4-FFF2-40B4-BE49-F238E27FC236}">
                    <a16:creationId xmlns:a16="http://schemas.microsoft.com/office/drawing/2014/main" id="{B7FF07AD-A473-2447-8268-D6B2F48AFE07}"/>
                  </a:ext>
                </a:extLst>
              </p:cNvPr>
              <p:cNvSpPr/>
              <p:nvPr/>
            </p:nvSpPr>
            <p:spPr>
              <a:xfrm>
                <a:off x="12077334" y="10115011"/>
                <a:ext cx="10982426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Pentagon 118">
                <a:extLst>
                  <a:ext uri="{FF2B5EF4-FFF2-40B4-BE49-F238E27FC236}">
                    <a16:creationId xmlns:a16="http://schemas.microsoft.com/office/drawing/2014/main" id="{CCD4D731-DEE3-3643-B055-8A0E81746ACC}"/>
                  </a:ext>
                </a:extLst>
              </p:cNvPr>
              <p:cNvSpPr/>
              <p:nvPr/>
            </p:nvSpPr>
            <p:spPr>
              <a:xfrm>
                <a:off x="12077334" y="5809040"/>
                <a:ext cx="8982832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9" name="CuadroTexto 1">
              <a:extLst>
                <a:ext uri="{FF2B5EF4-FFF2-40B4-BE49-F238E27FC236}">
                  <a16:creationId xmlns:a16="http://schemas.microsoft.com/office/drawing/2014/main" id="{D781E951-17E2-364C-BAB1-15333137CE3C}"/>
                </a:ext>
              </a:extLst>
            </p:cNvPr>
            <p:cNvSpPr txBox="1"/>
            <p:nvPr/>
          </p:nvSpPr>
          <p:spPr>
            <a:xfrm>
              <a:off x="10588947" y="6858000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150" name="CuadroTexto 1">
              <a:extLst>
                <a:ext uri="{FF2B5EF4-FFF2-40B4-BE49-F238E27FC236}">
                  <a16:creationId xmlns:a16="http://schemas.microsoft.com/office/drawing/2014/main" id="{432B9219-D1D0-774B-B337-C9B0F6CE3531}"/>
                </a:ext>
              </a:extLst>
            </p:cNvPr>
            <p:cNvSpPr txBox="1"/>
            <p:nvPr/>
          </p:nvSpPr>
          <p:spPr>
            <a:xfrm>
              <a:off x="10588947" y="8814433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151" name="CuadroTexto 1">
              <a:extLst>
                <a:ext uri="{FF2B5EF4-FFF2-40B4-BE49-F238E27FC236}">
                  <a16:creationId xmlns:a16="http://schemas.microsoft.com/office/drawing/2014/main" id="{1D0F0097-349F-8343-B43E-312B4EACA632}"/>
                </a:ext>
              </a:extLst>
            </p:cNvPr>
            <p:cNvSpPr txBox="1"/>
            <p:nvPr/>
          </p:nvSpPr>
          <p:spPr>
            <a:xfrm>
              <a:off x="10588947" y="10711692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04</a:t>
              </a:r>
            </a:p>
          </p:txBody>
        </p:sp>
      </p:grpSp>
      <p:sp>
        <p:nvSpPr>
          <p:cNvPr id="152" name="Subtitle 2">
            <a:extLst>
              <a:ext uri="{FF2B5EF4-FFF2-40B4-BE49-F238E27FC236}">
                <a16:creationId xmlns:a16="http://schemas.microsoft.com/office/drawing/2014/main" id="{9DDAB65A-BF51-DD40-94D3-1B4A82F9363B}"/>
              </a:ext>
            </a:extLst>
          </p:cNvPr>
          <p:cNvSpPr txBox="1">
            <a:spLocks/>
          </p:cNvSpPr>
          <p:nvPr/>
        </p:nvSpPr>
        <p:spPr>
          <a:xfrm>
            <a:off x="1418451" y="4409835"/>
            <a:ext cx="8165184" cy="238220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Comparing Different Models on the basis of accuracy score and ROC AUC Score to get the final model. By Using RandomizedSearchCV best parameters suitable for the final model are obtained.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8CB853-BEBC-FC4C-B4FC-DAD64C0A1E76}"/>
              </a:ext>
            </a:extLst>
          </p:cNvPr>
          <p:cNvSpPr/>
          <p:nvPr/>
        </p:nvSpPr>
        <p:spPr>
          <a:xfrm>
            <a:off x="13858875" y="5073142"/>
            <a:ext cx="427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K Nearest Neighbor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FD0F21-5757-E74D-A022-472142CB9814}"/>
              </a:ext>
            </a:extLst>
          </p:cNvPr>
          <p:cNvSpPr/>
          <p:nvPr/>
        </p:nvSpPr>
        <p:spPr>
          <a:xfrm>
            <a:off x="13858874" y="7018674"/>
            <a:ext cx="427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Logistic Regression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6EE7AA-2830-B34A-B225-ED72672FE54C}"/>
              </a:ext>
            </a:extLst>
          </p:cNvPr>
          <p:cNvSpPr/>
          <p:nvPr/>
        </p:nvSpPr>
        <p:spPr>
          <a:xfrm>
            <a:off x="13858875" y="9003117"/>
            <a:ext cx="5693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Random Forest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CFB761-9F0C-884B-9EA9-9A8D29B513C2}"/>
              </a:ext>
            </a:extLst>
          </p:cNvPr>
          <p:cNvSpPr/>
          <p:nvPr/>
        </p:nvSpPr>
        <p:spPr>
          <a:xfrm>
            <a:off x="13858875" y="10944189"/>
            <a:ext cx="456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XGB Classifier</a:t>
            </a:r>
          </a:p>
        </p:txBody>
      </p:sp>
    </p:spTree>
    <p:extLst>
      <p:ext uri="{BB962C8B-B14F-4D97-AF65-F5344CB8AC3E}">
        <p14:creationId xmlns:p14="http://schemas.microsoft.com/office/powerpoint/2010/main" val="375240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itch Deck Light 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E7E4E"/>
      </a:accent1>
      <a:accent2>
        <a:srgbClr val="FE5F52"/>
      </a:accent2>
      <a:accent3>
        <a:srgbClr val="EA4B54"/>
      </a:accent3>
      <a:accent4>
        <a:srgbClr val="FE7E4E"/>
      </a:accent4>
      <a:accent5>
        <a:srgbClr val="FE5F52"/>
      </a:accent5>
      <a:accent6>
        <a:srgbClr val="EA4B5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87228</TotalTime>
  <Words>684</Words>
  <Application>Microsoft Office PowerPoint</Application>
  <PresentationFormat>Custom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Medium</vt:lpstr>
      <vt:lpstr>Montserrat SemiBold</vt:lpstr>
      <vt:lpstr>Open Sans Light</vt:lpstr>
      <vt:lpstr>Poppins Light</vt:lpstr>
      <vt:lpstr>Poppins Medium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</dc:creator>
  <cp:keywords/>
  <dc:description/>
  <cp:lastModifiedBy>Shashank</cp:lastModifiedBy>
  <cp:revision>15916</cp:revision>
  <dcterms:created xsi:type="dcterms:W3CDTF">2014-11-12T21:47:38Z</dcterms:created>
  <dcterms:modified xsi:type="dcterms:W3CDTF">2021-05-31T05:57:54Z</dcterms:modified>
  <cp:category/>
</cp:coreProperties>
</file>