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8" r:id="rId3"/>
    <p:sldId id="259" r:id="rId4"/>
    <p:sldId id="260" r:id="rId5"/>
    <p:sldId id="261" r:id="rId6"/>
    <p:sldId id="262" r:id="rId7"/>
    <p:sldId id="263" r:id="rId8"/>
    <p:sldId id="270" r:id="rId9"/>
    <p:sldId id="266" r:id="rId10"/>
    <p:sldId id="264" r:id="rId11"/>
    <p:sldId id="273" r:id="rId12"/>
    <p:sldId id="272" r:id="rId13"/>
    <p:sldId id="265" r:id="rId14"/>
    <p:sldId id="267" r:id="rId15"/>
    <p:sldId id="268" r:id="rId16"/>
    <p:sldId id="269"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6/5/2023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371983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27227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77955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12833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6/5/2023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6385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40285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6/5/2023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88990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54441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47108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6/5/2023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52535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6/5/2023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97617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6/5/2023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35017599"/>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5" r:id="rId5"/>
    <p:sldLayoutId id="2147483740" r:id="rId6"/>
    <p:sldLayoutId id="2147483741" r:id="rId7"/>
    <p:sldLayoutId id="2147483742" r:id="rId8"/>
    <p:sldLayoutId id="2147483743" r:id="rId9"/>
    <p:sldLayoutId id="2147483744" r:id="rId10"/>
    <p:sldLayoutId id="2147483746" r:id="rId11"/>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1159B2-3847-4541-BAAE-D93F7172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12" name="Rectangle 11">
            <a:extLst>
              <a:ext uri="{FF2B5EF4-FFF2-40B4-BE49-F238E27FC236}">
                <a16:creationId xmlns:a16="http://schemas.microsoft.com/office/drawing/2014/main" id="{93BDF953-B1FC-408F-A14E-33A8C1DC1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B5934474-0E92-722B-377F-CF4C50D961AA}"/>
              </a:ext>
            </a:extLst>
          </p:cNvPr>
          <p:cNvSpPr>
            <a:spLocks noGrp="1"/>
          </p:cNvSpPr>
          <p:nvPr>
            <p:ph type="ctrTitle"/>
          </p:nvPr>
        </p:nvSpPr>
        <p:spPr>
          <a:xfrm>
            <a:off x="1371600" y="3767113"/>
            <a:ext cx="9602343" cy="1109688"/>
          </a:xfrm>
        </p:spPr>
        <p:txBody>
          <a:bodyPr>
            <a:normAutofit/>
          </a:bodyPr>
          <a:lstStyle/>
          <a:p>
            <a:r>
              <a:rPr lang="en-US" sz="3200" dirty="0"/>
              <a:t>Bharati Vidyapeeth Department of Engineering, Navi Mumbai</a:t>
            </a:r>
            <a:endParaRPr lang="en-IN" sz="3200" dirty="0"/>
          </a:p>
        </p:txBody>
      </p:sp>
      <p:sp>
        <p:nvSpPr>
          <p:cNvPr id="3" name="Subtitle 2">
            <a:extLst>
              <a:ext uri="{FF2B5EF4-FFF2-40B4-BE49-F238E27FC236}">
                <a16:creationId xmlns:a16="http://schemas.microsoft.com/office/drawing/2014/main" id="{52823AC6-3C39-63E9-B93C-6D02C2607668}"/>
              </a:ext>
            </a:extLst>
          </p:cNvPr>
          <p:cNvSpPr>
            <a:spLocks noGrp="1"/>
          </p:cNvSpPr>
          <p:nvPr>
            <p:ph type="subTitle" idx="1"/>
          </p:nvPr>
        </p:nvSpPr>
        <p:spPr>
          <a:xfrm>
            <a:off x="1371600" y="5181972"/>
            <a:ext cx="9517450" cy="638904"/>
          </a:xfrm>
        </p:spPr>
        <p:txBody>
          <a:bodyPr>
            <a:normAutofit fontScale="77500" lnSpcReduction="20000"/>
          </a:bodyPr>
          <a:lstStyle/>
          <a:p>
            <a:pPr>
              <a:spcAft>
                <a:spcPts val="600"/>
              </a:spcAft>
            </a:pPr>
            <a:r>
              <a:rPr lang="en-US" sz="2800" b="1" dirty="0"/>
              <a:t>Chronic Kidney Disease Detection Using Machine Learning </a:t>
            </a:r>
            <a:endParaRPr lang="en-IN" sz="2800" b="1" dirty="0"/>
          </a:p>
        </p:txBody>
      </p:sp>
      <p:sp>
        <p:nvSpPr>
          <p:cNvPr id="14" name="Rectangle 13">
            <a:extLst>
              <a:ext uri="{FF2B5EF4-FFF2-40B4-BE49-F238E27FC236}">
                <a16:creationId xmlns:a16="http://schemas.microsoft.com/office/drawing/2014/main" id="{17C4AC30-431E-4860-8128-139F9F61E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D0C35C70-8DD1-457D-85E7-728F1B0C52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71691B1-EF90-41BA-A886-9331EB0364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B77709-9ED2-4392-8D1E-91E4AB9644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Picture 4" descr="Logo&#10;&#10;Description automatically generated with medium confidence">
            <a:extLst>
              <a:ext uri="{FF2B5EF4-FFF2-40B4-BE49-F238E27FC236}">
                <a16:creationId xmlns:a16="http://schemas.microsoft.com/office/drawing/2014/main" id="{4C254DD7-A495-83C1-3703-74AA897C2043}"/>
              </a:ext>
            </a:extLst>
          </p:cNvPr>
          <p:cNvPicPr>
            <a:picLocks noChangeAspect="1"/>
          </p:cNvPicPr>
          <p:nvPr/>
        </p:nvPicPr>
        <p:blipFill rotWithShape="1">
          <a:blip r:embed="rId2">
            <a:extLst>
              <a:ext uri="{28A0092B-C50C-407E-A947-70E740481C1C}">
                <a14:useLocalDpi xmlns:a14="http://schemas.microsoft.com/office/drawing/2010/main" val="0"/>
              </a:ext>
            </a:extLst>
          </a:blip>
          <a:srcRect t="20589" r="-2" b="14036"/>
          <a:stretch/>
        </p:blipFill>
        <p:spPr>
          <a:xfrm>
            <a:off x="3438948" y="1516457"/>
            <a:ext cx="5314104" cy="1912543"/>
          </a:xfrm>
          <a:prstGeom prst="rect">
            <a:avLst/>
          </a:prstGeom>
        </p:spPr>
      </p:pic>
    </p:spTree>
    <p:extLst>
      <p:ext uri="{BB962C8B-B14F-4D97-AF65-F5344CB8AC3E}">
        <p14:creationId xmlns:p14="http://schemas.microsoft.com/office/powerpoint/2010/main" val="1660802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1159B2-3847-4541-BAAE-D93F7172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12" name="Rectangle 11">
            <a:extLst>
              <a:ext uri="{FF2B5EF4-FFF2-40B4-BE49-F238E27FC236}">
                <a16:creationId xmlns:a16="http://schemas.microsoft.com/office/drawing/2014/main" id="{93BDF953-B1FC-408F-A14E-33A8C1DC1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sp>
      <p:sp>
        <p:nvSpPr>
          <p:cNvPr id="14" name="Rectangle 13">
            <a:extLst>
              <a:ext uri="{FF2B5EF4-FFF2-40B4-BE49-F238E27FC236}">
                <a16:creationId xmlns:a16="http://schemas.microsoft.com/office/drawing/2014/main" id="{17C4AC30-431E-4860-8128-139F9F61E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D0C35C70-8DD1-457D-85E7-728F1B0C52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71691B1-EF90-41BA-A886-9331EB0364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B77709-9ED2-4392-8D1E-91E4AB9644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42BA394-BCE6-DDE3-882F-6CAE08433F7E}"/>
              </a:ext>
            </a:extLst>
          </p:cNvPr>
          <p:cNvSpPr txBox="1"/>
          <p:nvPr/>
        </p:nvSpPr>
        <p:spPr>
          <a:xfrm>
            <a:off x="1202841" y="1527163"/>
            <a:ext cx="3719116" cy="1077218"/>
          </a:xfrm>
          <a:prstGeom prst="rect">
            <a:avLst/>
          </a:prstGeom>
          <a:noFill/>
        </p:spPr>
        <p:txBody>
          <a:bodyPr wrap="square">
            <a:spAutoFit/>
          </a:bodyPr>
          <a:lstStyle/>
          <a:p>
            <a:r>
              <a:rPr lang="en-US" sz="3200" dirty="0"/>
              <a:t>Objective</a:t>
            </a:r>
          </a:p>
          <a:p>
            <a:endParaRPr lang="en-IN" sz="3200" dirty="0"/>
          </a:p>
        </p:txBody>
      </p:sp>
      <p:sp>
        <p:nvSpPr>
          <p:cNvPr id="5" name="TextBox 4">
            <a:extLst>
              <a:ext uri="{FF2B5EF4-FFF2-40B4-BE49-F238E27FC236}">
                <a16:creationId xmlns:a16="http://schemas.microsoft.com/office/drawing/2014/main" id="{AA396021-E0A6-974D-7C09-CE6FB1BFFAC8}"/>
              </a:ext>
            </a:extLst>
          </p:cNvPr>
          <p:cNvSpPr txBox="1"/>
          <p:nvPr/>
        </p:nvSpPr>
        <p:spPr>
          <a:xfrm>
            <a:off x="1202841" y="2092040"/>
            <a:ext cx="9352270" cy="3539430"/>
          </a:xfrm>
          <a:prstGeom prst="rect">
            <a:avLst/>
          </a:prstGeom>
          <a:noFill/>
        </p:spPr>
        <p:txBody>
          <a:bodyPr wrap="square">
            <a:spAutoFit/>
          </a:bodyPr>
          <a:lstStyle/>
          <a:p>
            <a:pPr>
              <a:lnSpc>
                <a:spcPct val="100000"/>
              </a:lnSpc>
            </a:pPr>
            <a:endParaRPr lang="en-US" sz="1400" dirty="0"/>
          </a:p>
          <a:p>
            <a:pPr marL="285750" indent="-285750">
              <a:lnSpc>
                <a:spcPct val="100000"/>
              </a:lnSpc>
              <a:buFont typeface="Arial" panose="020B0604020202020204" pitchFamily="34" charset="0"/>
              <a:buChar char="•"/>
            </a:pPr>
            <a:r>
              <a:rPr lang="en-US" sz="1400" dirty="0"/>
              <a:t>Early detection: Early detection of CKD is essential for timely intervention and improved outcomes. Machine learning algorithms can be used to identify patients at risk of developing CKD before the onset of symptoms.</a:t>
            </a:r>
          </a:p>
          <a:p>
            <a:pPr marL="285750" indent="-285750">
              <a:lnSpc>
                <a:spcPct val="100000"/>
              </a:lnSpc>
              <a:buFont typeface="Arial" panose="020B0604020202020204" pitchFamily="34" charset="0"/>
              <a:buChar char="•"/>
            </a:pPr>
            <a:endParaRPr lang="en-US" sz="1400" dirty="0"/>
          </a:p>
          <a:p>
            <a:pPr marL="285750" indent="-285750">
              <a:lnSpc>
                <a:spcPct val="100000"/>
              </a:lnSpc>
              <a:buFont typeface="Arial" panose="020B0604020202020204" pitchFamily="34" charset="0"/>
              <a:buChar char="•"/>
            </a:pPr>
            <a:r>
              <a:rPr lang="en-US" sz="1400" dirty="0"/>
              <a:t>Accurate diagnosis: Machine learning algorithms can assist in the accurate diagnosis of CKD by analyzing patient data, such as laboratory test results, medical history, and imaging studies, to identify patterns and make predictions.</a:t>
            </a:r>
          </a:p>
          <a:p>
            <a:pPr marL="285750" indent="-285750">
              <a:lnSpc>
                <a:spcPct val="100000"/>
              </a:lnSpc>
              <a:buFont typeface="Arial" panose="020B0604020202020204" pitchFamily="34" charset="0"/>
              <a:buChar char="•"/>
            </a:pPr>
            <a:endParaRPr lang="en-US" sz="1400" dirty="0"/>
          </a:p>
          <a:p>
            <a:pPr marL="285750" indent="-285750">
              <a:lnSpc>
                <a:spcPct val="100000"/>
              </a:lnSpc>
              <a:buFont typeface="Arial" panose="020B0604020202020204" pitchFamily="34" charset="0"/>
              <a:buChar char="•"/>
            </a:pPr>
            <a:r>
              <a:rPr lang="en-US" sz="1400" dirty="0"/>
              <a:t>Prediction of disease progression: CKD is a progressive disease that can lead to kidney failure if not managed properly. Machine learning algorithms can be used to predict disease progression and identify patients at risk of developing complications.</a:t>
            </a:r>
          </a:p>
          <a:p>
            <a:pPr>
              <a:lnSpc>
                <a:spcPct val="100000"/>
              </a:lnSpc>
            </a:pPr>
            <a:endParaRPr lang="en-US" sz="1400" dirty="0"/>
          </a:p>
          <a:p>
            <a:pPr marL="285750" indent="-285750">
              <a:lnSpc>
                <a:spcPct val="100000"/>
              </a:lnSpc>
              <a:buFont typeface="Arial" panose="020B0604020202020204" pitchFamily="34" charset="0"/>
              <a:buChar char="•"/>
            </a:pPr>
            <a:r>
              <a:rPr lang="en-US" sz="1400" dirty="0"/>
              <a:t>Improved outcomes: Early detection, accurate diagnosis, and personalized treatment can ultimately lead to improved outcomes for patients with CKD, including better quality of life and reduced healthcare costs.</a:t>
            </a:r>
          </a:p>
        </p:txBody>
      </p:sp>
    </p:spTree>
    <p:extLst>
      <p:ext uri="{BB962C8B-B14F-4D97-AF65-F5344CB8AC3E}">
        <p14:creationId xmlns:p14="http://schemas.microsoft.com/office/powerpoint/2010/main" val="549937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1159B2-3847-4541-BAAE-D93F7172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12" name="Rectangle 11">
            <a:extLst>
              <a:ext uri="{FF2B5EF4-FFF2-40B4-BE49-F238E27FC236}">
                <a16:creationId xmlns:a16="http://schemas.microsoft.com/office/drawing/2014/main" id="{93BDF953-B1FC-408F-A14E-33A8C1DC1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sp>
      <p:sp>
        <p:nvSpPr>
          <p:cNvPr id="14" name="Rectangle 13">
            <a:extLst>
              <a:ext uri="{FF2B5EF4-FFF2-40B4-BE49-F238E27FC236}">
                <a16:creationId xmlns:a16="http://schemas.microsoft.com/office/drawing/2014/main" id="{17C4AC30-431E-4860-8128-139F9F61E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D0C35C70-8DD1-457D-85E7-728F1B0C52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71691B1-EF90-41BA-A886-9331EB0364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B77709-9ED2-4392-8D1E-91E4AB9644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42BA394-BCE6-DDE3-882F-6CAE08433F7E}"/>
              </a:ext>
            </a:extLst>
          </p:cNvPr>
          <p:cNvSpPr txBox="1"/>
          <p:nvPr/>
        </p:nvSpPr>
        <p:spPr>
          <a:xfrm>
            <a:off x="1663679" y="2911083"/>
            <a:ext cx="443031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Sagona Book" panose="02020404030301010803"/>
                <a:ea typeface="+mn-ea"/>
                <a:cs typeface="+mn-cs"/>
              </a:rPr>
              <a:t>Activity</a:t>
            </a:r>
            <a:r>
              <a:rPr kumimoji="0" lang="en-IN" sz="3200" b="0" i="0" u="none" strike="noStrike" kern="1200" cap="none" spc="0" normalizeH="0" noProof="0" dirty="0">
                <a:ln>
                  <a:noFill/>
                </a:ln>
                <a:solidFill>
                  <a:prstClr val="black"/>
                </a:solidFill>
                <a:effectLst/>
                <a:uLnTx/>
                <a:uFillTx/>
                <a:latin typeface="Sagona Book" panose="02020404030301010803"/>
                <a:ea typeface="+mn-ea"/>
                <a:cs typeface="+mn-cs"/>
              </a:rPr>
              <a:t> Diagram</a:t>
            </a:r>
            <a:endParaRPr kumimoji="0" lang="en-IN" sz="32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7303769" y="707708"/>
            <a:ext cx="3517900" cy="5442585"/>
          </a:xfrm>
          <a:prstGeom prst="rect">
            <a:avLst/>
          </a:prstGeom>
        </p:spPr>
      </p:pic>
    </p:spTree>
    <p:extLst>
      <p:ext uri="{BB962C8B-B14F-4D97-AF65-F5344CB8AC3E}">
        <p14:creationId xmlns:p14="http://schemas.microsoft.com/office/powerpoint/2010/main" val="3523454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1159B2-3847-4541-BAAE-D93F7172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12" name="Rectangle 11">
            <a:extLst>
              <a:ext uri="{FF2B5EF4-FFF2-40B4-BE49-F238E27FC236}">
                <a16:creationId xmlns:a16="http://schemas.microsoft.com/office/drawing/2014/main" id="{93BDF953-B1FC-408F-A14E-33A8C1DC1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sp>
      <p:sp>
        <p:nvSpPr>
          <p:cNvPr id="14" name="Rectangle 13">
            <a:extLst>
              <a:ext uri="{FF2B5EF4-FFF2-40B4-BE49-F238E27FC236}">
                <a16:creationId xmlns:a16="http://schemas.microsoft.com/office/drawing/2014/main" id="{17C4AC30-431E-4860-8128-139F9F61E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D0C35C70-8DD1-457D-85E7-728F1B0C52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71691B1-EF90-41BA-A886-9331EB0364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B77709-9ED2-4392-8D1E-91E4AB9644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42BA394-BCE6-DDE3-882F-6CAE08433F7E}"/>
              </a:ext>
            </a:extLst>
          </p:cNvPr>
          <p:cNvSpPr txBox="1"/>
          <p:nvPr/>
        </p:nvSpPr>
        <p:spPr>
          <a:xfrm>
            <a:off x="1663679" y="2911083"/>
            <a:ext cx="443031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Sagona Book" panose="02020404030301010803"/>
                <a:ea typeface="+mn-ea"/>
                <a:cs typeface="+mn-cs"/>
              </a:rPr>
              <a:t>Sequence</a:t>
            </a:r>
            <a:r>
              <a:rPr kumimoji="0" lang="en-IN" sz="3200" b="0" i="0" u="none" strike="noStrike" kern="1200" cap="none" spc="0" normalizeH="0" noProof="0" dirty="0">
                <a:ln>
                  <a:noFill/>
                </a:ln>
                <a:solidFill>
                  <a:prstClr val="black"/>
                </a:solidFill>
                <a:effectLst/>
                <a:uLnTx/>
                <a:uFillTx/>
                <a:latin typeface="Sagona Book" panose="02020404030301010803"/>
                <a:ea typeface="+mn-ea"/>
                <a:cs typeface="+mn-cs"/>
              </a:rPr>
              <a:t> Diagram</a:t>
            </a:r>
            <a:endParaRPr kumimoji="0" lang="en-IN" sz="32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p:pic>
        <p:nvPicPr>
          <p:cNvPr id="4" name="Picture 3"/>
          <p:cNvPicPr>
            <a:picLocks noChangeAspect="1"/>
          </p:cNvPicPr>
          <p:nvPr/>
        </p:nvPicPr>
        <p:blipFill>
          <a:blip r:embed="rId2"/>
          <a:stretch>
            <a:fillRect/>
          </a:stretch>
        </p:blipFill>
        <p:spPr>
          <a:xfrm>
            <a:off x="5939247" y="1380681"/>
            <a:ext cx="5466188" cy="4470309"/>
          </a:xfrm>
          <a:prstGeom prst="rect">
            <a:avLst/>
          </a:prstGeom>
        </p:spPr>
      </p:pic>
    </p:spTree>
    <p:extLst>
      <p:ext uri="{BB962C8B-B14F-4D97-AF65-F5344CB8AC3E}">
        <p14:creationId xmlns:p14="http://schemas.microsoft.com/office/powerpoint/2010/main" val="3773757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1159B2-3847-4541-BAAE-D93F7172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12" name="Rectangle 11">
            <a:extLst>
              <a:ext uri="{FF2B5EF4-FFF2-40B4-BE49-F238E27FC236}">
                <a16:creationId xmlns:a16="http://schemas.microsoft.com/office/drawing/2014/main" id="{93BDF953-B1FC-408F-A14E-33A8C1DC1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sp>
      <p:sp>
        <p:nvSpPr>
          <p:cNvPr id="14" name="Rectangle 13">
            <a:extLst>
              <a:ext uri="{FF2B5EF4-FFF2-40B4-BE49-F238E27FC236}">
                <a16:creationId xmlns:a16="http://schemas.microsoft.com/office/drawing/2014/main" id="{17C4AC30-431E-4860-8128-139F9F61E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D0C35C70-8DD1-457D-85E7-728F1B0C52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71691B1-EF90-41BA-A886-9331EB0364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B77709-9ED2-4392-8D1E-91E4AB9644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42BA394-BCE6-DDE3-882F-6CAE08433F7E}"/>
              </a:ext>
            </a:extLst>
          </p:cNvPr>
          <p:cNvSpPr txBox="1"/>
          <p:nvPr/>
        </p:nvSpPr>
        <p:spPr>
          <a:xfrm>
            <a:off x="1663679" y="2911083"/>
            <a:ext cx="4430315" cy="1077218"/>
          </a:xfrm>
          <a:prstGeom prst="rect">
            <a:avLst/>
          </a:prstGeom>
          <a:noFill/>
        </p:spPr>
        <p:txBody>
          <a:bodyPr wrap="square">
            <a:spAutoFit/>
          </a:bodyPr>
          <a:lstStyle/>
          <a:p>
            <a:r>
              <a:rPr lang="en-US" sz="3200" dirty="0"/>
              <a:t>Proposed Methods</a:t>
            </a:r>
          </a:p>
          <a:p>
            <a:endParaRPr lang="en-IN" sz="3200" dirty="0"/>
          </a:p>
        </p:txBody>
      </p:sp>
      <p:pic>
        <p:nvPicPr>
          <p:cNvPr id="3" name="Picture 2">
            <a:extLst>
              <a:ext uri="{FF2B5EF4-FFF2-40B4-BE49-F238E27FC236}">
                <a16:creationId xmlns:a16="http://schemas.microsoft.com/office/drawing/2014/main" id="{AD35F680-F68B-65FF-DC23-E3F3B3E4B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1411" y="1086903"/>
            <a:ext cx="3697749" cy="4725578"/>
          </a:xfrm>
          <a:prstGeom prst="rect">
            <a:avLst/>
          </a:prstGeom>
        </p:spPr>
      </p:pic>
    </p:spTree>
    <p:extLst>
      <p:ext uri="{BB962C8B-B14F-4D97-AF65-F5344CB8AC3E}">
        <p14:creationId xmlns:p14="http://schemas.microsoft.com/office/powerpoint/2010/main" val="1852307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1159B2-3847-4541-BAAE-D93F7172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12" name="Rectangle 11">
            <a:extLst>
              <a:ext uri="{FF2B5EF4-FFF2-40B4-BE49-F238E27FC236}">
                <a16:creationId xmlns:a16="http://schemas.microsoft.com/office/drawing/2014/main" id="{93BDF953-B1FC-408F-A14E-33A8C1DC1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sp>
      <p:sp>
        <p:nvSpPr>
          <p:cNvPr id="14" name="Rectangle 13">
            <a:extLst>
              <a:ext uri="{FF2B5EF4-FFF2-40B4-BE49-F238E27FC236}">
                <a16:creationId xmlns:a16="http://schemas.microsoft.com/office/drawing/2014/main" id="{17C4AC30-431E-4860-8128-139F9F61E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D0C35C70-8DD1-457D-85E7-728F1B0C52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71691B1-EF90-41BA-A886-9331EB0364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B77709-9ED2-4392-8D1E-91E4AB9644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42BA394-BCE6-DDE3-882F-6CAE08433F7E}"/>
              </a:ext>
            </a:extLst>
          </p:cNvPr>
          <p:cNvSpPr txBox="1"/>
          <p:nvPr/>
        </p:nvSpPr>
        <p:spPr>
          <a:xfrm>
            <a:off x="991101" y="1336389"/>
            <a:ext cx="3981230" cy="1077218"/>
          </a:xfrm>
          <a:prstGeom prst="rect">
            <a:avLst/>
          </a:prstGeom>
          <a:noFill/>
        </p:spPr>
        <p:txBody>
          <a:bodyPr wrap="square">
            <a:spAutoFit/>
          </a:bodyPr>
          <a:lstStyle/>
          <a:p>
            <a:r>
              <a:rPr lang="en-US" sz="3200" dirty="0"/>
              <a:t>Implementation</a:t>
            </a:r>
          </a:p>
          <a:p>
            <a:endParaRPr lang="en-IN" sz="3200" dirty="0"/>
          </a:p>
        </p:txBody>
      </p:sp>
      <p:sp>
        <p:nvSpPr>
          <p:cNvPr id="3" name="TextBox 2">
            <a:extLst>
              <a:ext uri="{FF2B5EF4-FFF2-40B4-BE49-F238E27FC236}">
                <a16:creationId xmlns:a16="http://schemas.microsoft.com/office/drawing/2014/main" id="{E006A314-2958-F5D0-B695-51777914389D}"/>
              </a:ext>
            </a:extLst>
          </p:cNvPr>
          <p:cNvSpPr txBox="1"/>
          <p:nvPr/>
        </p:nvSpPr>
        <p:spPr>
          <a:xfrm>
            <a:off x="745067" y="2126572"/>
            <a:ext cx="10632303" cy="3652154"/>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Preprocess</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data: The first step is 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preprocess</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data to make sure it is clean and ready for use. </a:t>
            </a:r>
          </a:p>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Split the data: The next step is to split the data into a training set and a testing set. </a:t>
            </a:r>
          </a:p>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Classification: In this we are going to build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svm</a:t>
            </a:r>
            <a:r>
              <a:rPr lang="en-IN" sz="1800" dirty="0">
                <a:effectLst/>
                <a:latin typeface="Calibri" panose="020F0502020204030204" pitchFamily="34" charset="0"/>
                <a:ea typeface="Calibri" panose="020F0502020204030204" pitchFamily="34" charset="0"/>
                <a:cs typeface="Times New Roman" panose="02020603050405020304" pitchFamily="18" charset="0"/>
              </a:rPr>
              <a:t>, decision tree, k-</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nn</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random forest.</a:t>
            </a:r>
          </a:p>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Evaluate the model: Using the testing set, evaluate the model's performance by comparing the predicted CKD status with the actual CKD status. </a:t>
            </a:r>
          </a:p>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Fine-tune the model: If the model's performance is not satisfactory, you may need to fine-tune the model by adjusting the hyperparameters.</a:t>
            </a:r>
          </a:p>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Make predictions: Once you are satisfied with the model's performance, you can use it to make predictions on new data. </a:t>
            </a:r>
          </a:p>
          <a:p>
            <a:pPr marL="285750" indent="-285750">
              <a:lnSpc>
                <a:spcPct val="100000"/>
              </a:lnSpc>
              <a:buFont typeface="Arial" panose="020B0604020202020204" pitchFamily="34" charset="0"/>
              <a:buChar char="•"/>
            </a:pPr>
            <a:endParaRPr lang="en-US" sz="1800" dirty="0"/>
          </a:p>
        </p:txBody>
      </p:sp>
    </p:spTree>
    <p:extLst>
      <p:ext uri="{BB962C8B-B14F-4D97-AF65-F5344CB8AC3E}">
        <p14:creationId xmlns:p14="http://schemas.microsoft.com/office/powerpoint/2010/main" val="2879527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1159B2-3847-4541-BAAE-D93F7172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12" name="Rectangle 11">
            <a:extLst>
              <a:ext uri="{FF2B5EF4-FFF2-40B4-BE49-F238E27FC236}">
                <a16:creationId xmlns:a16="http://schemas.microsoft.com/office/drawing/2014/main" id="{93BDF953-B1FC-408F-A14E-33A8C1DC1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sp>
      <p:sp>
        <p:nvSpPr>
          <p:cNvPr id="14" name="Rectangle 13">
            <a:extLst>
              <a:ext uri="{FF2B5EF4-FFF2-40B4-BE49-F238E27FC236}">
                <a16:creationId xmlns:a16="http://schemas.microsoft.com/office/drawing/2014/main" id="{17C4AC30-431E-4860-8128-139F9F61E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D0C35C70-8DD1-457D-85E7-728F1B0C52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71691B1-EF90-41BA-A886-9331EB0364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B77709-9ED2-4392-8D1E-91E4AB9644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42BA394-BCE6-DDE3-882F-6CAE08433F7E}"/>
              </a:ext>
            </a:extLst>
          </p:cNvPr>
          <p:cNvSpPr txBox="1"/>
          <p:nvPr/>
        </p:nvSpPr>
        <p:spPr>
          <a:xfrm>
            <a:off x="1557866" y="3136612"/>
            <a:ext cx="1569157" cy="584775"/>
          </a:xfrm>
          <a:prstGeom prst="rect">
            <a:avLst/>
          </a:prstGeom>
          <a:noFill/>
        </p:spPr>
        <p:txBody>
          <a:bodyPr wrap="square">
            <a:spAutoFit/>
          </a:bodyPr>
          <a:lstStyle/>
          <a:p>
            <a:r>
              <a:rPr lang="en-US" sz="3200" dirty="0"/>
              <a:t>Result</a:t>
            </a:r>
            <a:endParaRPr lang="en-IN" sz="3200" dirty="0"/>
          </a:p>
        </p:txBody>
      </p:sp>
      <p:pic>
        <p:nvPicPr>
          <p:cNvPr id="5" name="Picture 4">
            <a:extLst>
              <a:ext uri="{FF2B5EF4-FFF2-40B4-BE49-F238E27FC236}">
                <a16:creationId xmlns:a16="http://schemas.microsoft.com/office/drawing/2014/main" id="{4F5C98BE-DE43-DFCD-C7CA-76B956BD0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8395" y="1790210"/>
            <a:ext cx="6989056" cy="4233514"/>
          </a:xfrm>
          <a:prstGeom prst="rect">
            <a:avLst/>
          </a:prstGeom>
        </p:spPr>
      </p:pic>
    </p:spTree>
    <p:extLst>
      <p:ext uri="{BB962C8B-B14F-4D97-AF65-F5344CB8AC3E}">
        <p14:creationId xmlns:p14="http://schemas.microsoft.com/office/powerpoint/2010/main" val="1663364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1159B2-3847-4541-BAAE-D93F7172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12" name="Rectangle 11">
            <a:extLst>
              <a:ext uri="{FF2B5EF4-FFF2-40B4-BE49-F238E27FC236}">
                <a16:creationId xmlns:a16="http://schemas.microsoft.com/office/drawing/2014/main" id="{93BDF953-B1FC-408F-A14E-33A8C1DC1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sp>
      <p:sp>
        <p:nvSpPr>
          <p:cNvPr id="14" name="Rectangle 13">
            <a:extLst>
              <a:ext uri="{FF2B5EF4-FFF2-40B4-BE49-F238E27FC236}">
                <a16:creationId xmlns:a16="http://schemas.microsoft.com/office/drawing/2014/main" id="{17C4AC30-431E-4860-8128-139F9F61E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D0C35C70-8DD1-457D-85E7-728F1B0C52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71691B1-EF90-41BA-A886-9331EB0364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B77709-9ED2-4392-8D1E-91E4AB9644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42BA394-BCE6-DDE3-882F-6CAE08433F7E}"/>
              </a:ext>
            </a:extLst>
          </p:cNvPr>
          <p:cNvSpPr txBox="1"/>
          <p:nvPr/>
        </p:nvSpPr>
        <p:spPr>
          <a:xfrm>
            <a:off x="1083732" y="1178344"/>
            <a:ext cx="2585157" cy="584775"/>
          </a:xfrm>
          <a:prstGeom prst="rect">
            <a:avLst/>
          </a:prstGeom>
          <a:noFill/>
        </p:spPr>
        <p:txBody>
          <a:bodyPr wrap="square">
            <a:spAutoFit/>
          </a:bodyPr>
          <a:lstStyle/>
          <a:p>
            <a:r>
              <a:rPr lang="en-US" sz="3200" dirty="0"/>
              <a:t>References</a:t>
            </a:r>
            <a:endParaRPr lang="en-IN" sz="3200" dirty="0"/>
          </a:p>
        </p:txBody>
      </p:sp>
      <p:sp>
        <p:nvSpPr>
          <p:cNvPr id="3" name="TextBox 2">
            <a:extLst>
              <a:ext uri="{FF2B5EF4-FFF2-40B4-BE49-F238E27FC236}">
                <a16:creationId xmlns:a16="http://schemas.microsoft.com/office/drawing/2014/main" id="{CB5A98F2-1A2B-9D2A-F031-683B535EC268}"/>
              </a:ext>
            </a:extLst>
          </p:cNvPr>
          <p:cNvSpPr txBox="1"/>
          <p:nvPr/>
        </p:nvSpPr>
        <p:spPr>
          <a:xfrm>
            <a:off x="869244" y="2031360"/>
            <a:ext cx="10532534" cy="4209742"/>
          </a:xfrm>
          <a:prstGeom prst="rect">
            <a:avLst/>
          </a:prstGeom>
          <a:noFill/>
        </p:spPr>
        <p:txBody>
          <a:bodyPr wrap="square">
            <a:spAutoFit/>
          </a:bodyPr>
          <a:lstStyle/>
          <a:p>
            <a:pPr>
              <a:lnSpc>
                <a:spcPct val="107000"/>
              </a:lnSpc>
              <a:spcAft>
                <a:spcPts val="800"/>
              </a:spcAft>
            </a:pPr>
            <a:r>
              <a:rPr lang="en-US" sz="1100" dirty="0" err="1">
                <a:effectLst/>
                <a:latin typeface="Times New Roman" panose="02020603050405020304" pitchFamily="18" charset="0"/>
                <a:ea typeface="MS Mincho" panose="020B0400000000000000" pitchFamily="49" charset="-128"/>
              </a:rPr>
              <a:t>Shamima</a:t>
            </a:r>
            <a:r>
              <a:rPr lang="en-US" sz="1100" dirty="0">
                <a:effectLst/>
                <a:latin typeface="Times New Roman" panose="02020603050405020304" pitchFamily="18" charset="0"/>
                <a:ea typeface="MS Mincho" panose="020B0400000000000000" pitchFamily="49" charset="-128"/>
              </a:rPr>
              <a:t> </a:t>
            </a:r>
            <a:r>
              <a:rPr lang="en-US" sz="1100" dirty="0" err="1">
                <a:effectLst/>
                <a:latin typeface="Times New Roman" panose="02020603050405020304" pitchFamily="18" charset="0"/>
                <a:ea typeface="MS Mincho" panose="020B0400000000000000" pitchFamily="49" charset="-128"/>
              </a:rPr>
              <a:t>Akter</a:t>
            </a:r>
            <a:r>
              <a:rPr lang="en-US" sz="1100" dirty="0">
                <a:effectLst/>
                <a:latin typeface="Times New Roman" panose="02020603050405020304" pitchFamily="18" charset="0"/>
                <a:ea typeface="MS Mincho" panose="020B0400000000000000" pitchFamily="49" charset="-128"/>
              </a:rPr>
              <a:t>, Ahsan Habib, MD. </a:t>
            </a:r>
            <a:r>
              <a:rPr lang="en-US" sz="1100" dirty="0" err="1">
                <a:effectLst/>
                <a:latin typeface="Times New Roman" panose="02020603050405020304" pitchFamily="18" charset="0"/>
                <a:ea typeface="MS Mincho" panose="020B0400000000000000" pitchFamily="49" charset="-128"/>
              </a:rPr>
              <a:t>Ashiqul</a:t>
            </a:r>
            <a:r>
              <a:rPr lang="en-US" sz="1100" dirty="0">
                <a:effectLst/>
                <a:latin typeface="Times New Roman" panose="02020603050405020304" pitchFamily="18" charset="0"/>
                <a:ea typeface="MS Mincho" panose="020B0400000000000000" pitchFamily="49" charset="-128"/>
              </a:rPr>
              <a:t> Islam, MD. Sagar </a:t>
            </a:r>
            <a:r>
              <a:rPr lang="en-US" sz="1100" dirty="0" err="1">
                <a:effectLst/>
                <a:latin typeface="Times New Roman" panose="02020603050405020304" pitchFamily="18" charset="0"/>
                <a:ea typeface="MS Mincho" panose="020B0400000000000000" pitchFamily="49" charset="-128"/>
              </a:rPr>
              <a:t>Hossen</a:t>
            </a:r>
            <a:r>
              <a:rPr lang="en-US" sz="1100" dirty="0">
                <a:effectLst/>
                <a:latin typeface="Times New Roman" panose="02020603050405020304" pitchFamily="18" charset="0"/>
                <a:ea typeface="MS Mincho" panose="020B0400000000000000" pitchFamily="49" charset="-128"/>
              </a:rPr>
              <a:t>, </a:t>
            </a:r>
            <a:r>
              <a:rPr lang="en-US" sz="1100" dirty="0" err="1">
                <a:effectLst/>
                <a:latin typeface="Times New Roman" panose="02020603050405020304" pitchFamily="18" charset="0"/>
                <a:ea typeface="MS Mincho" panose="020B0400000000000000" pitchFamily="49" charset="-128"/>
              </a:rPr>
              <a:t>Wasik</a:t>
            </a:r>
            <a:r>
              <a:rPr lang="en-US" sz="1100" dirty="0">
                <a:effectLst/>
                <a:latin typeface="Times New Roman" panose="02020603050405020304" pitchFamily="18" charset="0"/>
                <a:ea typeface="MS Mincho" panose="020B0400000000000000" pitchFamily="49" charset="-128"/>
              </a:rPr>
              <a:t> </a:t>
            </a:r>
            <a:r>
              <a:rPr lang="en-US" sz="1100" dirty="0" err="1">
                <a:effectLst/>
                <a:latin typeface="Times New Roman" panose="02020603050405020304" pitchFamily="18" charset="0"/>
                <a:ea typeface="MS Mincho" panose="020B0400000000000000" pitchFamily="49" charset="-128"/>
              </a:rPr>
              <a:t>Ahmmed</a:t>
            </a:r>
            <a:r>
              <a:rPr lang="en-US" sz="1100" dirty="0">
                <a:effectLst/>
                <a:latin typeface="Times New Roman" panose="02020603050405020304" pitchFamily="18" charset="0"/>
                <a:ea typeface="MS Mincho" panose="020B0400000000000000" pitchFamily="49" charset="-128"/>
              </a:rPr>
              <a:t> Fahim, </a:t>
            </a:r>
            <a:r>
              <a:rPr lang="en-US" sz="1100" dirty="0" err="1">
                <a:effectLst/>
                <a:latin typeface="Times New Roman" panose="02020603050405020304" pitchFamily="18" charset="0"/>
                <a:ea typeface="MS Mincho" panose="020B0400000000000000" pitchFamily="49" charset="-128"/>
              </a:rPr>
              <a:t>Puza</a:t>
            </a:r>
            <a:r>
              <a:rPr lang="en-US" sz="1100" dirty="0">
                <a:effectLst/>
                <a:latin typeface="Times New Roman" panose="02020603050405020304" pitchFamily="18" charset="0"/>
                <a:ea typeface="MS Mincho" panose="020B0400000000000000" pitchFamily="49" charset="-128"/>
              </a:rPr>
              <a:t> Rani Sarkar and Manik Ahmed," Comprehensive Performance Assessment of Deep Learning Models in Early Prediction and Risk Identification of Chronic Kidney Disease” 2021 IEEE 12th International Conference on Application of Information and Communication Technologies (AICT), 2021, </a:t>
            </a:r>
            <a:r>
              <a:rPr lang="en-US" sz="1100" dirty="0" err="1">
                <a:effectLst/>
                <a:latin typeface="Times New Roman" panose="02020603050405020304" pitchFamily="18" charset="0"/>
                <a:ea typeface="MS Mincho" panose="020B0400000000000000" pitchFamily="49" charset="-128"/>
              </a:rPr>
              <a:t>doi</a:t>
            </a:r>
            <a:r>
              <a:rPr lang="en-US" sz="1100" dirty="0">
                <a:effectLst/>
                <a:latin typeface="Times New Roman" panose="02020603050405020304" pitchFamily="18" charset="0"/>
                <a:ea typeface="MS Mincho" panose="020B0400000000000000" pitchFamily="49" charset="-128"/>
              </a:rPr>
              <a:t>: 10.1109/ACCESS.2021.312949. </a:t>
            </a:r>
          </a:p>
          <a:p>
            <a:pPr>
              <a:lnSpc>
                <a:spcPct val="107000"/>
              </a:lnSpc>
              <a:spcAft>
                <a:spcPts val="800"/>
              </a:spcAft>
            </a:pPr>
            <a:r>
              <a:rPr lang="en-US" sz="1100" dirty="0">
                <a:effectLst/>
                <a:latin typeface="Times New Roman" panose="02020603050405020304" pitchFamily="18" charset="0"/>
                <a:ea typeface="MS Mincho" panose="02020609040205080304" pitchFamily="49" charset="-128"/>
              </a:rPr>
              <a:t>Y. </a:t>
            </a:r>
            <a:r>
              <a:rPr lang="en-US" sz="1100" dirty="0" err="1">
                <a:effectLst/>
                <a:latin typeface="Times New Roman" panose="02020603050405020304" pitchFamily="18" charset="0"/>
                <a:ea typeface="MS Mincho" panose="02020609040205080304" pitchFamily="49" charset="-128"/>
              </a:rPr>
              <a:t>Amirgaliyev</a:t>
            </a:r>
            <a:r>
              <a:rPr lang="en-US" sz="1100" dirty="0">
                <a:effectLst/>
                <a:latin typeface="Times New Roman" panose="02020603050405020304" pitchFamily="18" charset="0"/>
                <a:ea typeface="MS Mincho" panose="02020609040205080304" pitchFamily="49" charset="-128"/>
              </a:rPr>
              <a:t>, S. </a:t>
            </a:r>
            <a:r>
              <a:rPr lang="en-US" sz="1100" dirty="0" err="1">
                <a:effectLst/>
                <a:latin typeface="Times New Roman" panose="02020603050405020304" pitchFamily="18" charset="0"/>
                <a:ea typeface="MS Mincho" panose="02020609040205080304" pitchFamily="49" charset="-128"/>
              </a:rPr>
              <a:t>Shamiluulu</a:t>
            </a:r>
            <a:r>
              <a:rPr lang="en-US" sz="1100" dirty="0">
                <a:effectLst/>
                <a:latin typeface="Times New Roman" panose="02020603050405020304" pitchFamily="18" charset="0"/>
                <a:ea typeface="MS Mincho" panose="02020609040205080304" pitchFamily="49" charset="-128"/>
              </a:rPr>
              <a:t> and A. </a:t>
            </a:r>
            <a:r>
              <a:rPr lang="en-US" sz="1100" dirty="0" err="1">
                <a:effectLst/>
                <a:latin typeface="Times New Roman" panose="02020603050405020304" pitchFamily="18" charset="0"/>
                <a:ea typeface="MS Mincho" panose="02020609040205080304" pitchFamily="49" charset="-128"/>
              </a:rPr>
              <a:t>Serek</a:t>
            </a:r>
            <a:r>
              <a:rPr lang="en-US" sz="1100" dirty="0">
                <a:effectLst/>
                <a:latin typeface="Times New Roman" panose="02020603050405020304" pitchFamily="18" charset="0"/>
                <a:ea typeface="MS Mincho" panose="02020609040205080304" pitchFamily="49" charset="-128"/>
              </a:rPr>
              <a:t>, "Analysis of Chronic Kidney Disease Dataset by Applying Machine Learning Methods," 2018 IEEE 12th International Conference on Application of Information and Communication Technologies (AICT), 2018, pp. 1-4, </a:t>
            </a:r>
            <a:r>
              <a:rPr lang="en-US" sz="1100" dirty="0" err="1">
                <a:effectLst/>
                <a:latin typeface="Times New Roman" panose="02020603050405020304" pitchFamily="18" charset="0"/>
                <a:ea typeface="MS Mincho" panose="02020609040205080304" pitchFamily="49" charset="-128"/>
              </a:rPr>
              <a:t>doi</a:t>
            </a:r>
            <a:r>
              <a:rPr lang="en-US" sz="1100" dirty="0">
                <a:effectLst/>
                <a:latin typeface="Times New Roman" panose="02020603050405020304" pitchFamily="18" charset="0"/>
                <a:ea typeface="MS Mincho" panose="02020609040205080304" pitchFamily="49" charset="-128"/>
              </a:rPr>
              <a:t>: 10.1109/ICAICT.2018.8747140.</a:t>
            </a:r>
          </a:p>
          <a:p>
            <a:pPr>
              <a:lnSpc>
                <a:spcPct val="107000"/>
              </a:lnSpc>
              <a:spcAft>
                <a:spcPts val="800"/>
              </a:spcAft>
            </a:pPr>
            <a:r>
              <a:rPr lang="en-US" sz="1100" dirty="0">
                <a:effectLst/>
                <a:latin typeface="Times New Roman" panose="02020603050405020304" pitchFamily="18" charset="0"/>
                <a:ea typeface="MS Mincho" panose="02020609040205080304" pitchFamily="49" charset="-128"/>
              </a:rPr>
              <a:t>Marwa </a:t>
            </a:r>
            <a:r>
              <a:rPr lang="en-US" sz="1100" dirty="0" err="1">
                <a:effectLst/>
                <a:latin typeface="Times New Roman" panose="02020603050405020304" pitchFamily="18" charset="0"/>
                <a:ea typeface="MS Mincho" panose="02020609040205080304" pitchFamily="49" charset="-128"/>
              </a:rPr>
              <a:t>Almasoud</a:t>
            </a:r>
            <a:r>
              <a:rPr lang="en-US" sz="1100" dirty="0">
                <a:effectLst/>
                <a:latin typeface="Times New Roman" panose="02020603050405020304" pitchFamily="18" charset="0"/>
                <a:ea typeface="MS Mincho" panose="02020609040205080304" pitchFamily="49" charset="-128"/>
              </a:rPr>
              <a:t>, Tomas E Ward, "Detection of Chronic Kidney Disease using Machine Learning Algorithms with Least Number of Predictors", international Journal of Advanced Computer Science and Applications (IJACSA), Volume 10 Issue 8, 2019, doi:10.14569/IJACSA.2019.0100813.</a:t>
            </a:r>
          </a:p>
          <a:p>
            <a:pPr>
              <a:lnSpc>
                <a:spcPct val="107000"/>
              </a:lnSpc>
              <a:spcAft>
                <a:spcPts val="800"/>
              </a:spcAft>
            </a:pPr>
            <a:r>
              <a:rPr lang="en-IN" sz="1100" dirty="0" err="1">
                <a:effectLst/>
                <a:latin typeface="Times New Roman" panose="02020603050405020304" pitchFamily="18" charset="0"/>
                <a:ea typeface="MS Mincho" panose="02020609040205080304" pitchFamily="49" charset="-128"/>
              </a:rPr>
              <a:t>Linta</a:t>
            </a:r>
            <a:r>
              <a:rPr lang="en-IN" sz="1100" dirty="0">
                <a:effectLst/>
                <a:latin typeface="Times New Roman" panose="02020603050405020304" pitchFamily="18" charset="0"/>
                <a:ea typeface="MS Mincho" panose="02020609040205080304" pitchFamily="49" charset="-128"/>
              </a:rPr>
              <a:t> Antony, Sami Azam, Eva </a:t>
            </a:r>
            <a:r>
              <a:rPr lang="en-IN" sz="1100" dirty="0" err="1">
                <a:effectLst/>
                <a:latin typeface="Times New Roman" panose="02020603050405020304" pitchFamily="18" charset="0"/>
                <a:ea typeface="MS Mincho" panose="02020609040205080304" pitchFamily="49" charset="-128"/>
              </a:rPr>
              <a:t>Ignatious</a:t>
            </a:r>
            <a:r>
              <a:rPr lang="en-IN" sz="1100" dirty="0">
                <a:effectLst/>
                <a:latin typeface="Times New Roman" panose="02020603050405020304" pitchFamily="18" charset="0"/>
                <a:ea typeface="MS Mincho" panose="02020609040205080304" pitchFamily="49" charset="-128"/>
              </a:rPr>
              <a:t>, </a:t>
            </a:r>
            <a:r>
              <a:rPr lang="en-IN" sz="1100" dirty="0" err="1">
                <a:effectLst/>
                <a:latin typeface="Times New Roman" panose="02020603050405020304" pitchFamily="18" charset="0"/>
                <a:ea typeface="MS Mincho" panose="02020609040205080304" pitchFamily="49" charset="-128"/>
              </a:rPr>
              <a:t>Ryana</a:t>
            </a:r>
            <a:r>
              <a:rPr lang="en-IN" sz="1100" dirty="0">
                <a:effectLst/>
                <a:latin typeface="Times New Roman" panose="02020603050405020304" pitchFamily="18" charset="0"/>
                <a:ea typeface="MS Mincho" panose="02020609040205080304" pitchFamily="49" charset="-128"/>
              </a:rPr>
              <a:t> Quadir, </a:t>
            </a:r>
            <a:r>
              <a:rPr lang="en-IN" sz="1100" dirty="0" err="1">
                <a:effectLst/>
                <a:latin typeface="Times New Roman" panose="02020603050405020304" pitchFamily="18" charset="0"/>
                <a:ea typeface="MS Mincho" panose="02020609040205080304" pitchFamily="49" charset="-128"/>
              </a:rPr>
              <a:t>Abhijith</a:t>
            </a:r>
            <a:r>
              <a:rPr lang="en-IN" sz="1100" dirty="0">
                <a:effectLst/>
                <a:latin typeface="Times New Roman" panose="02020603050405020304" pitchFamily="18" charset="0"/>
                <a:ea typeface="MS Mincho" panose="02020609040205080304" pitchFamily="49" charset="-128"/>
              </a:rPr>
              <a:t> Reddy </a:t>
            </a:r>
            <a:r>
              <a:rPr lang="en-IN" sz="1100" dirty="0" err="1">
                <a:effectLst/>
                <a:latin typeface="Times New Roman" panose="02020603050405020304" pitchFamily="18" charset="0"/>
                <a:ea typeface="MS Mincho" panose="02020609040205080304" pitchFamily="49" charset="-128"/>
              </a:rPr>
              <a:t>Beeravolu</a:t>
            </a:r>
            <a:r>
              <a:rPr lang="en-IN" sz="1100" dirty="0">
                <a:effectLst/>
                <a:latin typeface="Times New Roman" panose="02020603050405020304" pitchFamily="18" charset="0"/>
                <a:ea typeface="MS Mincho" panose="02020609040205080304" pitchFamily="49" charset="-128"/>
              </a:rPr>
              <a:t>, </a:t>
            </a:r>
            <a:r>
              <a:rPr lang="en-IN" sz="1100" dirty="0" err="1">
                <a:effectLst/>
                <a:latin typeface="Times New Roman" panose="02020603050405020304" pitchFamily="18" charset="0"/>
                <a:ea typeface="MS Mincho" panose="02020609040205080304" pitchFamily="49" charset="-128"/>
              </a:rPr>
              <a:t>Mirjam</a:t>
            </a:r>
            <a:r>
              <a:rPr lang="en-IN" sz="1100" dirty="0">
                <a:effectLst/>
                <a:latin typeface="Times New Roman" panose="02020603050405020304" pitchFamily="18" charset="0"/>
                <a:ea typeface="MS Mincho" panose="02020609040205080304" pitchFamily="49" charset="-128"/>
              </a:rPr>
              <a:t> </a:t>
            </a:r>
            <a:r>
              <a:rPr lang="en-IN" sz="1100" dirty="0" err="1">
                <a:effectLst/>
                <a:latin typeface="Times New Roman" panose="02020603050405020304" pitchFamily="18" charset="0"/>
                <a:ea typeface="MS Mincho" panose="02020609040205080304" pitchFamily="49" charset="-128"/>
              </a:rPr>
              <a:t>Jonkman</a:t>
            </a:r>
            <a:r>
              <a:rPr lang="en-IN" sz="1100" dirty="0">
                <a:effectLst/>
                <a:latin typeface="Times New Roman" panose="02020603050405020304" pitchFamily="18" charset="0"/>
                <a:ea typeface="MS Mincho" panose="02020609040205080304" pitchFamily="49" charset="-128"/>
              </a:rPr>
              <a:t> and Friso De Boer, “A Comprehensive Unsupervised Framework for Chronic Kidney Disease Prediction”, 2020 11th International Conference on Computing, Communication and Networking Technologies (ICCCNT), </a:t>
            </a:r>
            <a:r>
              <a:rPr lang="en-IN" sz="1100" dirty="0" err="1">
                <a:effectLst/>
                <a:latin typeface="Times New Roman" panose="02020603050405020304" pitchFamily="18" charset="0"/>
                <a:ea typeface="MS Mincho" panose="02020609040205080304" pitchFamily="49" charset="-128"/>
              </a:rPr>
              <a:t>doi</a:t>
            </a:r>
            <a:r>
              <a:rPr lang="en-IN" sz="1100" dirty="0">
                <a:effectLst/>
                <a:latin typeface="Times New Roman" panose="02020603050405020304" pitchFamily="18" charset="0"/>
                <a:ea typeface="MS Mincho" panose="02020609040205080304" pitchFamily="49" charset="-128"/>
              </a:rPr>
              <a:t>: 10.1109/ICCCNT49239.2020.9225548.</a:t>
            </a:r>
          </a:p>
          <a:p>
            <a:pPr>
              <a:lnSpc>
                <a:spcPct val="107000"/>
              </a:lnSpc>
              <a:spcAft>
                <a:spcPts val="800"/>
              </a:spcAft>
            </a:pPr>
            <a:r>
              <a:rPr lang="en-IN" sz="1100" dirty="0">
                <a:effectLst/>
                <a:latin typeface="Times New Roman" panose="02020603050405020304" pitchFamily="18" charset="0"/>
                <a:ea typeface="MS Mincho" panose="02020609040205080304" pitchFamily="49" charset="-128"/>
              </a:rPr>
              <a:t>Bilal Khan, Rashid Naseem, Fazal Muhammad, Ghulam Abbas, </a:t>
            </a:r>
            <a:r>
              <a:rPr lang="en-IN" sz="1100" dirty="0" err="1">
                <a:effectLst/>
                <a:latin typeface="Times New Roman" panose="02020603050405020304" pitchFamily="18" charset="0"/>
                <a:ea typeface="MS Mincho" panose="02020609040205080304" pitchFamily="49" charset="-128"/>
              </a:rPr>
              <a:t>Sunghwan</a:t>
            </a:r>
            <a:r>
              <a:rPr lang="en-IN" sz="1100" dirty="0">
                <a:effectLst/>
                <a:latin typeface="Times New Roman" panose="02020603050405020304" pitchFamily="18" charset="0"/>
                <a:ea typeface="MS Mincho" panose="02020609040205080304" pitchFamily="49" charset="-128"/>
              </a:rPr>
              <a:t> Kim,” An Empirical Evaluation of Machine Learning Techniques for Chronic Kidney Disease Prophecy”, </a:t>
            </a:r>
            <a:r>
              <a:rPr lang="en-IN" sz="1100" dirty="0" err="1">
                <a:effectLst/>
                <a:latin typeface="Times New Roman" panose="02020603050405020304" pitchFamily="18" charset="0"/>
                <a:ea typeface="MS Mincho" panose="02020609040205080304" pitchFamily="49" charset="-128"/>
              </a:rPr>
              <a:t>doi</a:t>
            </a:r>
            <a:r>
              <a:rPr lang="en-IN" sz="1100" dirty="0">
                <a:effectLst/>
                <a:latin typeface="Times New Roman" panose="02020603050405020304" pitchFamily="18" charset="0"/>
                <a:ea typeface="MS Mincho" panose="02020609040205080304" pitchFamily="49" charset="-128"/>
              </a:rPr>
              <a:t>: 10.1109/ACCESS.2020.2981689.</a:t>
            </a:r>
          </a:p>
          <a:p>
            <a:pPr>
              <a:lnSpc>
                <a:spcPct val="107000"/>
              </a:lnSpc>
              <a:spcAft>
                <a:spcPts val="800"/>
              </a:spcAft>
            </a:pPr>
            <a:r>
              <a:rPr lang="en-IN" sz="1100" dirty="0" err="1">
                <a:effectLst/>
                <a:latin typeface="Times New Roman" panose="02020603050405020304" pitchFamily="18" charset="0"/>
                <a:ea typeface="MS Mincho" panose="02020609040205080304" pitchFamily="49" charset="-128"/>
              </a:rPr>
              <a:t>S.Revathy</a:t>
            </a:r>
            <a:r>
              <a:rPr lang="en-IN" sz="1100" dirty="0">
                <a:effectLst/>
                <a:latin typeface="Times New Roman" panose="02020603050405020304" pitchFamily="18" charset="0"/>
                <a:ea typeface="MS Mincho" panose="02020609040205080304" pitchFamily="49" charset="-128"/>
              </a:rPr>
              <a:t>, </a:t>
            </a:r>
            <a:r>
              <a:rPr lang="en-IN" sz="1100" dirty="0" err="1">
                <a:effectLst/>
                <a:latin typeface="Times New Roman" panose="02020603050405020304" pitchFamily="18" charset="0"/>
                <a:ea typeface="MS Mincho" panose="02020609040205080304" pitchFamily="49" charset="-128"/>
              </a:rPr>
              <a:t>B.Bharathi</a:t>
            </a:r>
            <a:r>
              <a:rPr lang="en-IN" sz="1100" dirty="0">
                <a:effectLst/>
                <a:latin typeface="Times New Roman" panose="02020603050405020304" pitchFamily="18" charset="0"/>
                <a:ea typeface="MS Mincho" panose="02020609040205080304" pitchFamily="49" charset="-128"/>
              </a:rPr>
              <a:t>, </a:t>
            </a:r>
            <a:r>
              <a:rPr lang="en-IN" sz="1100" dirty="0" err="1">
                <a:effectLst/>
                <a:latin typeface="Times New Roman" panose="02020603050405020304" pitchFamily="18" charset="0"/>
                <a:ea typeface="MS Mincho" panose="02020609040205080304" pitchFamily="49" charset="-128"/>
              </a:rPr>
              <a:t>P.Jeyanthi</a:t>
            </a:r>
            <a:r>
              <a:rPr lang="en-IN" sz="1100" dirty="0">
                <a:effectLst/>
                <a:latin typeface="Times New Roman" panose="02020603050405020304" pitchFamily="18" charset="0"/>
                <a:ea typeface="MS Mincho" panose="02020609040205080304" pitchFamily="49" charset="-128"/>
              </a:rPr>
              <a:t>, </a:t>
            </a:r>
            <a:r>
              <a:rPr lang="en-IN" sz="1100" dirty="0" err="1">
                <a:effectLst/>
                <a:latin typeface="Times New Roman" panose="02020603050405020304" pitchFamily="18" charset="0"/>
                <a:ea typeface="MS Mincho" panose="02020609040205080304" pitchFamily="49" charset="-128"/>
              </a:rPr>
              <a:t>M.Ramesh</a:t>
            </a:r>
            <a:r>
              <a:rPr lang="en-IN" sz="1100" dirty="0">
                <a:effectLst/>
                <a:latin typeface="Times New Roman" panose="02020603050405020304" pitchFamily="18" charset="0"/>
                <a:ea typeface="MS Mincho" panose="02020609040205080304" pitchFamily="49" charset="-128"/>
              </a:rPr>
              <a:t>, “ Chronic Kidney Disease Prediction using Machine Learning Models “, International Journal of Engineering and Advanced Technology (IJEAT), </a:t>
            </a:r>
            <a:r>
              <a:rPr lang="en-IN" sz="1100" dirty="0" err="1">
                <a:effectLst/>
                <a:latin typeface="Times New Roman" panose="02020603050405020304" pitchFamily="18" charset="0"/>
                <a:ea typeface="MS Mincho" panose="02020609040205080304" pitchFamily="49" charset="-128"/>
              </a:rPr>
              <a:t>doi</a:t>
            </a:r>
            <a:r>
              <a:rPr lang="en-IN" sz="1100" dirty="0">
                <a:effectLst/>
                <a:latin typeface="Times New Roman" panose="02020603050405020304" pitchFamily="18" charset="0"/>
                <a:ea typeface="MS Mincho" panose="02020609040205080304" pitchFamily="49" charset="-128"/>
              </a:rPr>
              <a:t>: 10.35940/ijeat.A2213.109119.</a:t>
            </a:r>
          </a:p>
          <a:p>
            <a:pPr>
              <a:lnSpc>
                <a:spcPct val="107000"/>
              </a:lnSpc>
              <a:spcAft>
                <a:spcPts val="800"/>
              </a:spcAft>
            </a:pPr>
            <a:r>
              <a:rPr lang="en-IN" sz="1100" dirty="0" err="1">
                <a:effectLst/>
                <a:latin typeface="Times New Roman" panose="02020603050405020304" pitchFamily="18" charset="0"/>
                <a:ea typeface="MS Mincho" panose="02020609040205080304" pitchFamily="49" charset="-128"/>
              </a:rPr>
              <a:t>Gunarathne</a:t>
            </a:r>
            <a:r>
              <a:rPr lang="en-IN" sz="1100" dirty="0">
                <a:effectLst/>
                <a:latin typeface="Times New Roman" panose="02020603050405020304" pitchFamily="18" charset="0"/>
                <a:ea typeface="MS Mincho" panose="02020609040205080304" pitchFamily="49" charset="-128"/>
              </a:rPr>
              <a:t> </a:t>
            </a:r>
            <a:r>
              <a:rPr lang="en-IN" sz="1100" dirty="0" err="1">
                <a:effectLst/>
                <a:latin typeface="Times New Roman" panose="02020603050405020304" pitchFamily="18" charset="0"/>
                <a:ea typeface="MS Mincho" panose="02020609040205080304" pitchFamily="49" charset="-128"/>
              </a:rPr>
              <a:t>W.H.S.D,Perera</a:t>
            </a:r>
            <a:r>
              <a:rPr lang="en-IN" sz="1100" dirty="0">
                <a:effectLst/>
                <a:latin typeface="Times New Roman" panose="02020603050405020304" pitchFamily="18" charset="0"/>
                <a:ea typeface="MS Mincho" panose="02020609040205080304" pitchFamily="49" charset="-128"/>
              </a:rPr>
              <a:t> K.D.M, </a:t>
            </a:r>
            <a:r>
              <a:rPr lang="en-IN" sz="1100" dirty="0" err="1">
                <a:effectLst/>
                <a:latin typeface="Times New Roman" panose="02020603050405020304" pitchFamily="18" charset="0"/>
                <a:ea typeface="MS Mincho" panose="02020609040205080304" pitchFamily="49" charset="-128"/>
              </a:rPr>
              <a:t>Kahandawaarachchi</a:t>
            </a:r>
            <a:r>
              <a:rPr lang="en-IN" sz="1100" dirty="0">
                <a:effectLst/>
                <a:latin typeface="Times New Roman" panose="02020603050405020304" pitchFamily="18" charset="0"/>
                <a:ea typeface="MS Mincho" panose="02020609040205080304" pitchFamily="49" charset="-128"/>
              </a:rPr>
              <a:t> K.A.D.C.P , “ Performance Evaluation on Machine Learning Classification Techniques for Disease Classification and Forecasting through Data Analytics for Chronic Kidney Disease (CKD) ”, 2017 IEEE 17th  International Conference on Bioinformatics and Bioengineering.</a:t>
            </a:r>
          </a:p>
          <a:p>
            <a:pPr>
              <a:lnSpc>
                <a:spcPct val="107000"/>
              </a:lnSpc>
              <a:spcAft>
                <a:spcPts val="800"/>
              </a:spcAft>
            </a:pPr>
            <a:endParaRPr lang="en-IN" sz="1800" dirty="0">
              <a:effectLst/>
              <a:latin typeface="Times New Roman" panose="02020603050405020304" pitchFamily="18" charset="0"/>
              <a:ea typeface="MS Mincho" panose="020B0400000000000000" pitchFamily="49" charset="-128"/>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2850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1159B2-3847-4541-BAAE-D93F7172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12" name="Rectangle 11">
            <a:extLst>
              <a:ext uri="{FF2B5EF4-FFF2-40B4-BE49-F238E27FC236}">
                <a16:creationId xmlns:a16="http://schemas.microsoft.com/office/drawing/2014/main" id="{93BDF953-B1FC-408F-A14E-33A8C1DC1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sp>
      <p:sp>
        <p:nvSpPr>
          <p:cNvPr id="14" name="Rectangle 13">
            <a:extLst>
              <a:ext uri="{FF2B5EF4-FFF2-40B4-BE49-F238E27FC236}">
                <a16:creationId xmlns:a16="http://schemas.microsoft.com/office/drawing/2014/main" id="{17C4AC30-431E-4860-8128-139F9F61E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D0C35C70-8DD1-457D-85E7-728F1B0C52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71691B1-EF90-41BA-A886-9331EB0364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B77709-9ED2-4392-8D1E-91E4AB9644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42BA394-BCE6-DDE3-882F-6CAE08433F7E}"/>
              </a:ext>
            </a:extLst>
          </p:cNvPr>
          <p:cNvSpPr txBox="1"/>
          <p:nvPr/>
        </p:nvSpPr>
        <p:spPr>
          <a:xfrm>
            <a:off x="5429954" y="3323448"/>
            <a:ext cx="2585157" cy="584775"/>
          </a:xfrm>
          <a:prstGeom prst="rect">
            <a:avLst/>
          </a:prstGeom>
          <a:noFill/>
        </p:spPr>
        <p:txBody>
          <a:bodyPr wrap="square">
            <a:spAutoFit/>
          </a:bodyPr>
          <a:lstStyle/>
          <a:p>
            <a:r>
              <a:rPr lang="en-US" sz="3200"/>
              <a:t>ThankYou</a:t>
            </a:r>
            <a:endParaRPr lang="en-IN" sz="3200" dirty="0"/>
          </a:p>
        </p:txBody>
      </p:sp>
    </p:spTree>
    <p:extLst>
      <p:ext uri="{BB962C8B-B14F-4D97-AF65-F5344CB8AC3E}">
        <p14:creationId xmlns:p14="http://schemas.microsoft.com/office/powerpoint/2010/main" val="1432065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1159B2-3847-4541-BAAE-D93F7172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12" name="Rectangle 11">
            <a:extLst>
              <a:ext uri="{FF2B5EF4-FFF2-40B4-BE49-F238E27FC236}">
                <a16:creationId xmlns:a16="http://schemas.microsoft.com/office/drawing/2014/main" id="{93BDF953-B1FC-408F-A14E-33A8C1DC1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sp>
      <p:sp>
        <p:nvSpPr>
          <p:cNvPr id="14" name="Rectangle 13">
            <a:extLst>
              <a:ext uri="{FF2B5EF4-FFF2-40B4-BE49-F238E27FC236}">
                <a16:creationId xmlns:a16="http://schemas.microsoft.com/office/drawing/2014/main" id="{17C4AC30-431E-4860-8128-139F9F61E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D0C35C70-8DD1-457D-85E7-728F1B0C52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71691B1-EF90-41BA-A886-9331EB0364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B77709-9ED2-4392-8D1E-91E4AB9644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42BA394-BCE6-DDE3-882F-6CAE08433F7E}"/>
              </a:ext>
            </a:extLst>
          </p:cNvPr>
          <p:cNvSpPr txBox="1"/>
          <p:nvPr/>
        </p:nvSpPr>
        <p:spPr>
          <a:xfrm>
            <a:off x="1394752" y="1819551"/>
            <a:ext cx="3719116" cy="1077218"/>
          </a:xfrm>
          <a:prstGeom prst="rect">
            <a:avLst/>
          </a:prstGeom>
          <a:noFill/>
        </p:spPr>
        <p:txBody>
          <a:bodyPr wrap="square">
            <a:spAutoFit/>
          </a:bodyPr>
          <a:lstStyle/>
          <a:p>
            <a:r>
              <a:rPr lang="en-US" sz="3200" dirty="0"/>
              <a:t>Group Members</a:t>
            </a:r>
          </a:p>
          <a:p>
            <a:r>
              <a:rPr lang="en-US" sz="3200" dirty="0"/>
              <a:t>(CSBS)</a:t>
            </a:r>
            <a:endParaRPr lang="en-IN" sz="3200" dirty="0"/>
          </a:p>
        </p:txBody>
      </p:sp>
      <p:sp>
        <p:nvSpPr>
          <p:cNvPr id="5" name="TextBox 4">
            <a:extLst>
              <a:ext uri="{FF2B5EF4-FFF2-40B4-BE49-F238E27FC236}">
                <a16:creationId xmlns:a16="http://schemas.microsoft.com/office/drawing/2014/main" id="{AA396021-E0A6-974D-7C09-CE6FB1BFFAC8}"/>
              </a:ext>
            </a:extLst>
          </p:cNvPr>
          <p:cNvSpPr txBox="1"/>
          <p:nvPr/>
        </p:nvSpPr>
        <p:spPr>
          <a:xfrm>
            <a:off x="1394752" y="2935272"/>
            <a:ext cx="2048360" cy="923330"/>
          </a:xfrm>
          <a:prstGeom prst="rect">
            <a:avLst/>
          </a:prstGeom>
          <a:noFill/>
        </p:spPr>
        <p:txBody>
          <a:bodyPr wrap="square">
            <a:spAutoFit/>
          </a:bodyPr>
          <a:lstStyle/>
          <a:p>
            <a:pPr>
              <a:lnSpc>
                <a:spcPct val="100000"/>
              </a:lnSpc>
            </a:pPr>
            <a:r>
              <a:rPr lang="en-US" sz="1800" dirty="0"/>
              <a:t>Ishika Verma</a:t>
            </a:r>
            <a:br>
              <a:rPr lang="en-US" sz="1800" dirty="0"/>
            </a:br>
            <a:r>
              <a:rPr lang="en-US" sz="1800" dirty="0"/>
              <a:t>Vikas </a:t>
            </a:r>
            <a:r>
              <a:rPr lang="en-US" sz="1800" dirty="0" err="1"/>
              <a:t>Goyat</a:t>
            </a:r>
            <a:br>
              <a:rPr lang="en-US" sz="1800" dirty="0"/>
            </a:br>
            <a:r>
              <a:rPr lang="en-US" dirty="0" err="1"/>
              <a:t>S</a:t>
            </a:r>
            <a:r>
              <a:rPr lang="en-US" sz="1800" dirty="0" err="1"/>
              <a:t>udiksha</a:t>
            </a:r>
            <a:r>
              <a:rPr lang="en-US" sz="1800" dirty="0"/>
              <a:t> </a:t>
            </a:r>
            <a:r>
              <a:rPr lang="en-US" sz="1800" dirty="0" err="1"/>
              <a:t>Ravale</a:t>
            </a:r>
            <a:endParaRPr lang="en-IN" sz="1800" dirty="0"/>
          </a:p>
        </p:txBody>
      </p:sp>
      <p:sp>
        <p:nvSpPr>
          <p:cNvPr id="8" name="TextBox 7">
            <a:extLst>
              <a:ext uri="{FF2B5EF4-FFF2-40B4-BE49-F238E27FC236}">
                <a16:creationId xmlns:a16="http://schemas.microsoft.com/office/drawing/2014/main" id="{79CB76DA-0CF9-0EB9-760F-152C2E8B6DBE}"/>
              </a:ext>
            </a:extLst>
          </p:cNvPr>
          <p:cNvSpPr txBox="1"/>
          <p:nvPr/>
        </p:nvSpPr>
        <p:spPr>
          <a:xfrm>
            <a:off x="7380977" y="1819551"/>
            <a:ext cx="3719116" cy="584775"/>
          </a:xfrm>
          <a:prstGeom prst="rect">
            <a:avLst/>
          </a:prstGeom>
          <a:noFill/>
        </p:spPr>
        <p:txBody>
          <a:bodyPr wrap="square">
            <a:spAutoFit/>
          </a:bodyPr>
          <a:lstStyle/>
          <a:p>
            <a:r>
              <a:rPr lang="en-US" sz="3200" dirty="0"/>
              <a:t>Group Mentor</a:t>
            </a:r>
            <a:endParaRPr lang="en-IN" sz="3200" dirty="0"/>
          </a:p>
        </p:txBody>
      </p:sp>
      <p:sp>
        <p:nvSpPr>
          <p:cNvPr id="11" name="TextBox 10">
            <a:extLst>
              <a:ext uri="{FF2B5EF4-FFF2-40B4-BE49-F238E27FC236}">
                <a16:creationId xmlns:a16="http://schemas.microsoft.com/office/drawing/2014/main" id="{E9F802FC-7973-88BF-6D48-CF5A21280778}"/>
              </a:ext>
            </a:extLst>
          </p:cNvPr>
          <p:cNvSpPr txBox="1"/>
          <p:nvPr/>
        </p:nvSpPr>
        <p:spPr>
          <a:xfrm>
            <a:off x="7653867" y="2935272"/>
            <a:ext cx="2585154" cy="369332"/>
          </a:xfrm>
          <a:prstGeom prst="rect">
            <a:avLst/>
          </a:prstGeom>
          <a:noFill/>
        </p:spPr>
        <p:txBody>
          <a:bodyPr wrap="square">
            <a:spAutoFit/>
          </a:bodyPr>
          <a:lstStyle/>
          <a:p>
            <a:pPr>
              <a:lnSpc>
                <a:spcPct val="100000"/>
              </a:lnSpc>
            </a:pPr>
            <a:r>
              <a:rPr lang="en-US" dirty="0"/>
              <a:t>Prof. Sumita Kumar</a:t>
            </a:r>
            <a:endParaRPr lang="en-IN" sz="1800" dirty="0"/>
          </a:p>
        </p:txBody>
      </p:sp>
    </p:spTree>
    <p:extLst>
      <p:ext uri="{BB962C8B-B14F-4D97-AF65-F5344CB8AC3E}">
        <p14:creationId xmlns:p14="http://schemas.microsoft.com/office/powerpoint/2010/main" val="250148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1159B2-3847-4541-BAAE-D93F7172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12" name="Rectangle 11">
            <a:extLst>
              <a:ext uri="{FF2B5EF4-FFF2-40B4-BE49-F238E27FC236}">
                <a16:creationId xmlns:a16="http://schemas.microsoft.com/office/drawing/2014/main" id="{93BDF953-B1FC-408F-A14E-33A8C1DC1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sp>
      <p:sp>
        <p:nvSpPr>
          <p:cNvPr id="14" name="Rectangle 13">
            <a:extLst>
              <a:ext uri="{FF2B5EF4-FFF2-40B4-BE49-F238E27FC236}">
                <a16:creationId xmlns:a16="http://schemas.microsoft.com/office/drawing/2014/main" id="{17C4AC30-431E-4860-8128-139F9F61E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D0C35C70-8DD1-457D-85E7-728F1B0C52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71691B1-EF90-41BA-A886-9331EB0364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B77709-9ED2-4392-8D1E-91E4AB9644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42BA394-BCE6-DDE3-882F-6CAE08433F7E}"/>
              </a:ext>
            </a:extLst>
          </p:cNvPr>
          <p:cNvSpPr txBox="1"/>
          <p:nvPr/>
        </p:nvSpPr>
        <p:spPr>
          <a:xfrm>
            <a:off x="1197771" y="1527163"/>
            <a:ext cx="3719116" cy="584775"/>
          </a:xfrm>
          <a:prstGeom prst="rect">
            <a:avLst/>
          </a:prstGeom>
          <a:noFill/>
        </p:spPr>
        <p:txBody>
          <a:bodyPr wrap="square">
            <a:spAutoFit/>
          </a:bodyPr>
          <a:lstStyle/>
          <a:p>
            <a:r>
              <a:rPr lang="en-US" sz="3200" dirty="0"/>
              <a:t>Abstract</a:t>
            </a:r>
            <a:endParaRPr lang="en-IN" sz="3200" dirty="0"/>
          </a:p>
        </p:txBody>
      </p:sp>
      <p:sp>
        <p:nvSpPr>
          <p:cNvPr id="5" name="TextBox 4">
            <a:extLst>
              <a:ext uri="{FF2B5EF4-FFF2-40B4-BE49-F238E27FC236}">
                <a16:creationId xmlns:a16="http://schemas.microsoft.com/office/drawing/2014/main" id="{AA396021-E0A6-974D-7C09-CE6FB1BFFAC8}"/>
              </a:ext>
            </a:extLst>
          </p:cNvPr>
          <p:cNvSpPr txBox="1"/>
          <p:nvPr/>
        </p:nvSpPr>
        <p:spPr>
          <a:xfrm>
            <a:off x="1202841" y="2637793"/>
            <a:ext cx="9352270" cy="2462213"/>
          </a:xfrm>
          <a:prstGeom prst="rect">
            <a:avLst/>
          </a:prstGeom>
          <a:noFill/>
        </p:spPr>
        <p:txBody>
          <a:bodyPr wrap="square">
            <a:spAutoFit/>
          </a:bodyPr>
          <a:lstStyle/>
          <a:p>
            <a:pPr marL="285750" indent="-285750">
              <a:lnSpc>
                <a:spcPct val="100000"/>
              </a:lnSpc>
              <a:buFont typeface="Arial" panose="020B0604020202020204" pitchFamily="34" charset="0"/>
              <a:buChar char="•"/>
            </a:pPr>
            <a:r>
              <a:rPr lang="en-US" sz="1400" dirty="0"/>
              <a:t>Chronic kidney disease (CKD) is a common and serious health condition that affects millions of people worldwide. Early detection and accurate prediction of CKD can help to prevent further damage to the kidneys and improve patient outcomes. </a:t>
            </a:r>
          </a:p>
          <a:p>
            <a:pPr marL="285750" indent="-285750">
              <a:lnSpc>
                <a:spcPct val="100000"/>
              </a:lnSpc>
              <a:buFont typeface="Arial" panose="020B0604020202020204" pitchFamily="34" charset="0"/>
              <a:buChar char="•"/>
            </a:pPr>
            <a:endParaRPr lang="en-US" sz="1400" dirty="0"/>
          </a:p>
          <a:p>
            <a:pPr marL="285750" indent="-285750">
              <a:lnSpc>
                <a:spcPct val="100000"/>
              </a:lnSpc>
              <a:buFont typeface="Arial" panose="020B0604020202020204" pitchFamily="34" charset="0"/>
              <a:buChar char="•"/>
            </a:pPr>
            <a:r>
              <a:rPr lang="en-US" sz="1400" dirty="0"/>
              <a:t>Chronic Kidney Disease also recognized as Chronic Renal Disease, is an uncharacteristic functioning of kidney or a failure of renal function expanding over a period of months or years.</a:t>
            </a:r>
          </a:p>
          <a:p>
            <a:pPr marL="285750" indent="-285750">
              <a:lnSpc>
                <a:spcPct val="100000"/>
              </a:lnSpc>
              <a:buFont typeface="Arial" panose="020B0604020202020204" pitchFamily="34" charset="0"/>
              <a:buChar char="•"/>
            </a:pPr>
            <a:endParaRPr lang="en-US" sz="1400" dirty="0"/>
          </a:p>
          <a:p>
            <a:pPr marL="285750" indent="-285750">
              <a:lnSpc>
                <a:spcPct val="100000"/>
              </a:lnSpc>
              <a:buFont typeface="Arial" panose="020B0604020202020204" pitchFamily="34" charset="0"/>
              <a:buChar char="•"/>
            </a:pPr>
            <a:r>
              <a:rPr lang="en-US" sz="1400" dirty="0"/>
              <a:t>Several risk factors have been identified as important predictors of CKD, including age, gender, race, diabetes, hypertension, and family history of kidney disease. </a:t>
            </a:r>
          </a:p>
          <a:p>
            <a:pPr marL="285750" indent="-285750">
              <a:lnSpc>
                <a:spcPct val="100000"/>
              </a:lnSpc>
              <a:buFont typeface="Arial" panose="020B0604020202020204" pitchFamily="34" charset="0"/>
              <a:buChar char="•"/>
            </a:pPr>
            <a:endParaRPr lang="en-US" sz="1400" dirty="0"/>
          </a:p>
          <a:p>
            <a:pPr marL="285750" indent="-285750">
              <a:lnSpc>
                <a:spcPct val="100000"/>
              </a:lnSpc>
              <a:buFont typeface="Arial" panose="020B0604020202020204" pitchFamily="34" charset="0"/>
              <a:buChar char="•"/>
            </a:pPr>
            <a:endParaRPr lang="en-IN" sz="1400" dirty="0"/>
          </a:p>
        </p:txBody>
      </p:sp>
    </p:spTree>
    <p:extLst>
      <p:ext uri="{BB962C8B-B14F-4D97-AF65-F5344CB8AC3E}">
        <p14:creationId xmlns:p14="http://schemas.microsoft.com/office/powerpoint/2010/main" val="3576771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1159B2-3847-4541-BAAE-D93F7172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12" name="Rectangle 11">
            <a:extLst>
              <a:ext uri="{FF2B5EF4-FFF2-40B4-BE49-F238E27FC236}">
                <a16:creationId xmlns:a16="http://schemas.microsoft.com/office/drawing/2014/main" id="{93BDF953-B1FC-408F-A14E-33A8C1DC1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sp>
      <p:sp>
        <p:nvSpPr>
          <p:cNvPr id="14" name="Rectangle 13">
            <a:extLst>
              <a:ext uri="{FF2B5EF4-FFF2-40B4-BE49-F238E27FC236}">
                <a16:creationId xmlns:a16="http://schemas.microsoft.com/office/drawing/2014/main" id="{17C4AC30-431E-4860-8128-139F9F61E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D0C35C70-8DD1-457D-85E7-728F1B0C52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71691B1-EF90-41BA-A886-9331EB0364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B77709-9ED2-4392-8D1E-91E4AB9644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42BA394-BCE6-DDE3-882F-6CAE08433F7E}"/>
              </a:ext>
            </a:extLst>
          </p:cNvPr>
          <p:cNvSpPr txBox="1"/>
          <p:nvPr/>
        </p:nvSpPr>
        <p:spPr>
          <a:xfrm>
            <a:off x="1202841" y="1527163"/>
            <a:ext cx="3719116" cy="584775"/>
          </a:xfrm>
          <a:prstGeom prst="rect">
            <a:avLst/>
          </a:prstGeom>
          <a:noFill/>
        </p:spPr>
        <p:txBody>
          <a:bodyPr wrap="square">
            <a:spAutoFit/>
          </a:bodyPr>
          <a:lstStyle/>
          <a:p>
            <a:r>
              <a:rPr lang="en-US" sz="3200" dirty="0"/>
              <a:t>Introduction</a:t>
            </a:r>
            <a:endParaRPr lang="en-IN" sz="3200" dirty="0"/>
          </a:p>
        </p:txBody>
      </p:sp>
      <p:sp>
        <p:nvSpPr>
          <p:cNvPr id="5" name="TextBox 4">
            <a:extLst>
              <a:ext uri="{FF2B5EF4-FFF2-40B4-BE49-F238E27FC236}">
                <a16:creationId xmlns:a16="http://schemas.microsoft.com/office/drawing/2014/main" id="{AA396021-E0A6-974D-7C09-CE6FB1BFFAC8}"/>
              </a:ext>
            </a:extLst>
          </p:cNvPr>
          <p:cNvSpPr txBox="1"/>
          <p:nvPr/>
        </p:nvSpPr>
        <p:spPr>
          <a:xfrm>
            <a:off x="1202841" y="2637793"/>
            <a:ext cx="9352270" cy="2893100"/>
          </a:xfrm>
          <a:prstGeom prst="rect">
            <a:avLst/>
          </a:prstGeom>
          <a:noFill/>
        </p:spPr>
        <p:txBody>
          <a:bodyPr wrap="square">
            <a:spAutoFit/>
          </a:bodyPr>
          <a:lstStyle/>
          <a:p>
            <a:pPr>
              <a:lnSpc>
                <a:spcPct val="100000"/>
              </a:lnSpc>
            </a:pPr>
            <a:endParaRPr lang="en-US" sz="1400" dirty="0"/>
          </a:p>
          <a:p>
            <a:pPr marL="285750" indent="-285750">
              <a:lnSpc>
                <a:spcPct val="100000"/>
              </a:lnSpc>
              <a:buFont typeface="Arial" panose="020B0604020202020204" pitchFamily="34" charset="0"/>
              <a:buChar char="•"/>
            </a:pPr>
            <a:r>
              <a:rPr lang="en-US" sz="1400" dirty="0"/>
              <a:t>Chronic kidney disease (CKD) is a condition in which the kidneys are damaged and cannot filter blood properly. The disease can progress over time and lead to serious complications, such as kidney failure, cardiovascular disease, and anemia.</a:t>
            </a:r>
          </a:p>
          <a:p>
            <a:pPr marL="285750" indent="-285750">
              <a:lnSpc>
                <a:spcPct val="100000"/>
              </a:lnSpc>
              <a:buFont typeface="Arial" panose="020B0604020202020204" pitchFamily="34" charset="0"/>
              <a:buChar char="•"/>
            </a:pPr>
            <a:endParaRPr lang="en-US" sz="1400" dirty="0"/>
          </a:p>
          <a:p>
            <a:pPr marL="285750" indent="-285750">
              <a:lnSpc>
                <a:spcPct val="100000"/>
              </a:lnSpc>
              <a:buFont typeface="Arial" panose="020B0604020202020204" pitchFamily="34" charset="0"/>
              <a:buChar char="•"/>
            </a:pPr>
            <a:r>
              <a:rPr lang="en-US" sz="1400" dirty="0"/>
              <a:t>Early detection and treatment of CKD can slow down the progression of the disease and reduce the risk of complications.</a:t>
            </a:r>
          </a:p>
          <a:p>
            <a:pPr marL="285750" indent="-285750">
              <a:lnSpc>
                <a:spcPct val="100000"/>
              </a:lnSpc>
              <a:buFont typeface="Arial" panose="020B0604020202020204" pitchFamily="34" charset="0"/>
              <a:buChar char="•"/>
            </a:pPr>
            <a:endParaRPr lang="en-US" sz="1400" dirty="0"/>
          </a:p>
          <a:p>
            <a:pPr marL="285750" indent="-285750">
              <a:lnSpc>
                <a:spcPct val="100000"/>
              </a:lnSpc>
              <a:buFont typeface="Arial" panose="020B0604020202020204" pitchFamily="34" charset="0"/>
              <a:buChar char="•"/>
            </a:pPr>
            <a:r>
              <a:rPr lang="en-US" sz="1400" dirty="0"/>
              <a:t>Machine learning algorithms can be used to predict the risk of CKD and identify patients who may benefit from early interventions.</a:t>
            </a:r>
          </a:p>
          <a:p>
            <a:pPr marL="285750" indent="-285750">
              <a:lnSpc>
                <a:spcPct val="100000"/>
              </a:lnSpc>
              <a:buFont typeface="Arial" panose="020B0604020202020204" pitchFamily="34" charset="0"/>
              <a:buChar char="•"/>
            </a:pPr>
            <a:endParaRPr lang="en-IN" sz="1400" dirty="0"/>
          </a:p>
          <a:p>
            <a:pPr marL="285750" indent="-285750">
              <a:lnSpc>
                <a:spcPct val="100000"/>
              </a:lnSpc>
              <a:buFont typeface="Arial" panose="020B0604020202020204" pitchFamily="34" charset="0"/>
              <a:buChar char="•"/>
            </a:pPr>
            <a:r>
              <a:rPr lang="en-US" sz="1400" dirty="0"/>
              <a:t>Predictive models can use various data sources, such as medical records, laboratory tests, and demographic information, to predict the risk of CKD and estimate the severity of the disease.</a:t>
            </a:r>
            <a:endParaRPr lang="en-IN" sz="1400" dirty="0"/>
          </a:p>
        </p:txBody>
      </p:sp>
    </p:spTree>
    <p:extLst>
      <p:ext uri="{BB962C8B-B14F-4D97-AF65-F5344CB8AC3E}">
        <p14:creationId xmlns:p14="http://schemas.microsoft.com/office/powerpoint/2010/main" val="987928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1159B2-3847-4541-BAAE-D93F7172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12" name="Rectangle 11">
            <a:extLst>
              <a:ext uri="{FF2B5EF4-FFF2-40B4-BE49-F238E27FC236}">
                <a16:creationId xmlns:a16="http://schemas.microsoft.com/office/drawing/2014/main" id="{93BDF953-B1FC-408F-A14E-33A8C1DC1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sp>
      <p:sp>
        <p:nvSpPr>
          <p:cNvPr id="14" name="Rectangle 13">
            <a:extLst>
              <a:ext uri="{FF2B5EF4-FFF2-40B4-BE49-F238E27FC236}">
                <a16:creationId xmlns:a16="http://schemas.microsoft.com/office/drawing/2014/main" id="{17C4AC30-431E-4860-8128-139F9F61E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D0C35C70-8DD1-457D-85E7-728F1B0C52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71691B1-EF90-41BA-A886-9331EB0364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B77709-9ED2-4392-8D1E-91E4AB9644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42BA394-BCE6-DDE3-882F-6CAE08433F7E}"/>
              </a:ext>
            </a:extLst>
          </p:cNvPr>
          <p:cNvSpPr txBox="1"/>
          <p:nvPr/>
        </p:nvSpPr>
        <p:spPr>
          <a:xfrm>
            <a:off x="1202841" y="1527163"/>
            <a:ext cx="3719116" cy="584775"/>
          </a:xfrm>
          <a:prstGeom prst="rect">
            <a:avLst/>
          </a:prstGeom>
          <a:noFill/>
        </p:spPr>
        <p:txBody>
          <a:bodyPr wrap="square">
            <a:spAutoFit/>
          </a:bodyPr>
          <a:lstStyle/>
          <a:p>
            <a:r>
              <a:rPr lang="en-US" sz="3200" dirty="0"/>
              <a:t>Literature Review</a:t>
            </a:r>
            <a:endParaRPr lang="en-IN" sz="3200" dirty="0"/>
          </a:p>
        </p:txBody>
      </p:sp>
      <p:sp>
        <p:nvSpPr>
          <p:cNvPr id="5" name="TextBox 4">
            <a:extLst>
              <a:ext uri="{FF2B5EF4-FFF2-40B4-BE49-F238E27FC236}">
                <a16:creationId xmlns:a16="http://schemas.microsoft.com/office/drawing/2014/main" id="{AA396021-E0A6-974D-7C09-CE6FB1BFFAC8}"/>
              </a:ext>
            </a:extLst>
          </p:cNvPr>
          <p:cNvSpPr txBox="1"/>
          <p:nvPr/>
        </p:nvSpPr>
        <p:spPr>
          <a:xfrm>
            <a:off x="1202841" y="2637793"/>
            <a:ext cx="9352270" cy="2462213"/>
          </a:xfrm>
          <a:prstGeom prst="rect">
            <a:avLst/>
          </a:prstGeom>
          <a:noFill/>
        </p:spPr>
        <p:txBody>
          <a:bodyPr wrap="square">
            <a:spAutoFit/>
          </a:bodyPr>
          <a:lstStyle/>
          <a:p>
            <a:pPr>
              <a:lnSpc>
                <a:spcPct val="100000"/>
              </a:lnSpc>
            </a:pPr>
            <a:endParaRPr lang="en-US" sz="1400" dirty="0"/>
          </a:p>
          <a:p>
            <a:pPr marL="285750" indent="-285750">
              <a:lnSpc>
                <a:spcPct val="100000"/>
              </a:lnSpc>
              <a:buFont typeface="Arial" panose="020B0604020202020204" pitchFamily="34" charset="0"/>
              <a:buChar char="•"/>
            </a:pPr>
            <a:r>
              <a:rPr lang="en-US" sz="1400" dirty="0"/>
              <a:t>"A Machine Learning Framework for Prediction of Chronic Kidney Disease" by Rana et al. (2020): In this study, the authors developed a machine learning framework to predict CKD using clinical data from electronic health records. They used a logistic regression model and a random forest model to predict CKD and achieved an accuracy of 90% and 93%, respectively.</a:t>
            </a:r>
          </a:p>
          <a:p>
            <a:pPr>
              <a:lnSpc>
                <a:spcPct val="100000"/>
              </a:lnSpc>
            </a:pPr>
            <a:endParaRPr lang="en-US" sz="1400" dirty="0"/>
          </a:p>
          <a:p>
            <a:pPr marL="285750" indent="-285750">
              <a:lnSpc>
                <a:spcPct val="100000"/>
              </a:lnSpc>
              <a:buFont typeface="Arial" panose="020B0604020202020204" pitchFamily="34" charset="0"/>
              <a:buChar char="•"/>
            </a:pPr>
            <a:r>
              <a:rPr lang="en-US" sz="1400" dirty="0"/>
              <a:t>"Prediction of Chronic Kidney Disease Using Machine Learning Algorithms" by Talaat et al. (2020): The authors of this study used a dataset of 400 patients with CKD and 400 healthy controls to develop a predictive model for CKD using decision trees, logistic regression, and support vector machines. They found that the decision tree algorithm had the highest accuracy, sensitivity, and specificity in predicting CKD.</a:t>
            </a:r>
          </a:p>
        </p:txBody>
      </p:sp>
    </p:spTree>
    <p:extLst>
      <p:ext uri="{BB962C8B-B14F-4D97-AF65-F5344CB8AC3E}">
        <p14:creationId xmlns:p14="http://schemas.microsoft.com/office/powerpoint/2010/main" val="3420212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1159B2-3847-4541-BAAE-D93F7172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12" name="Rectangle 11">
            <a:extLst>
              <a:ext uri="{FF2B5EF4-FFF2-40B4-BE49-F238E27FC236}">
                <a16:creationId xmlns:a16="http://schemas.microsoft.com/office/drawing/2014/main" id="{93BDF953-B1FC-408F-A14E-33A8C1DC1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sp>
      <p:sp>
        <p:nvSpPr>
          <p:cNvPr id="14" name="Rectangle 13">
            <a:extLst>
              <a:ext uri="{FF2B5EF4-FFF2-40B4-BE49-F238E27FC236}">
                <a16:creationId xmlns:a16="http://schemas.microsoft.com/office/drawing/2014/main" id="{17C4AC30-431E-4860-8128-139F9F61E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D0C35C70-8DD1-457D-85E7-728F1B0C52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71691B1-EF90-41BA-A886-9331EB0364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B77709-9ED2-4392-8D1E-91E4AB9644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42BA394-BCE6-DDE3-882F-6CAE08433F7E}"/>
              </a:ext>
            </a:extLst>
          </p:cNvPr>
          <p:cNvSpPr txBox="1"/>
          <p:nvPr/>
        </p:nvSpPr>
        <p:spPr>
          <a:xfrm>
            <a:off x="1202841" y="1527163"/>
            <a:ext cx="3719116" cy="584775"/>
          </a:xfrm>
          <a:prstGeom prst="rect">
            <a:avLst/>
          </a:prstGeom>
          <a:noFill/>
        </p:spPr>
        <p:txBody>
          <a:bodyPr wrap="square">
            <a:spAutoFit/>
          </a:bodyPr>
          <a:lstStyle/>
          <a:p>
            <a:r>
              <a:rPr lang="en-US" sz="3200"/>
              <a:t>Literature Review</a:t>
            </a:r>
            <a:endParaRPr lang="en-IN" sz="3200" dirty="0"/>
          </a:p>
        </p:txBody>
      </p:sp>
      <p:sp>
        <p:nvSpPr>
          <p:cNvPr id="5" name="TextBox 4">
            <a:extLst>
              <a:ext uri="{FF2B5EF4-FFF2-40B4-BE49-F238E27FC236}">
                <a16:creationId xmlns:a16="http://schemas.microsoft.com/office/drawing/2014/main" id="{AA396021-E0A6-974D-7C09-CE6FB1BFFAC8}"/>
              </a:ext>
            </a:extLst>
          </p:cNvPr>
          <p:cNvSpPr txBox="1"/>
          <p:nvPr/>
        </p:nvSpPr>
        <p:spPr>
          <a:xfrm>
            <a:off x="1202841" y="2637793"/>
            <a:ext cx="9352270" cy="2246769"/>
          </a:xfrm>
          <a:prstGeom prst="rect">
            <a:avLst/>
          </a:prstGeom>
          <a:noFill/>
        </p:spPr>
        <p:txBody>
          <a:bodyPr wrap="square">
            <a:spAutoFit/>
          </a:bodyPr>
          <a:lstStyle/>
          <a:p>
            <a:pPr>
              <a:lnSpc>
                <a:spcPct val="100000"/>
              </a:lnSpc>
            </a:pPr>
            <a:endParaRPr lang="en-US" sz="1400" dirty="0"/>
          </a:p>
          <a:p>
            <a:pPr marL="285750" indent="-285750">
              <a:lnSpc>
                <a:spcPct val="100000"/>
              </a:lnSpc>
              <a:buFont typeface="Arial" panose="020B0604020202020204" pitchFamily="34" charset="0"/>
              <a:buChar char="•"/>
            </a:pPr>
            <a:r>
              <a:rPr lang="en-US" sz="1400" dirty="0"/>
              <a:t>"Prediction of Chronic Kidney Disease Using Ensemble Machine Learning Algorithms" by </a:t>
            </a:r>
            <a:r>
              <a:rPr lang="en-US" sz="1400" dirty="0" err="1"/>
              <a:t>Gajjala</a:t>
            </a:r>
            <a:r>
              <a:rPr lang="en-US" sz="1400" dirty="0"/>
              <a:t> et al. (2021): The authors of this study used a dataset of 1,810 patients with CKD and 4,700 healthy controls to develop a predictive model for CKD using ensemble machine learning algorithms. They found that the </a:t>
            </a:r>
            <a:r>
              <a:rPr lang="en-US" sz="1400" dirty="0" err="1"/>
              <a:t>XGBoost</a:t>
            </a:r>
            <a:r>
              <a:rPr lang="en-US" sz="1400" dirty="0"/>
              <a:t> algorithm had the highest accuracy, sensitivity, and specificity in predicting CKD.</a:t>
            </a:r>
          </a:p>
          <a:p>
            <a:pPr>
              <a:lnSpc>
                <a:spcPct val="100000"/>
              </a:lnSpc>
            </a:pPr>
            <a:endParaRPr lang="en-US" sz="1400" dirty="0"/>
          </a:p>
          <a:p>
            <a:pPr marL="285750" indent="-285750">
              <a:lnSpc>
                <a:spcPct val="100000"/>
              </a:lnSpc>
              <a:buFont typeface="Arial" panose="020B0604020202020204" pitchFamily="34" charset="0"/>
              <a:buChar char="•"/>
            </a:pPr>
            <a:r>
              <a:rPr lang="en-US" sz="1400" dirty="0"/>
              <a:t>"Predicting Chronic Kidney Disease Progression from Electronic Health Record Data Using Machine Learning" by Wang et al. (2019): The authors of this study used electronic health record data from a large medical center to predict CKD progression using a random forest algorithm. They achieved an accuracy of 75% in predicting CKD progression.</a:t>
            </a:r>
          </a:p>
        </p:txBody>
      </p:sp>
    </p:spTree>
    <p:extLst>
      <p:ext uri="{BB962C8B-B14F-4D97-AF65-F5344CB8AC3E}">
        <p14:creationId xmlns:p14="http://schemas.microsoft.com/office/powerpoint/2010/main" val="3252899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1159B2-3847-4541-BAAE-D93F7172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12" name="Rectangle 11">
            <a:extLst>
              <a:ext uri="{FF2B5EF4-FFF2-40B4-BE49-F238E27FC236}">
                <a16:creationId xmlns:a16="http://schemas.microsoft.com/office/drawing/2014/main" id="{93BDF953-B1FC-408F-A14E-33A8C1DC1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sp>
      <p:sp>
        <p:nvSpPr>
          <p:cNvPr id="14" name="Rectangle 13">
            <a:extLst>
              <a:ext uri="{FF2B5EF4-FFF2-40B4-BE49-F238E27FC236}">
                <a16:creationId xmlns:a16="http://schemas.microsoft.com/office/drawing/2014/main" id="{17C4AC30-431E-4860-8128-139F9F61E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D0C35C70-8DD1-457D-85E7-728F1B0C52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71691B1-EF90-41BA-A886-9331EB0364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B77709-9ED2-4392-8D1E-91E4AB9644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42BA394-BCE6-DDE3-882F-6CAE08433F7E}"/>
              </a:ext>
            </a:extLst>
          </p:cNvPr>
          <p:cNvSpPr txBox="1"/>
          <p:nvPr/>
        </p:nvSpPr>
        <p:spPr>
          <a:xfrm>
            <a:off x="1202841" y="1527163"/>
            <a:ext cx="3719116" cy="584775"/>
          </a:xfrm>
          <a:prstGeom prst="rect">
            <a:avLst/>
          </a:prstGeom>
          <a:noFill/>
        </p:spPr>
        <p:txBody>
          <a:bodyPr wrap="square">
            <a:spAutoFit/>
          </a:bodyPr>
          <a:lstStyle/>
          <a:p>
            <a:r>
              <a:rPr lang="en-US" sz="3200" dirty="0"/>
              <a:t>Research Gap </a:t>
            </a:r>
            <a:endParaRPr lang="en-IN" sz="3200" dirty="0"/>
          </a:p>
        </p:txBody>
      </p:sp>
      <p:sp>
        <p:nvSpPr>
          <p:cNvPr id="5" name="TextBox 4">
            <a:extLst>
              <a:ext uri="{FF2B5EF4-FFF2-40B4-BE49-F238E27FC236}">
                <a16:creationId xmlns:a16="http://schemas.microsoft.com/office/drawing/2014/main" id="{AA396021-E0A6-974D-7C09-CE6FB1BFFAC8}"/>
              </a:ext>
            </a:extLst>
          </p:cNvPr>
          <p:cNvSpPr txBox="1"/>
          <p:nvPr/>
        </p:nvSpPr>
        <p:spPr>
          <a:xfrm>
            <a:off x="1755996" y="2978869"/>
            <a:ext cx="9511094" cy="523220"/>
          </a:xfrm>
          <a:prstGeom prst="rect">
            <a:avLst/>
          </a:prstGeom>
          <a:noFill/>
        </p:spPr>
        <p:txBody>
          <a:bodyPr wrap="square">
            <a:spAutoFit/>
          </a:bodyPr>
          <a:lstStyle/>
          <a:p>
            <a:pPr>
              <a:lnSpc>
                <a:spcPct val="100000"/>
              </a:lnSpc>
            </a:pPr>
            <a:endParaRPr lang="en-US" sz="1400"/>
          </a:p>
          <a:p>
            <a:pPr marL="285750" indent="-285750">
              <a:lnSpc>
                <a:spcPct val="100000"/>
              </a:lnSpc>
              <a:buFont typeface="Arial" panose="020B0604020202020204" pitchFamily="34" charset="0"/>
              <a:buChar char="•"/>
            </a:pPr>
            <a:endParaRPr lang="en-US" sz="1400" dirty="0"/>
          </a:p>
        </p:txBody>
      </p:sp>
      <p:graphicFrame>
        <p:nvGraphicFramePr>
          <p:cNvPr id="9" name="Table 8"/>
          <p:cNvGraphicFramePr>
            <a:graphicFrameLocks noGrp="1"/>
          </p:cNvGraphicFramePr>
          <p:nvPr>
            <p:extLst>
              <p:ext uri="{D42A27DB-BD31-4B8C-83A1-F6EECF244321}">
                <p14:modId xmlns:p14="http://schemas.microsoft.com/office/powerpoint/2010/main" val="2109812693"/>
              </p:ext>
            </p:extLst>
          </p:nvPr>
        </p:nvGraphicFramePr>
        <p:xfrm>
          <a:off x="1091953" y="2083714"/>
          <a:ext cx="10390600" cy="2352040"/>
        </p:xfrm>
        <a:graphic>
          <a:graphicData uri="http://schemas.openxmlformats.org/drawingml/2006/table">
            <a:tbl>
              <a:tblPr firstRow="1" bandRow="1">
                <a:tableStyleId>{5C22544A-7EE6-4342-B048-85BDC9FD1C3A}</a:tableStyleId>
              </a:tblPr>
              <a:tblGrid>
                <a:gridCol w="1561910">
                  <a:extLst>
                    <a:ext uri="{9D8B030D-6E8A-4147-A177-3AD203B41FA5}">
                      <a16:colId xmlns:a16="http://schemas.microsoft.com/office/drawing/2014/main" val="1718724200"/>
                    </a:ext>
                  </a:extLst>
                </a:gridCol>
                <a:gridCol w="3657600">
                  <a:extLst>
                    <a:ext uri="{9D8B030D-6E8A-4147-A177-3AD203B41FA5}">
                      <a16:colId xmlns:a16="http://schemas.microsoft.com/office/drawing/2014/main" val="1211050606"/>
                    </a:ext>
                  </a:extLst>
                </a:gridCol>
                <a:gridCol w="693683">
                  <a:extLst>
                    <a:ext uri="{9D8B030D-6E8A-4147-A177-3AD203B41FA5}">
                      <a16:colId xmlns:a16="http://schemas.microsoft.com/office/drawing/2014/main" val="821648728"/>
                    </a:ext>
                  </a:extLst>
                </a:gridCol>
                <a:gridCol w="4477407">
                  <a:extLst>
                    <a:ext uri="{9D8B030D-6E8A-4147-A177-3AD203B41FA5}">
                      <a16:colId xmlns:a16="http://schemas.microsoft.com/office/drawing/2014/main" val="2275097964"/>
                    </a:ext>
                  </a:extLst>
                </a:gridCol>
              </a:tblGrid>
              <a:tr h="370840">
                <a:tc>
                  <a:txBody>
                    <a:bodyPr/>
                    <a:lstStyle/>
                    <a:p>
                      <a:r>
                        <a:rPr lang="en-IN" sz="1400" b="1" i="0" kern="1200" dirty="0">
                          <a:solidFill>
                            <a:schemeClr val="lt1"/>
                          </a:solidFill>
                          <a:effectLst/>
                          <a:latin typeface="+mn-lt"/>
                          <a:ea typeface="+mn-ea"/>
                          <a:cs typeface="+mn-cs"/>
                        </a:rPr>
                        <a:t>Author Names</a:t>
                      </a:r>
                      <a:endParaRPr lang="en-IN" sz="1400" dirty="0"/>
                    </a:p>
                  </a:txBody>
                  <a:tcPr/>
                </a:tc>
                <a:tc>
                  <a:txBody>
                    <a:bodyPr/>
                    <a:lstStyle/>
                    <a:p>
                      <a:r>
                        <a:rPr lang="en-IN" sz="1400" b="1" i="0" kern="1200" dirty="0">
                          <a:solidFill>
                            <a:schemeClr val="lt1"/>
                          </a:solidFill>
                          <a:effectLst/>
                          <a:latin typeface="+mn-lt"/>
                          <a:ea typeface="+mn-ea"/>
                          <a:cs typeface="+mn-cs"/>
                        </a:rPr>
                        <a:t>Paper Name</a:t>
                      </a:r>
                      <a:endParaRPr lang="en-IN" sz="1400" dirty="0"/>
                    </a:p>
                  </a:txBody>
                  <a:tcPr/>
                </a:tc>
                <a:tc>
                  <a:txBody>
                    <a:bodyPr/>
                    <a:lstStyle/>
                    <a:p>
                      <a:r>
                        <a:rPr lang="en-IN" sz="1400" b="1" i="0" kern="1200" dirty="0">
                          <a:solidFill>
                            <a:schemeClr val="lt1"/>
                          </a:solidFill>
                          <a:effectLst/>
                          <a:latin typeface="+mn-lt"/>
                          <a:ea typeface="+mn-ea"/>
                          <a:cs typeface="+mn-cs"/>
                        </a:rPr>
                        <a:t>Year</a:t>
                      </a:r>
                      <a:endParaRPr lang="en-IN" sz="1400" dirty="0"/>
                    </a:p>
                  </a:txBody>
                  <a:tcPr/>
                </a:tc>
                <a:tc>
                  <a:txBody>
                    <a:bodyPr/>
                    <a:lstStyle/>
                    <a:p>
                      <a:r>
                        <a:rPr lang="en-IN" sz="1400" b="1" i="0" kern="1200" dirty="0">
                          <a:solidFill>
                            <a:schemeClr val="lt1"/>
                          </a:solidFill>
                          <a:effectLst/>
                          <a:latin typeface="+mn-lt"/>
                          <a:ea typeface="+mn-ea"/>
                          <a:cs typeface="+mn-cs"/>
                        </a:rPr>
                        <a:t>Research Gap</a:t>
                      </a:r>
                      <a:endParaRPr lang="en-IN" sz="1400" dirty="0"/>
                    </a:p>
                  </a:txBody>
                  <a:tcPr/>
                </a:tc>
                <a:extLst>
                  <a:ext uri="{0D108BD9-81ED-4DB2-BD59-A6C34878D82A}">
                    <a16:rowId xmlns:a16="http://schemas.microsoft.com/office/drawing/2014/main" val="1897807428"/>
                  </a:ext>
                </a:extLst>
              </a:tr>
              <a:tr h="370840">
                <a:tc>
                  <a:txBody>
                    <a:bodyPr/>
                    <a:lstStyle/>
                    <a:p>
                      <a:r>
                        <a:rPr lang="en-US" sz="1400" b="0" i="0" kern="1200" dirty="0">
                          <a:solidFill>
                            <a:schemeClr val="dk1"/>
                          </a:solidFill>
                          <a:effectLst/>
                          <a:latin typeface="+mn-lt"/>
                          <a:ea typeface="+mn-ea"/>
                          <a:cs typeface="+mn-cs"/>
                        </a:rPr>
                        <a:t>S</a:t>
                      </a:r>
                      <a:r>
                        <a:rPr lang="en-IN" sz="1400" b="0" i="0" kern="1200" dirty="0" err="1">
                          <a:solidFill>
                            <a:schemeClr val="dk1"/>
                          </a:solidFill>
                          <a:effectLst/>
                          <a:latin typeface="+mn-lt"/>
                          <a:ea typeface="+mn-ea"/>
                          <a:cs typeface="+mn-cs"/>
                        </a:rPr>
                        <a:t>amrat</a:t>
                      </a:r>
                      <a:r>
                        <a:rPr lang="en-IN" sz="1400" b="0" i="0" kern="1200" dirty="0">
                          <a:solidFill>
                            <a:schemeClr val="dk1"/>
                          </a:solidFill>
                          <a:effectLst/>
                          <a:latin typeface="+mn-lt"/>
                          <a:ea typeface="+mn-ea"/>
                          <a:cs typeface="+mn-cs"/>
                        </a:rPr>
                        <a:t> Kumar Dey</a:t>
                      </a:r>
                      <a:endParaRPr lang="en-IN" sz="1400" dirty="0"/>
                    </a:p>
                  </a:txBody>
                  <a:tcPr/>
                </a:tc>
                <a:tc>
                  <a:txBody>
                    <a:bodyPr/>
                    <a:lstStyle/>
                    <a:p>
                      <a:r>
                        <a:rPr lang="en-US" sz="1400" b="0" i="0" kern="1200" dirty="0">
                          <a:solidFill>
                            <a:schemeClr val="dk1"/>
                          </a:solidFill>
                          <a:effectLst/>
                          <a:latin typeface="+mn-lt"/>
                          <a:ea typeface="+mn-ea"/>
                          <a:cs typeface="+mn-cs"/>
                        </a:rPr>
                        <a:t>"A hybrid feature selection approach for chronic kidney disease prediction"</a:t>
                      </a:r>
                      <a:endParaRPr lang="en-IN" sz="1400" dirty="0"/>
                    </a:p>
                  </a:txBody>
                  <a:tcPr/>
                </a:tc>
                <a:tc>
                  <a:txBody>
                    <a:bodyPr/>
                    <a:lstStyle/>
                    <a:p>
                      <a:r>
                        <a:rPr lang="en-IN" sz="1400" b="0" i="0" kern="1200" dirty="0">
                          <a:solidFill>
                            <a:schemeClr val="dk1"/>
                          </a:solidFill>
                          <a:effectLst/>
                          <a:latin typeface="+mn-lt"/>
                          <a:ea typeface="+mn-ea"/>
                          <a:cs typeface="+mn-cs"/>
                        </a:rPr>
                        <a:t>2020</a:t>
                      </a:r>
                      <a:endParaRPr lang="en-IN" sz="1400" dirty="0"/>
                    </a:p>
                  </a:txBody>
                  <a:tcPr/>
                </a:tc>
                <a:tc>
                  <a:txBody>
                    <a:bodyPr/>
                    <a:lstStyle/>
                    <a:p>
                      <a:r>
                        <a:rPr lang="en-US" sz="1400" b="0" i="0" kern="1200" dirty="0">
                          <a:solidFill>
                            <a:schemeClr val="dk1"/>
                          </a:solidFill>
                          <a:effectLst/>
                          <a:latin typeface="+mn-lt"/>
                          <a:ea typeface="+mn-ea"/>
                          <a:cs typeface="+mn-cs"/>
                        </a:rPr>
                        <a:t>Dataset not properly. They reduce the attributes</a:t>
                      </a:r>
                      <a:endParaRPr lang="en-IN" sz="1400" dirty="0"/>
                    </a:p>
                  </a:txBody>
                  <a:tcPr/>
                </a:tc>
                <a:extLst>
                  <a:ext uri="{0D108BD9-81ED-4DB2-BD59-A6C34878D82A}">
                    <a16:rowId xmlns:a16="http://schemas.microsoft.com/office/drawing/2014/main" val="229271312"/>
                  </a:ext>
                </a:extLst>
              </a:tr>
              <a:tr h="370840">
                <a:tc>
                  <a:txBody>
                    <a:bodyPr/>
                    <a:lstStyle/>
                    <a:p>
                      <a:r>
                        <a:rPr lang="en-US" sz="1400" b="0" i="0" kern="1200" dirty="0">
                          <a:solidFill>
                            <a:schemeClr val="dk1"/>
                          </a:solidFill>
                          <a:effectLst/>
                          <a:latin typeface="+mn-lt"/>
                          <a:ea typeface="+mn-ea"/>
                          <a:cs typeface="+mn-cs"/>
                        </a:rPr>
                        <a:t>T</a:t>
                      </a:r>
                      <a:r>
                        <a:rPr lang="en-IN" sz="1400" b="0" i="0" kern="1200" dirty="0" err="1">
                          <a:solidFill>
                            <a:schemeClr val="dk1"/>
                          </a:solidFill>
                          <a:effectLst/>
                          <a:latin typeface="+mn-lt"/>
                          <a:ea typeface="+mn-ea"/>
                          <a:cs typeface="+mn-cs"/>
                        </a:rPr>
                        <a:t>anvir</a:t>
                      </a:r>
                      <a:r>
                        <a:rPr lang="en-IN" sz="1400" b="0" i="0" kern="1200" dirty="0">
                          <a:solidFill>
                            <a:schemeClr val="dk1"/>
                          </a:solidFill>
                          <a:effectLst/>
                          <a:latin typeface="+mn-lt"/>
                          <a:ea typeface="+mn-ea"/>
                          <a:cs typeface="+mn-cs"/>
                        </a:rPr>
                        <a:t> Ahamad</a:t>
                      </a:r>
                      <a:endParaRPr lang="en-IN" sz="1400" dirty="0"/>
                    </a:p>
                  </a:txBody>
                  <a:tcPr/>
                </a:tc>
                <a:tc>
                  <a:txBody>
                    <a:bodyPr/>
                    <a:lstStyle/>
                    <a:p>
                      <a:r>
                        <a:rPr lang="en-US" sz="1400" b="0" i="0" kern="1200" dirty="0">
                          <a:solidFill>
                            <a:schemeClr val="dk1"/>
                          </a:solidFill>
                          <a:effectLst/>
                          <a:latin typeface="+mn-lt"/>
                          <a:ea typeface="+mn-ea"/>
                          <a:cs typeface="+mn-cs"/>
                        </a:rPr>
                        <a:t>"An ensemble learning approach for early prediction of chronic kidney disease"</a:t>
                      </a:r>
                      <a:endParaRPr lang="en-IN" sz="1400" dirty="0"/>
                    </a:p>
                  </a:txBody>
                  <a:tcPr/>
                </a:tc>
                <a:tc>
                  <a:txBody>
                    <a:bodyPr/>
                    <a:lstStyle/>
                    <a:p>
                      <a:r>
                        <a:rPr lang="en-IN" sz="1400" b="0" i="0" kern="1200" dirty="0">
                          <a:solidFill>
                            <a:schemeClr val="dk1"/>
                          </a:solidFill>
                          <a:effectLst/>
                          <a:latin typeface="+mn-lt"/>
                          <a:ea typeface="+mn-ea"/>
                          <a:cs typeface="+mn-cs"/>
                        </a:rPr>
                        <a:t>2020</a:t>
                      </a:r>
                      <a:endParaRPr lang="en-IN" sz="1400" dirty="0"/>
                    </a:p>
                  </a:txBody>
                  <a:tcPr/>
                </a:tc>
                <a:tc>
                  <a:txBody>
                    <a:bodyPr/>
                    <a:lstStyle/>
                    <a:p>
                      <a:r>
                        <a:rPr lang="en-US" sz="1400" b="0" i="0" kern="1200" dirty="0">
                          <a:solidFill>
                            <a:schemeClr val="dk1"/>
                          </a:solidFill>
                          <a:effectLst/>
                          <a:latin typeface="+mn-lt"/>
                          <a:ea typeface="+mn-ea"/>
                          <a:cs typeface="+mn-cs"/>
                        </a:rPr>
                        <a:t>Incomplete Evaluation of the prediction model. Researchers need to evaluate the models performance using different metrics and technique</a:t>
                      </a:r>
                      <a:endParaRPr lang="en-IN" sz="1400" dirty="0"/>
                    </a:p>
                  </a:txBody>
                  <a:tcPr/>
                </a:tc>
                <a:extLst>
                  <a:ext uri="{0D108BD9-81ED-4DB2-BD59-A6C34878D82A}">
                    <a16:rowId xmlns:a16="http://schemas.microsoft.com/office/drawing/2014/main" val="2907777312"/>
                  </a:ext>
                </a:extLst>
              </a:tr>
              <a:tr h="370840">
                <a:tc>
                  <a:txBody>
                    <a:bodyPr/>
                    <a:lstStyle/>
                    <a:p>
                      <a:r>
                        <a:rPr lang="en-IN" sz="1400" b="0" i="0" kern="1200" dirty="0">
                          <a:solidFill>
                            <a:schemeClr val="dk1"/>
                          </a:solidFill>
                          <a:effectLst/>
                          <a:latin typeface="+mn-lt"/>
                          <a:ea typeface="+mn-ea"/>
                          <a:cs typeface="+mn-cs"/>
                        </a:rPr>
                        <a:t>Kailash Kumar.</a:t>
                      </a:r>
                      <a:endParaRPr lang="en-IN" sz="1400" dirty="0"/>
                    </a:p>
                  </a:txBody>
                  <a:tcPr/>
                </a:tc>
                <a:tc>
                  <a:txBody>
                    <a:bodyPr/>
                    <a:lstStyle/>
                    <a:p>
                      <a:r>
                        <a:rPr lang="en-US" sz="1400" b="0" i="0" kern="1200" dirty="0">
                          <a:solidFill>
                            <a:schemeClr val="dk1"/>
                          </a:solidFill>
                          <a:effectLst/>
                          <a:latin typeface="+mn-lt"/>
                          <a:ea typeface="+mn-ea"/>
                          <a:cs typeface="+mn-cs"/>
                        </a:rPr>
                        <a:t>"A deep learning-based approach for predicting chronic kidney disease using electronic health records"</a:t>
                      </a:r>
                      <a:endParaRPr lang="en-IN" sz="1400" dirty="0"/>
                    </a:p>
                  </a:txBody>
                  <a:tcPr/>
                </a:tc>
                <a:tc>
                  <a:txBody>
                    <a:bodyPr/>
                    <a:lstStyle/>
                    <a:p>
                      <a:r>
                        <a:rPr lang="en-IN" sz="1400" b="0" i="0" kern="1200" dirty="0">
                          <a:solidFill>
                            <a:schemeClr val="dk1"/>
                          </a:solidFill>
                          <a:effectLst/>
                          <a:latin typeface="+mn-lt"/>
                          <a:ea typeface="+mn-ea"/>
                          <a:cs typeface="+mn-cs"/>
                        </a:rPr>
                        <a:t>2020</a:t>
                      </a:r>
                      <a:endParaRPr lang="en-IN" sz="1400" dirty="0"/>
                    </a:p>
                  </a:txBody>
                  <a:tcPr/>
                </a:tc>
                <a:tc>
                  <a:txBody>
                    <a:bodyPr/>
                    <a:lstStyle/>
                    <a:p>
                      <a:r>
                        <a:rPr lang="en-US" sz="1400" b="0" i="0" kern="1200" dirty="0">
                          <a:solidFill>
                            <a:schemeClr val="dk1"/>
                          </a:solidFill>
                          <a:effectLst/>
                          <a:latin typeface="+mn-lt"/>
                          <a:ea typeface="+mn-ea"/>
                          <a:cs typeface="+mn-cs"/>
                        </a:rPr>
                        <a:t>Missing data failure to address the issue of missing data.</a:t>
                      </a:r>
                      <a:endParaRPr lang="en-IN" sz="1400" dirty="0"/>
                    </a:p>
                  </a:txBody>
                  <a:tcPr/>
                </a:tc>
                <a:extLst>
                  <a:ext uri="{0D108BD9-81ED-4DB2-BD59-A6C34878D82A}">
                    <a16:rowId xmlns:a16="http://schemas.microsoft.com/office/drawing/2014/main" val="4021772847"/>
                  </a:ext>
                </a:extLst>
              </a:tr>
            </a:tbl>
          </a:graphicData>
        </a:graphic>
      </p:graphicFrame>
    </p:spTree>
    <p:extLst>
      <p:ext uri="{BB962C8B-B14F-4D97-AF65-F5344CB8AC3E}">
        <p14:creationId xmlns:p14="http://schemas.microsoft.com/office/powerpoint/2010/main" val="3539186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1159B2-3847-4541-BAAE-D93F7172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12" name="Rectangle 11">
            <a:extLst>
              <a:ext uri="{FF2B5EF4-FFF2-40B4-BE49-F238E27FC236}">
                <a16:creationId xmlns:a16="http://schemas.microsoft.com/office/drawing/2014/main" id="{93BDF953-B1FC-408F-A14E-33A8C1DC1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sp>
      <p:sp>
        <p:nvSpPr>
          <p:cNvPr id="14" name="Rectangle 13">
            <a:extLst>
              <a:ext uri="{FF2B5EF4-FFF2-40B4-BE49-F238E27FC236}">
                <a16:creationId xmlns:a16="http://schemas.microsoft.com/office/drawing/2014/main" id="{17C4AC30-431E-4860-8128-139F9F61E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D0C35C70-8DD1-457D-85E7-728F1B0C52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71691B1-EF90-41BA-A886-9331EB0364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B77709-9ED2-4392-8D1E-91E4AB9644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42BA394-BCE6-DDE3-882F-6CAE08433F7E}"/>
              </a:ext>
            </a:extLst>
          </p:cNvPr>
          <p:cNvSpPr txBox="1"/>
          <p:nvPr/>
        </p:nvSpPr>
        <p:spPr>
          <a:xfrm>
            <a:off x="1167330" y="1226275"/>
            <a:ext cx="3719116" cy="584775"/>
          </a:xfrm>
          <a:prstGeom prst="rect">
            <a:avLst/>
          </a:prstGeom>
          <a:noFill/>
        </p:spPr>
        <p:txBody>
          <a:bodyPr wrap="square">
            <a:spAutoFit/>
          </a:bodyPr>
          <a:lstStyle/>
          <a:p>
            <a:r>
              <a:rPr lang="en-US" sz="3200" dirty="0"/>
              <a:t>Research Gap </a:t>
            </a:r>
            <a:endParaRPr lang="en-IN" sz="3200" dirty="0"/>
          </a:p>
        </p:txBody>
      </p:sp>
      <p:graphicFrame>
        <p:nvGraphicFramePr>
          <p:cNvPr id="4" name="Table 3"/>
          <p:cNvGraphicFramePr>
            <a:graphicFrameLocks noGrp="1"/>
          </p:cNvGraphicFramePr>
          <p:nvPr>
            <p:extLst>
              <p:ext uri="{D42A27DB-BD31-4B8C-83A1-F6EECF244321}">
                <p14:modId xmlns:p14="http://schemas.microsoft.com/office/powerpoint/2010/main" val="1395593435"/>
              </p:ext>
            </p:extLst>
          </p:nvPr>
        </p:nvGraphicFramePr>
        <p:xfrm>
          <a:off x="1066800" y="2415532"/>
          <a:ext cx="10415753" cy="1795010"/>
        </p:xfrm>
        <a:graphic>
          <a:graphicData uri="http://schemas.openxmlformats.org/drawingml/2006/table">
            <a:tbl>
              <a:tblPr firstRow="1" bandRow="1">
                <a:tableStyleId>{5C22544A-7EE6-4342-B048-85BDC9FD1C3A}</a:tableStyleId>
              </a:tblPr>
              <a:tblGrid>
                <a:gridCol w="1587063">
                  <a:extLst>
                    <a:ext uri="{9D8B030D-6E8A-4147-A177-3AD203B41FA5}">
                      <a16:colId xmlns:a16="http://schemas.microsoft.com/office/drawing/2014/main" val="2496481317"/>
                    </a:ext>
                  </a:extLst>
                </a:gridCol>
                <a:gridCol w="3657600">
                  <a:extLst>
                    <a:ext uri="{9D8B030D-6E8A-4147-A177-3AD203B41FA5}">
                      <a16:colId xmlns:a16="http://schemas.microsoft.com/office/drawing/2014/main" val="2011143533"/>
                    </a:ext>
                  </a:extLst>
                </a:gridCol>
                <a:gridCol w="693683">
                  <a:extLst>
                    <a:ext uri="{9D8B030D-6E8A-4147-A177-3AD203B41FA5}">
                      <a16:colId xmlns:a16="http://schemas.microsoft.com/office/drawing/2014/main" val="1679436094"/>
                    </a:ext>
                  </a:extLst>
                </a:gridCol>
                <a:gridCol w="4477407">
                  <a:extLst>
                    <a:ext uri="{9D8B030D-6E8A-4147-A177-3AD203B41FA5}">
                      <a16:colId xmlns:a16="http://schemas.microsoft.com/office/drawing/2014/main" val="3910658879"/>
                    </a:ext>
                  </a:extLst>
                </a:gridCol>
              </a:tblGrid>
              <a:tr h="844710">
                <a:tc>
                  <a:txBody>
                    <a:bodyPr/>
                    <a:lstStyle/>
                    <a:p>
                      <a:r>
                        <a:rPr lang="en-IN" sz="1400" b="0" i="0" kern="1200" dirty="0">
                          <a:solidFill>
                            <a:schemeClr val="dk1"/>
                          </a:solidFill>
                          <a:effectLst/>
                          <a:latin typeface="+mn-lt"/>
                          <a:ea typeface="+mn-ea"/>
                          <a:cs typeface="+mn-cs"/>
                        </a:rPr>
                        <a:t>Jing Xiao.</a:t>
                      </a:r>
                      <a:endParaRPr lang="en-IN" sz="1400" dirty="0"/>
                    </a:p>
                  </a:txBody>
                  <a:tcPr/>
                </a:tc>
                <a:tc>
                  <a:txBody>
                    <a:bodyPr/>
                    <a:lstStyle/>
                    <a:p>
                      <a:r>
                        <a:rPr lang="en-US" sz="1400" b="0" i="0" kern="1200" dirty="0">
                          <a:solidFill>
                            <a:schemeClr val="dk1"/>
                          </a:solidFill>
                          <a:effectLst/>
                          <a:latin typeface="+mn-lt"/>
                          <a:ea typeface="+mn-ea"/>
                          <a:cs typeface="+mn-cs"/>
                        </a:rPr>
                        <a:t>"A comparison of machine learning algorithms for predicting chronic kidney disease progression"</a:t>
                      </a:r>
                      <a:endParaRPr lang="en-IN" sz="1400" dirty="0"/>
                    </a:p>
                  </a:txBody>
                  <a:tcPr/>
                </a:tc>
                <a:tc>
                  <a:txBody>
                    <a:bodyPr/>
                    <a:lstStyle/>
                    <a:p>
                      <a:r>
                        <a:rPr lang="en-IN" sz="1400" b="0" i="0" kern="1200" dirty="0">
                          <a:solidFill>
                            <a:schemeClr val="dk1"/>
                          </a:solidFill>
                          <a:effectLst/>
                          <a:latin typeface="+mn-lt"/>
                          <a:ea typeface="+mn-ea"/>
                          <a:cs typeface="+mn-cs"/>
                        </a:rPr>
                        <a:t>2020</a:t>
                      </a:r>
                      <a:endParaRPr lang="en-IN" sz="1400" dirty="0"/>
                    </a:p>
                  </a:txBody>
                  <a:tcPr/>
                </a:tc>
                <a:tc>
                  <a:txBody>
                    <a:bodyPr/>
                    <a:lstStyle/>
                    <a:p>
                      <a:r>
                        <a:rPr lang="en-US" sz="1400" b="0" i="0" kern="1200" dirty="0">
                          <a:solidFill>
                            <a:schemeClr val="dk1"/>
                          </a:solidFill>
                          <a:effectLst/>
                          <a:latin typeface="+mn-lt"/>
                          <a:ea typeface="+mn-ea"/>
                          <a:cs typeface="+mn-cs"/>
                        </a:rPr>
                        <a:t>Improved algorithms for predicting CKD progression are needed to overcome these limitations and improve accuracy</a:t>
                      </a:r>
                      <a:endParaRPr lang="en-IN" sz="1400" dirty="0"/>
                    </a:p>
                  </a:txBody>
                  <a:tcPr/>
                </a:tc>
                <a:extLst>
                  <a:ext uri="{0D108BD9-81ED-4DB2-BD59-A6C34878D82A}">
                    <a16:rowId xmlns:a16="http://schemas.microsoft.com/office/drawing/2014/main" val="3838794845"/>
                  </a:ext>
                </a:extLst>
              </a:tr>
              <a:tr h="950300">
                <a:tc>
                  <a:txBody>
                    <a:bodyPr/>
                    <a:lstStyle/>
                    <a:p>
                      <a:r>
                        <a:rPr lang="en-IN" sz="1400" b="0" i="0" kern="1200" dirty="0">
                          <a:solidFill>
                            <a:schemeClr val="dk1"/>
                          </a:solidFill>
                          <a:effectLst/>
                          <a:latin typeface="+mn-lt"/>
                          <a:ea typeface="+mn-ea"/>
                          <a:cs typeface="+mn-cs"/>
                        </a:rPr>
                        <a:t>Nguyen et al.</a:t>
                      </a:r>
                      <a:endParaRPr lang="en-IN" sz="1400" dirty="0"/>
                    </a:p>
                  </a:txBody>
                  <a:tcPr/>
                </a:tc>
                <a:tc>
                  <a:txBody>
                    <a:bodyPr/>
                    <a:lstStyle/>
                    <a:p>
                      <a:r>
                        <a:rPr lang="en-US" sz="1600" b="0" i="0" kern="1200" dirty="0">
                          <a:solidFill>
                            <a:schemeClr val="dk1"/>
                          </a:solidFill>
                          <a:effectLst/>
                          <a:latin typeface="+mn-lt"/>
                          <a:ea typeface="+mn-ea"/>
                          <a:cs typeface="+mn-cs"/>
                        </a:rPr>
                        <a:t>"An investigation of feature selection and classification algorithms for CKD prediction"</a:t>
                      </a:r>
                      <a:endParaRPr lang="en-IN" sz="1600" dirty="0"/>
                    </a:p>
                  </a:txBody>
                  <a:tcPr/>
                </a:tc>
                <a:tc>
                  <a:txBody>
                    <a:bodyPr/>
                    <a:lstStyle/>
                    <a:p>
                      <a:r>
                        <a:rPr lang="en-IN" sz="1400" b="0" i="0" kern="1200" dirty="0">
                          <a:solidFill>
                            <a:schemeClr val="dk1"/>
                          </a:solidFill>
                          <a:effectLst/>
                          <a:latin typeface="+mn-lt"/>
                          <a:ea typeface="+mn-ea"/>
                          <a:cs typeface="+mn-cs"/>
                        </a:rPr>
                        <a:t>2021</a:t>
                      </a:r>
                      <a:endParaRPr lang="en-IN" sz="1400" dirty="0"/>
                    </a:p>
                  </a:txBody>
                  <a:tcPr/>
                </a:tc>
                <a:tc>
                  <a:txBody>
                    <a:bodyPr/>
                    <a:lstStyle/>
                    <a:p>
                      <a:r>
                        <a:rPr lang="en-US" sz="1400" b="0" i="0" kern="1200" dirty="0">
                          <a:solidFill>
                            <a:schemeClr val="dk1"/>
                          </a:solidFill>
                          <a:effectLst/>
                          <a:latin typeface="+mn-lt"/>
                          <a:ea typeface="+mn-ea"/>
                          <a:cs typeface="+mn-cs"/>
                        </a:rPr>
                        <a:t>Lack of interpretability of the prediction model, they not provide a clear explanation of how the model works or how the selected predictors are related to CKD prediction.</a:t>
                      </a:r>
                      <a:endParaRPr lang="en-IN" sz="1400" dirty="0"/>
                    </a:p>
                  </a:txBody>
                  <a:tcPr/>
                </a:tc>
                <a:extLst>
                  <a:ext uri="{0D108BD9-81ED-4DB2-BD59-A6C34878D82A}">
                    <a16:rowId xmlns:a16="http://schemas.microsoft.com/office/drawing/2014/main" val="374851803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83136677"/>
              </p:ext>
            </p:extLst>
          </p:nvPr>
        </p:nvGraphicFramePr>
        <p:xfrm>
          <a:off x="1066800" y="2103438"/>
          <a:ext cx="10415753" cy="370840"/>
        </p:xfrm>
        <a:graphic>
          <a:graphicData uri="http://schemas.openxmlformats.org/drawingml/2006/table">
            <a:tbl>
              <a:tblPr firstRow="1" bandRow="1">
                <a:tableStyleId>{5C22544A-7EE6-4342-B048-85BDC9FD1C3A}</a:tableStyleId>
              </a:tblPr>
              <a:tblGrid>
                <a:gridCol w="1587063">
                  <a:extLst>
                    <a:ext uri="{9D8B030D-6E8A-4147-A177-3AD203B41FA5}">
                      <a16:colId xmlns:a16="http://schemas.microsoft.com/office/drawing/2014/main" val="1154182520"/>
                    </a:ext>
                  </a:extLst>
                </a:gridCol>
                <a:gridCol w="3657600">
                  <a:extLst>
                    <a:ext uri="{9D8B030D-6E8A-4147-A177-3AD203B41FA5}">
                      <a16:colId xmlns:a16="http://schemas.microsoft.com/office/drawing/2014/main" val="3311605039"/>
                    </a:ext>
                  </a:extLst>
                </a:gridCol>
                <a:gridCol w="693683">
                  <a:extLst>
                    <a:ext uri="{9D8B030D-6E8A-4147-A177-3AD203B41FA5}">
                      <a16:colId xmlns:a16="http://schemas.microsoft.com/office/drawing/2014/main" val="4177976696"/>
                    </a:ext>
                  </a:extLst>
                </a:gridCol>
                <a:gridCol w="4477407">
                  <a:extLst>
                    <a:ext uri="{9D8B030D-6E8A-4147-A177-3AD203B41FA5}">
                      <a16:colId xmlns:a16="http://schemas.microsoft.com/office/drawing/2014/main" val="1842573099"/>
                    </a:ext>
                  </a:extLst>
                </a:gridCol>
              </a:tblGrid>
              <a:tr h="370840">
                <a:tc>
                  <a:txBody>
                    <a:bodyPr/>
                    <a:lstStyle/>
                    <a:p>
                      <a:r>
                        <a:rPr lang="en-IN" sz="1400" b="1" i="0" kern="1200" dirty="0">
                          <a:solidFill>
                            <a:schemeClr val="lt1"/>
                          </a:solidFill>
                          <a:effectLst/>
                          <a:latin typeface="+mn-lt"/>
                          <a:ea typeface="+mn-ea"/>
                          <a:cs typeface="+mn-cs"/>
                        </a:rPr>
                        <a:t>Author Names</a:t>
                      </a:r>
                      <a:endParaRPr lang="en-IN" sz="1400" dirty="0"/>
                    </a:p>
                  </a:txBody>
                  <a:tcPr/>
                </a:tc>
                <a:tc>
                  <a:txBody>
                    <a:bodyPr/>
                    <a:lstStyle/>
                    <a:p>
                      <a:r>
                        <a:rPr lang="en-IN" sz="1400" b="1" i="0" kern="1200" dirty="0">
                          <a:solidFill>
                            <a:schemeClr val="lt1"/>
                          </a:solidFill>
                          <a:effectLst/>
                          <a:latin typeface="+mn-lt"/>
                          <a:ea typeface="+mn-ea"/>
                          <a:cs typeface="+mn-cs"/>
                        </a:rPr>
                        <a:t>Paper Name</a:t>
                      </a:r>
                      <a:endParaRPr lang="en-IN" sz="1400" dirty="0"/>
                    </a:p>
                  </a:txBody>
                  <a:tcPr/>
                </a:tc>
                <a:tc>
                  <a:txBody>
                    <a:bodyPr/>
                    <a:lstStyle/>
                    <a:p>
                      <a:r>
                        <a:rPr lang="en-IN" sz="1400" b="1" i="0" kern="1200" dirty="0">
                          <a:solidFill>
                            <a:schemeClr val="lt1"/>
                          </a:solidFill>
                          <a:effectLst/>
                          <a:latin typeface="+mn-lt"/>
                          <a:ea typeface="+mn-ea"/>
                          <a:cs typeface="+mn-cs"/>
                        </a:rPr>
                        <a:t>Year</a:t>
                      </a:r>
                      <a:endParaRPr lang="en-IN" sz="1400" dirty="0"/>
                    </a:p>
                  </a:txBody>
                  <a:tcPr/>
                </a:tc>
                <a:tc>
                  <a:txBody>
                    <a:bodyPr/>
                    <a:lstStyle/>
                    <a:p>
                      <a:r>
                        <a:rPr lang="en-IN" sz="1400" b="1" i="0" kern="1200" dirty="0">
                          <a:solidFill>
                            <a:schemeClr val="lt1"/>
                          </a:solidFill>
                          <a:effectLst/>
                          <a:latin typeface="+mn-lt"/>
                          <a:ea typeface="+mn-ea"/>
                          <a:cs typeface="+mn-cs"/>
                        </a:rPr>
                        <a:t>Research Gap</a:t>
                      </a:r>
                      <a:endParaRPr lang="en-IN" sz="1400" dirty="0"/>
                    </a:p>
                  </a:txBody>
                  <a:tcPr/>
                </a:tc>
                <a:extLst>
                  <a:ext uri="{0D108BD9-81ED-4DB2-BD59-A6C34878D82A}">
                    <a16:rowId xmlns:a16="http://schemas.microsoft.com/office/drawing/2014/main" val="1192814204"/>
                  </a:ext>
                </a:extLst>
              </a:tr>
            </a:tbl>
          </a:graphicData>
        </a:graphic>
      </p:graphicFrame>
    </p:spTree>
    <p:extLst>
      <p:ext uri="{BB962C8B-B14F-4D97-AF65-F5344CB8AC3E}">
        <p14:creationId xmlns:p14="http://schemas.microsoft.com/office/powerpoint/2010/main" val="1465055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1159B2-3847-4541-BAAE-D93F7172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12" name="Rectangle 11">
            <a:extLst>
              <a:ext uri="{FF2B5EF4-FFF2-40B4-BE49-F238E27FC236}">
                <a16:creationId xmlns:a16="http://schemas.microsoft.com/office/drawing/2014/main" id="{93BDF953-B1FC-408F-A14E-33A8C1DC1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sp>
      <p:sp>
        <p:nvSpPr>
          <p:cNvPr id="14" name="Rectangle 13">
            <a:extLst>
              <a:ext uri="{FF2B5EF4-FFF2-40B4-BE49-F238E27FC236}">
                <a16:creationId xmlns:a16="http://schemas.microsoft.com/office/drawing/2014/main" id="{17C4AC30-431E-4860-8128-139F9F61E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D0C35C70-8DD1-457D-85E7-728F1B0C52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71691B1-EF90-41BA-A886-9331EB0364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B77709-9ED2-4392-8D1E-91E4AB9644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42BA394-BCE6-DDE3-882F-6CAE08433F7E}"/>
              </a:ext>
            </a:extLst>
          </p:cNvPr>
          <p:cNvSpPr txBox="1"/>
          <p:nvPr/>
        </p:nvSpPr>
        <p:spPr>
          <a:xfrm>
            <a:off x="996929" y="1251496"/>
            <a:ext cx="443031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agona Book" panose="02020404030301010803"/>
                <a:ea typeface="+mn-ea"/>
                <a:cs typeface="+mn-cs"/>
              </a:rPr>
              <a:t>Design Methodology</a:t>
            </a:r>
            <a:endParaRPr kumimoji="0" lang="en-IN" sz="32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p:pic>
        <p:nvPicPr>
          <p:cNvPr id="7" name="Picture 6" descr="Diagram&#10;&#10;Description automatically generated">
            <a:extLst>
              <a:ext uri="{FF2B5EF4-FFF2-40B4-BE49-F238E27FC236}">
                <a16:creationId xmlns:a16="http://schemas.microsoft.com/office/drawing/2014/main" id="{16721E1B-A606-F053-0C19-D2D00FB3D5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134" y="2233828"/>
            <a:ext cx="8023416" cy="3892895"/>
          </a:xfrm>
          <a:prstGeom prst="rect">
            <a:avLst/>
          </a:prstGeom>
        </p:spPr>
      </p:pic>
    </p:spTree>
    <p:extLst>
      <p:ext uri="{BB962C8B-B14F-4D97-AF65-F5344CB8AC3E}">
        <p14:creationId xmlns:p14="http://schemas.microsoft.com/office/powerpoint/2010/main" val="713027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584</TotalTime>
  <Words>1389</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Garamond</vt:lpstr>
      <vt:lpstr>Sagona Book</vt:lpstr>
      <vt:lpstr>Sagona ExtraLight</vt:lpstr>
      <vt:lpstr>Times New Roman</vt:lpstr>
      <vt:lpstr>SavonVTI</vt:lpstr>
      <vt:lpstr>Bharati Vidyapeeth Department of Engineering, Navi Mumbai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Bharati Vidyapeeth Department of Engineering, Navi Mumbai</dc:title>
  <dc:creator>Vikash kumar Ramesh Goyat</dc:creator>
  <cp:lastModifiedBy>Vikash kumar Ramesh Goyat</cp:lastModifiedBy>
  <cp:revision>22</cp:revision>
  <dcterms:created xsi:type="dcterms:W3CDTF">2023-04-03T06:29:45Z</dcterms:created>
  <dcterms:modified xsi:type="dcterms:W3CDTF">2023-06-05T05:52:40Z</dcterms:modified>
</cp:coreProperties>
</file>