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45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1" r:id="rId40"/>
    <p:sldId id="302" r:id="rId41"/>
    <p:sldId id="303" r:id="rId42"/>
    <p:sldId id="305" r:id="rId43"/>
    <p:sldId id="306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Questrial" pitchFamily="2" charset="77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23e046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23e046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23e0462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23e0462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UX is typically thought of to be exclusive to the user interface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023e0462b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023e0462b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23e0462b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23e0462b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Peter Morville, these 7 categories are what users are looking to get out of a product, system, or service. It’s important to strive to satisfy each category when designing and implementing an API.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0733abf4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0733abf4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f2c300f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f2c300f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Created by Peter Morville, these 7 categories are what users are looking to get out of a product, system, or service. It’s important to strive to satisfy each category when designing and implementing an API.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023e0462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023e0462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023e0462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023e0462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023e0462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023e0462b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23e0462b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23e0462b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023e0462b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023e0462b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23e0462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23e0462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023e0462b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023e0462b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023e0462b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023e0462b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023e0462b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023e0462b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Jumping back here to take another look the complexities introduced earlier, mainly to focus now on documentation.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0733abf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0733abf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0733abf4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0733abf4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40733abf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40733abf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0733abf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0733abf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0733abf4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0733abf4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in on Alan: he still is confused. Take another look the complexities introduced earlier, mainly to focus now on documentation.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023e0462b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023e0462b_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 bad documentation as being one of the biggest sticking points in API user experience.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023e0462b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023e0462b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is also the most commonly skipped or neglected, especially from the onset.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23e0462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23e0462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023e046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023e0462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023e0462b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023e0462b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023e0462b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023e0462b_2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023e0462b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023e0462b_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023e0462b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023e0462b_2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023e0462b_2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023e0462b_2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f2c300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f2c300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f2c300f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f2c300f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023e0462b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023e0462b_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023e0462b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023e0462b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733abf4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733abf4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f2c300f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f2c300f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bbdc21e9a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bbdc21e9a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bbdc21e9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bbdc21e9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733abf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733abf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c6fbc052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c6fbc052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Commonly asked question, “Why aren’t people using our API?” Depending on the type of product you’re creating, may naturally lead to “Why aren’t people using our product?”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023e0462b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023e0462b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Non-standard interfaces - Incorrect usage of HTTP verbs, varying URIs,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Poor or lack of versioning - Changes to endpoints breaks current implementations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data models inconsistent - Multiple formats (JSON, XML, plaintext), JSON examples: arrays vs. objects, inconsistent variables names,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 many requests - One HEAD request to get IDs of many resources, force a single GET request for each resource for more details,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023e0462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023e0462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Non-standard interfaces - Incorrect usage of HTTP verbs, varying URIs,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Poor or lack of versioning - Changes to endpoints breaks current implementations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Return data models inconsistent - Multiple formats (JSON, XML, plaintext), JSON examples: arrays vs. objects, inconsistent variables names,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 many requests - One HEAD request to get IDs of many resources, force a single GET request for each resource for more details,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023e0462b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023e0462b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those complexities lead to one thing… The developer’s relationship with your API.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 cstate="email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2000" y="2028092"/>
            <a:ext cx="6005700" cy="2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Slide">
  <p:cSld name="17_Title Slide">
    <p:bg>
      <p:bgPr>
        <a:solidFill>
          <a:schemeClr val="accent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830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Slide">
  <p:cSld name="18_Title Slide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1875" y="1114541"/>
            <a:ext cx="6502500" cy="43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6513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6"/>
          <p:cNvCxnSpPr/>
          <p:nvPr/>
        </p:nvCxnSpPr>
        <p:spPr>
          <a:xfrm>
            <a:off x="3352800" y="3598985"/>
            <a:ext cx="5460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67" name="Google Shape;67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6513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1524000" y="1991019"/>
            <a:ext cx="9144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sz="9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1524000" y="3732552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accusoft.com      |      +1 800 875 7009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 cstate="email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1524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/>
        </p:nvSpPr>
        <p:spPr>
          <a:xfrm>
            <a:off x="1524000" y="3732552"/>
            <a:ext cx="9144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accusoft.com      |      +1 800 875 7009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74" name="Google Shape;74;p17"/>
          <p:cNvCxnSpPr/>
          <p:nvPr/>
        </p:nvCxnSpPr>
        <p:spPr>
          <a:xfrm>
            <a:off x="3352800" y="3598985"/>
            <a:ext cx="5460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5" name="Google Shape;75;p17"/>
          <p:cNvSpPr txBox="1"/>
          <p:nvPr/>
        </p:nvSpPr>
        <p:spPr>
          <a:xfrm>
            <a:off x="1524000" y="1991019"/>
            <a:ext cx="9144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sz="90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ctrTitle"/>
          </p:nvPr>
        </p:nvSpPr>
        <p:spPr>
          <a:xfrm>
            <a:off x="1524000" y="2637065"/>
            <a:ext cx="91440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524000" y="1663908"/>
            <a:ext cx="91440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1524000" y="3722236"/>
            <a:ext cx="91440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838199" y="1843791"/>
            <a:ext cx="4947900" cy="3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0698" y="1843791"/>
            <a:ext cx="5253000" cy="3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2000" y="2028092"/>
            <a:ext cx="6005700" cy="2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>
            <a:spLocks noGrp="1"/>
          </p:cNvSpPr>
          <p:nvPr>
            <p:ph type="pic" idx="2"/>
          </p:nvPr>
        </p:nvSpPr>
        <p:spPr>
          <a:xfrm>
            <a:off x="6196013" y="1825625"/>
            <a:ext cx="51579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>
            <a:spLocks noGrp="1"/>
          </p:cNvSpPr>
          <p:nvPr>
            <p:ph type="pic" idx="2"/>
          </p:nvPr>
        </p:nvSpPr>
        <p:spPr>
          <a:xfrm>
            <a:off x="0" y="0"/>
            <a:ext cx="59961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6172200" y="1825625"/>
            <a:ext cx="5181600" cy="3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6172200" y="365125"/>
            <a:ext cx="518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>
            <a:spLocks noGrp="1"/>
          </p:cNvSpPr>
          <p:nvPr>
            <p:ph type="pic" idx="2"/>
          </p:nvPr>
        </p:nvSpPr>
        <p:spPr>
          <a:xfrm>
            <a:off x="838200" y="1055566"/>
            <a:ext cx="1828800" cy="1828800"/>
          </a:xfrm>
          <a:prstGeom prst="rect">
            <a:avLst/>
          </a:prstGeom>
          <a:blipFill rotWithShape="1">
            <a:blip r:embed="rId2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>
            <a:spLocks noGrp="1"/>
          </p:cNvSpPr>
          <p:nvPr>
            <p:ph type="pic" idx="3"/>
          </p:nvPr>
        </p:nvSpPr>
        <p:spPr>
          <a:xfrm>
            <a:off x="9525000" y="3164500"/>
            <a:ext cx="1828800" cy="1828800"/>
          </a:xfrm>
          <a:prstGeom prst="rect">
            <a:avLst/>
          </a:prstGeom>
          <a:blipFill rotWithShape="1">
            <a:blip r:embed="rId3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2203450" y="2133357"/>
            <a:ext cx="77376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00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21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24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62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4"/>
          </p:nvPr>
        </p:nvSpPr>
        <p:spPr>
          <a:xfrm>
            <a:off x="2203451" y="4208585"/>
            <a:ext cx="7321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00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21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2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24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62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Calibri"/>
              <a:buChar char="•"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2" name="Google Shape;22;p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chemeClr val="accent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7" name="Google Shape;27;p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329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Slide">
  <p:cSld name="15_Title Slide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9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6" name="Google Shape;36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830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Slide">
  <p:cSld name="16_Title Slide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1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11986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535113" y="3733800"/>
            <a:ext cx="91440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 rotWithShape="1"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ctrTitle"/>
          </p:nvPr>
        </p:nvSpPr>
        <p:spPr>
          <a:xfrm>
            <a:off x="1535723" y="20939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8308" y="6002214"/>
            <a:ext cx="23868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11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717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66845" y="5728137"/>
            <a:ext cx="2446800" cy="96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ctrTitle"/>
          </p:nvPr>
        </p:nvSpPr>
        <p:spPr>
          <a:xfrm>
            <a:off x="1524000" y="1751876"/>
            <a:ext cx="9144000" cy="18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API User Experience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401650" y="4387100"/>
            <a:ext cx="4074300" cy="21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Michael Irigoyen</a:t>
            </a:r>
            <a:endParaRPr/>
          </a:p>
          <a:p>
            <a:pPr marL="177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Senior Software Engineer</a:t>
            </a:r>
            <a:br>
              <a:rPr lang="en-US" sz="1800"/>
            </a:br>
            <a:r>
              <a:rPr lang="en-US" sz="1800"/>
              <a:t>mirigoyen@accusoft.com</a:t>
            </a:r>
            <a:endParaRPr sz="1800"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2" y="5950212"/>
            <a:ext cx="452246" cy="452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873259" y="5979251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goyney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5332" y="5933741"/>
            <a:ext cx="485135" cy="4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2195891" y="5979215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mririgo</a:t>
            </a:r>
            <a:endParaRPr/>
          </a:p>
        </p:txBody>
      </p:sp>
      <p:sp>
        <p:nvSpPr>
          <p:cNvPr id="124" name="Google Shape;124;p28"/>
          <p:cNvSpPr/>
          <p:nvPr/>
        </p:nvSpPr>
        <p:spPr>
          <a:xfrm rot="1039">
            <a:off x="10491950" y="340700"/>
            <a:ext cx="1985700" cy="6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Presented at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{API: World} 2018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San Jose, CA</a:t>
            </a:r>
            <a:endParaRPr sz="1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(UX)</a:t>
            </a:r>
            <a:endParaRPr sz="3600" b="1"/>
          </a:p>
        </p:txBody>
      </p:sp>
      <p:sp>
        <p:nvSpPr>
          <p:cNvPr id="284" name="Google Shape;284;p44"/>
          <p:cNvSpPr txBox="1"/>
          <p:nvPr/>
        </p:nvSpPr>
        <p:spPr>
          <a:xfrm>
            <a:off x="575575" y="1362350"/>
            <a:ext cx="10844400" cy="47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UX is defined as “a person's perceptions and responses that result from the use or anticipated use of a product, system or service". </a:t>
            </a:r>
            <a:r>
              <a:rPr lang="en-US" sz="1800" i="1" baseline="30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ISO 9241-210</a:t>
            </a:r>
            <a:br>
              <a:rPr lang="en-US" sz="2400" baseline="30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2400" baseline="30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UX </a:t>
            </a:r>
            <a:r>
              <a:rPr lang="en-US" sz="3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does not</a:t>
            </a: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apply only to user interfaces!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UX aims to enhance the customer experience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Improve usability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ease of access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Promote satisfaction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75762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Design Your API for Humans</a:t>
            </a:r>
            <a:endParaRPr sz="3600" b="1"/>
          </a:p>
        </p:txBody>
      </p:sp>
      <p:sp>
        <p:nvSpPr>
          <p:cNvPr id="290" name="Google Shape;290;p45"/>
          <p:cNvSpPr txBox="1"/>
          <p:nvPr/>
        </p:nvSpPr>
        <p:spPr>
          <a:xfrm>
            <a:off x="506475" y="1514475"/>
            <a:ext cx="6453300" cy="4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Throw away the notion of building something for a computer to consume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Humans are the ones integrating your API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Determine what your users need to successfully and easily implement your interface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425" y="1408675"/>
            <a:ext cx="4762500" cy="3829050"/>
          </a:xfrm>
          <a:prstGeom prst="rect">
            <a:avLst/>
          </a:prstGeom>
          <a:noFill/>
          <a:ln>
            <a:noFill/>
          </a:ln>
          <a:effectLst>
            <a:outerShdw blurRad="171450" dist="85725" dir="5400000" algn="bl" rotWithShape="0">
              <a:srgbClr val="000000">
                <a:alpha val="36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297" name="Google Shape;297;p46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Google Shape;298;p46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6861350" y="4494420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6866020" y="2743131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5280781" y="1867501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5280762" y="3618780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3704900" y="2743131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Google Shape;309;p46"/>
          <p:cNvSpPr txBox="1"/>
          <p:nvPr/>
        </p:nvSpPr>
        <p:spPr>
          <a:xfrm>
            <a:off x="3700208" y="4494420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0" name="Google Shape;310;p46"/>
          <p:cNvSpPr txBox="1"/>
          <p:nvPr/>
        </p:nvSpPr>
        <p:spPr>
          <a:xfrm>
            <a:off x="5283127" y="5370043"/>
            <a:ext cx="1625742" cy="69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1" name="Google Shape;311;p46"/>
          <p:cNvSpPr txBox="1"/>
          <p:nvPr/>
        </p:nvSpPr>
        <p:spPr>
          <a:xfrm>
            <a:off x="7255950" y="5926475"/>
            <a:ext cx="1184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Questrial"/>
                <a:ea typeface="Questrial"/>
                <a:cs typeface="Questrial"/>
                <a:sym typeface="Questrial"/>
              </a:rPr>
              <a:t>- Peter Morville</a:t>
            </a:r>
            <a:endParaRPr sz="1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9332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As a consumer of your API, I want it to...</a:t>
            </a:r>
            <a:endParaRPr sz="3600" b="1"/>
          </a:p>
        </p:txBody>
      </p:sp>
      <p:sp>
        <p:nvSpPr>
          <p:cNvPr id="317" name="Google Shape;317;p47"/>
          <p:cNvSpPr txBox="1"/>
          <p:nvPr/>
        </p:nvSpPr>
        <p:spPr>
          <a:xfrm>
            <a:off x="506475" y="1514475"/>
            <a:ext cx="10947300" cy="46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Provide functionality I need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 well-documented and easy-to-use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Have an easy path to get support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Have organized and manageable output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 secure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 consistent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323" name="Google Shape;323;p48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4" name="Google Shape;324;p48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5" name="Google Shape;325;p48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6" name="Google Shape;326;p48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7" name="Google Shape;327;p48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8" name="Google Shape;328;p48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9" name="Google Shape;329;p48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" name="Google Shape;330;p48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7255950" y="5926475"/>
            <a:ext cx="1184700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Questrial"/>
                <a:ea typeface="Questrial"/>
                <a:cs typeface="Questrial"/>
                <a:sym typeface="Questrial"/>
              </a:rPr>
              <a:t>- Peter Morville</a:t>
            </a:r>
            <a:endParaRPr sz="10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343" name="Google Shape;343;p49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49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>
              <a:alpha val="2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0" name="Google Shape;350;p49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3" name="Google Shape;353;p49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363" name="Google Shape;363;p50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4" name="Google Shape;364;p50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>
              <a:alpha val="2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6" name="Google Shape;366;p50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7" name="Google Shape;367;p50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8" name="Google Shape;368;p50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9" name="Google Shape;369;p50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1" name="Google Shape;371;p50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2" name="Google Shape;372;p50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384" name="Google Shape;384;p51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5" name="Google Shape;385;p51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>
              <a:alpha val="2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6" name="Google Shape;386;p51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7" name="Google Shape;387;p51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9" name="Google Shape;389;p51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0" name="Google Shape;390;p51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Google Shape;398;p51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9" name="Google Shape;399;p51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406" name="Google Shape;406;p52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7" name="Google Shape;407;p52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8" name="Google Shape;408;p52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0" name="Google Shape;410;p52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1" name="Google Shape;411;p52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2" name="Google Shape;412;p52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7" name="Google Shape;417;p52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8" name="Google Shape;418;p52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9" name="Google Shape;419;p52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1" name="Google Shape;421;p52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3" name="Google Shape;423;p52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429" name="Google Shape;429;p53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0" name="Google Shape;430;p53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53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2" name="Google Shape;432;p53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3" name="Google Shape;433;p53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>
              <a:alpha val="2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4" name="Google Shape;434;p53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5" name="Google Shape;435;p53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7" name="Google Shape;437;p53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8" name="Google Shape;438;p53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9" name="Google Shape;439;p53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3" name="Google Shape;443;p53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4" name="Google Shape;444;p53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280375" y="5704050"/>
            <a:ext cx="32922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Interface is secure and has a legitimate URI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5498975" y="513400"/>
            <a:ext cx="5864400" cy="54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About Me</a:t>
            </a:r>
            <a:endParaRPr sz="4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 am Michael Irigoyen.</a:t>
            </a:r>
            <a:br>
              <a:rPr lang="en-US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18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UI/UX design for 15+ years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PHP for 13+ years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JS for 10+ years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Node.js for 3+ years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155" name="Google Shape;155;p34"/>
          <p:cNvGrpSpPr/>
          <p:nvPr/>
        </p:nvGrpSpPr>
        <p:grpSpPr>
          <a:xfrm rot="-155779">
            <a:off x="851082" y="498372"/>
            <a:ext cx="4426017" cy="5861256"/>
            <a:chOff x="484525" y="344775"/>
            <a:chExt cx="4425900" cy="5861100"/>
          </a:xfrm>
        </p:grpSpPr>
        <p:sp>
          <p:nvSpPr>
            <p:cNvPr id="156" name="Google Shape;156;p34"/>
            <p:cNvSpPr/>
            <p:nvPr/>
          </p:nvSpPr>
          <p:spPr>
            <a:xfrm>
              <a:off x="484525" y="344775"/>
              <a:ext cx="4425900" cy="5861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14325" dist="1333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7" name="Google Shape;157;p34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3137" y="442850"/>
              <a:ext cx="4248676" cy="56649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8" name="Google Shape;158;p34"/>
          <p:cNvCxnSpPr/>
          <p:nvPr/>
        </p:nvCxnSpPr>
        <p:spPr>
          <a:xfrm>
            <a:off x="6289175" y="3267950"/>
            <a:ext cx="4284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453" name="Google Shape;453;p54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4" name="Google Shape;454;p54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5" name="Google Shape;455;p54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>
              <a:alpha val="2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6" name="Google Shape;456;p54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7" name="Google Shape;457;p54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0" name="Google Shape;460;p54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5" name="Google Shape;465;p54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6" name="Google Shape;466;p54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7" name="Google Shape;467;p54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9" name="Google Shape;469;p54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0" name="Google Shape;470;p54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1" name="Google Shape;471;p54"/>
          <p:cNvSpPr txBox="1"/>
          <p:nvPr/>
        </p:nvSpPr>
        <p:spPr>
          <a:xfrm>
            <a:off x="280375" y="5704050"/>
            <a:ext cx="32922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Interface is secure and has a legitimate URI</a:t>
            </a:r>
            <a:endParaRPr sz="16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8614725" y="5370050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Consistent, versioned interface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User Experience Honeycomb</a:t>
            </a:r>
            <a:endParaRPr sz="3600" b="1"/>
          </a:p>
        </p:txBody>
      </p:sp>
      <p:sp>
        <p:nvSpPr>
          <p:cNvPr id="478" name="Google Shape;478;p55"/>
          <p:cNvSpPr/>
          <p:nvPr/>
        </p:nvSpPr>
        <p:spPr>
          <a:xfrm>
            <a:off x="5137812" y="1259218"/>
            <a:ext cx="1911680" cy="1700991"/>
          </a:xfrm>
          <a:prstGeom prst="flowChartPreparation">
            <a:avLst/>
          </a:prstGeom>
          <a:solidFill>
            <a:srgbClr val="F89E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9" name="Google Shape;479;p55"/>
          <p:cNvSpPr/>
          <p:nvPr/>
        </p:nvSpPr>
        <p:spPr>
          <a:xfrm>
            <a:off x="5137812" y="3026995"/>
            <a:ext cx="1911680" cy="1700991"/>
          </a:xfrm>
          <a:prstGeom prst="flowChartPreparation">
            <a:avLst/>
          </a:prstGeom>
          <a:solidFill>
            <a:srgbClr val="A922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0" name="Google Shape;480;p55"/>
          <p:cNvSpPr/>
          <p:nvPr/>
        </p:nvSpPr>
        <p:spPr>
          <a:xfrm>
            <a:off x="5137812" y="4794772"/>
            <a:ext cx="1911680" cy="1700991"/>
          </a:xfrm>
          <a:prstGeom prst="flowChartPreparation">
            <a:avLst/>
          </a:prstGeom>
          <a:solidFill>
            <a:srgbClr val="FF7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1" name="Google Shape;481;p55"/>
          <p:cNvSpPr/>
          <p:nvPr/>
        </p:nvSpPr>
        <p:spPr>
          <a:xfrm>
            <a:off x="6723070" y="2151645"/>
            <a:ext cx="1911680" cy="1700991"/>
          </a:xfrm>
          <a:prstGeom prst="flowChartPreparation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2" name="Google Shape;482;p55"/>
          <p:cNvSpPr/>
          <p:nvPr/>
        </p:nvSpPr>
        <p:spPr>
          <a:xfrm>
            <a:off x="3561931" y="2151645"/>
            <a:ext cx="1911680" cy="1700991"/>
          </a:xfrm>
          <a:prstGeom prst="flowChartPreparation">
            <a:avLst/>
          </a:prstGeom>
          <a:solidFill>
            <a:srgbClr val="5ABA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3" name="Google Shape;483;p55"/>
          <p:cNvSpPr/>
          <p:nvPr/>
        </p:nvSpPr>
        <p:spPr>
          <a:xfrm>
            <a:off x="6718381" y="3927847"/>
            <a:ext cx="1911680" cy="1700991"/>
          </a:xfrm>
          <a:prstGeom prst="flowChartPreparation">
            <a:avLst/>
          </a:prstGeom>
          <a:solidFill>
            <a:srgbClr val="84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4" name="Google Shape;484;p55"/>
          <p:cNvSpPr/>
          <p:nvPr/>
        </p:nvSpPr>
        <p:spPr>
          <a:xfrm>
            <a:off x="3557242" y="3927847"/>
            <a:ext cx="1911680" cy="1700991"/>
          </a:xfrm>
          <a:prstGeom prst="flowChartPreparation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5" name="Google Shape;485;p55"/>
          <p:cNvSpPr txBox="1"/>
          <p:nvPr/>
        </p:nvSpPr>
        <p:spPr>
          <a:xfrm>
            <a:off x="6861350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6" name="Google Shape;486;p55"/>
          <p:cNvSpPr txBox="1"/>
          <p:nvPr/>
        </p:nvSpPr>
        <p:spPr>
          <a:xfrm>
            <a:off x="686602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7" name="Google Shape;487;p55"/>
          <p:cNvSpPr txBox="1"/>
          <p:nvPr/>
        </p:nvSpPr>
        <p:spPr>
          <a:xfrm>
            <a:off x="5280781" y="186750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5280762" y="361878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3704900" y="2743131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3700208" y="4494420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5283127" y="5370043"/>
            <a:ext cx="162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401275" y="1619025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Provides functionality I need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8487050" y="1602425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Well documented and easy-to-use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4" name="Google Shape;494;p55"/>
          <p:cNvSpPr txBox="1"/>
          <p:nvPr/>
        </p:nvSpPr>
        <p:spPr>
          <a:xfrm>
            <a:off x="287125" y="3640488"/>
            <a:ext cx="30504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Easy path to get support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8781400" y="3531150"/>
            <a:ext cx="305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Output is organized and manageable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280375" y="5704050"/>
            <a:ext cx="32922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Interface is secure and has a legitimate URI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7" name="Google Shape;497;p55"/>
          <p:cNvSpPr txBox="1"/>
          <p:nvPr/>
        </p:nvSpPr>
        <p:spPr>
          <a:xfrm>
            <a:off x="8614725" y="5370050"/>
            <a:ext cx="34236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Questrial"/>
                <a:ea typeface="Questrial"/>
                <a:cs typeface="Questrial"/>
                <a:sym typeface="Questrial"/>
              </a:rPr>
              <a:t>Consistent, versioned interface</a:t>
            </a:r>
            <a:endParaRPr sz="16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Complexities in API Consumption</a:t>
            </a:r>
            <a:endParaRPr sz="3600" b="1"/>
          </a:p>
        </p:txBody>
      </p:sp>
      <p:sp>
        <p:nvSpPr>
          <p:cNvPr id="503" name="Google Shape;503;p56"/>
          <p:cNvSpPr txBox="1"/>
          <p:nvPr/>
        </p:nvSpPr>
        <p:spPr>
          <a:xfrm>
            <a:off x="545625" y="1382600"/>
            <a:ext cx="69651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Non-standard interfaces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Poor (or lack of) versioning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Return data models inconsistent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Redundant requests for simple tasks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Bad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A1823DFA-2F77-4046-8AA0-805CEA7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00" y="785325"/>
            <a:ext cx="42291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Non-standard interfaces</a:t>
            </a:r>
            <a:endParaRPr sz="3600" b="1"/>
          </a:p>
        </p:txBody>
      </p:sp>
      <p:sp>
        <p:nvSpPr>
          <p:cNvPr id="510" name="Google Shape;510;p57"/>
          <p:cNvSpPr txBox="1"/>
          <p:nvPr/>
        </p:nvSpPr>
        <p:spPr>
          <a:xfrm>
            <a:off x="545625" y="1382600"/>
            <a:ext cx="108498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following a standard (i.e. REST, SOAP, etc.) take care to understand and implement according to the standard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creating your own interface, take the extra time to design and forward-think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patterns that aren’t too specific but are also not so generic that they are easy to confuse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Consider using object based parameters for future extendibility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Keep all interfaces consistent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Poor (or lack of) versioning</a:t>
            </a:r>
            <a:endParaRPr sz="3600" b="1"/>
          </a:p>
        </p:txBody>
      </p:sp>
      <p:sp>
        <p:nvSpPr>
          <p:cNvPr id="516" name="Google Shape;516;p58"/>
          <p:cNvSpPr txBox="1"/>
          <p:nvPr/>
        </p:nvSpPr>
        <p:spPr>
          <a:xfrm>
            <a:off x="545625" y="1382600"/>
            <a:ext cx="108498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Always version your API, even if you never plan or intend to make backwards-incompatible changes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 a versioning scheme in your design and stick with it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Try to keep all interface versions consistent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Harder to manage for the consumer of the API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Version your documentation with your API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Return data models</a:t>
            </a:r>
            <a:endParaRPr sz="3600" b="1"/>
          </a:p>
        </p:txBody>
      </p:sp>
      <p:sp>
        <p:nvSpPr>
          <p:cNvPr id="522" name="Google Shape;522;p59"/>
          <p:cNvSpPr txBox="1"/>
          <p:nvPr/>
        </p:nvSpPr>
        <p:spPr>
          <a:xfrm>
            <a:off x="545625" y="1382600"/>
            <a:ext cx="108498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Stick to JSON or XML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These are the most common and easiest for your API consumer to pick up and use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Try not to intermix; pick the least common denominator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If you need to be more specific, XML tends to be the best choice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JSON is lightweight and can be consumed naturally by other JavaScript-based applications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79137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Redundant requests for simple tasks</a:t>
            </a:r>
            <a:endParaRPr sz="3600" b="1"/>
          </a:p>
        </p:txBody>
      </p:sp>
      <p:sp>
        <p:nvSpPr>
          <p:cNvPr id="528" name="Google Shape;528;p60"/>
          <p:cNvSpPr txBox="1"/>
          <p:nvPr/>
        </p:nvSpPr>
        <p:spPr>
          <a:xfrm>
            <a:off x="545625" y="1382600"/>
            <a:ext cx="108498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Design your interfaces so that a task can be done in the fewest requests as possible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Don’t break separation of concerns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Support handling bulk requests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Handle pagination of large datasets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Consider creating SDKs for your REST interfaces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Complexities in API Consumption</a:t>
            </a:r>
            <a:endParaRPr sz="3600" b="1"/>
          </a:p>
        </p:txBody>
      </p:sp>
      <p:sp>
        <p:nvSpPr>
          <p:cNvPr id="534" name="Google Shape;534;p61"/>
          <p:cNvSpPr txBox="1"/>
          <p:nvPr/>
        </p:nvSpPr>
        <p:spPr>
          <a:xfrm>
            <a:off x="545625" y="1382600"/>
            <a:ext cx="69651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Non-standard interfaces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Poor (or lack of) versioning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Return data models inconsistent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Redundant requests for simple tasks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Bad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9D959DB-8F37-9040-B7B6-817BCB5D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00" y="785325"/>
            <a:ext cx="42291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Complexities in API Consumption</a:t>
            </a:r>
            <a:endParaRPr sz="3600" b="1"/>
          </a:p>
        </p:txBody>
      </p:sp>
      <p:sp>
        <p:nvSpPr>
          <p:cNvPr id="541" name="Google Shape;541;p62"/>
          <p:cNvSpPr txBox="1"/>
          <p:nvPr/>
        </p:nvSpPr>
        <p:spPr>
          <a:xfrm>
            <a:off x="545625" y="1382600"/>
            <a:ext cx="69651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Non-standard interfaces</a:t>
            </a:r>
            <a:b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Poor (or lack of) versioning</a:t>
            </a:r>
            <a:b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Return data models inconsistent</a:t>
            </a:r>
            <a:b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rgbClr val="999999"/>
                </a:solidFill>
                <a:latin typeface="Questrial"/>
                <a:ea typeface="Questrial"/>
                <a:cs typeface="Questrial"/>
                <a:sym typeface="Questrial"/>
              </a:rPr>
              <a:t>Redundant requests for simple tasks</a:t>
            </a:r>
            <a:endParaRPr sz="3000">
              <a:solidFill>
                <a:srgbClr val="99999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Bad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0F25EF5-2C01-E941-B91C-29252CB0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00" y="785325"/>
            <a:ext cx="42291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>
            <a:spLocks noGrp="1"/>
          </p:cNvSpPr>
          <p:nvPr>
            <p:ph type="ctrTitle"/>
          </p:nvPr>
        </p:nvSpPr>
        <p:spPr>
          <a:xfrm>
            <a:off x="296100" y="878625"/>
            <a:ext cx="11599800" cy="4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— SWEEPING DECLARATION —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 is the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most important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 of your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093" y="1340725"/>
            <a:ext cx="5306533" cy="43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5"/>
          <p:cNvSpPr txBox="1"/>
          <p:nvPr/>
        </p:nvSpPr>
        <p:spPr>
          <a:xfrm>
            <a:off x="506675" y="3854550"/>
            <a:ext cx="5306400" cy="2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Located in Tampa, FL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Founded in 1991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Awarded 30+ U.S. Patents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Creates powerful Imaging SDKs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Char char="●"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Provides RESTful APIs for Document and Image processing</a:t>
            </a:r>
            <a:endParaRPr sz="24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" name="Google Shape;165;p35"/>
          <p:cNvSpPr txBox="1"/>
          <p:nvPr/>
        </p:nvSpPr>
        <p:spPr>
          <a:xfrm>
            <a:off x="1780650" y="52375"/>
            <a:ext cx="8630700" cy="11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About Accusoft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6" name="Google Shape;166;p35"/>
          <p:cNvCxnSpPr/>
          <p:nvPr/>
        </p:nvCxnSpPr>
        <p:spPr>
          <a:xfrm>
            <a:off x="345600" y="3362225"/>
            <a:ext cx="5630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7" name="Google Shape;167;p35"/>
          <p:cNvSpPr txBox="1"/>
          <p:nvPr/>
        </p:nvSpPr>
        <p:spPr>
          <a:xfrm>
            <a:off x="507600" y="1246425"/>
            <a:ext cx="5306400" cy="19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Solving document lifecycle complexities with products built for developers.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9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9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9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9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API Documentation</a:t>
            </a:r>
            <a:endParaRPr sz="3600" b="1"/>
          </a:p>
        </p:txBody>
      </p:sp>
      <p:sp>
        <p:nvSpPr>
          <p:cNvPr id="553" name="Google Shape;553;p64"/>
          <p:cNvSpPr txBox="1"/>
          <p:nvPr/>
        </p:nvSpPr>
        <p:spPr>
          <a:xfrm>
            <a:off x="575575" y="1448175"/>
            <a:ext cx="6216300" cy="4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Regardless of how the API is implemented, without proper documentation, you are deterring, and quite possibly even preventing, users from utilizing your interface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two APIs are the same, don’t force your consumer to assume anything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4" name="Google Shape;554;p64"/>
          <p:cNvSpPr/>
          <p:nvPr/>
        </p:nvSpPr>
        <p:spPr>
          <a:xfrm>
            <a:off x="8347268" y="590600"/>
            <a:ext cx="1785559" cy="1588772"/>
          </a:xfrm>
          <a:prstGeom prst="flowChartPreparation">
            <a:avLst/>
          </a:prstGeom>
          <a:solidFill>
            <a:srgbClr val="F89E5C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5" name="Google Shape;555;p64"/>
          <p:cNvSpPr/>
          <p:nvPr/>
        </p:nvSpPr>
        <p:spPr>
          <a:xfrm>
            <a:off x="8347268" y="2241751"/>
            <a:ext cx="1785559" cy="1588772"/>
          </a:xfrm>
          <a:prstGeom prst="flowChartPreparation">
            <a:avLst/>
          </a:prstGeom>
          <a:solidFill>
            <a:srgbClr val="A9225C">
              <a:alpha val="2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6" name="Google Shape;556;p64"/>
          <p:cNvSpPr/>
          <p:nvPr/>
        </p:nvSpPr>
        <p:spPr>
          <a:xfrm>
            <a:off x="8347268" y="3892903"/>
            <a:ext cx="1785559" cy="1588772"/>
          </a:xfrm>
          <a:prstGeom prst="flowChartPreparation">
            <a:avLst/>
          </a:prstGeom>
          <a:solidFill>
            <a:srgbClr val="FF7E4A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7" name="Google Shape;557;p64"/>
          <p:cNvSpPr/>
          <p:nvPr/>
        </p:nvSpPr>
        <p:spPr>
          <a:xfrm>
            <a:off x="9827941" y="1424151"/>
            <a:ext cx="1785559" cy="1588772"/>
          </a:xfrm>
          <a:prstGeom prst="flowChartPreparation">
            <a:avLst/>
          </a:prstGeom>
          <a:solidFill>
            <a:srgbClr val="3C78D8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8" name="Google Shape;558;p64"/>
          <p:cNvSpPr/>
          <p:nvPr/>
        </p:nvSpPr>
        <p:spPr>
          <a:xfrm>
            <a:off x="6875354" y="1424151"/>
            <a:ext cx="1785559" cy="1588772"/>
          </a:xfrm>
          <a:prstGeom prst="flowChartPreparation">
            <a:avLst/>
          </a:prstGeom>
          <a:solidFill>
            <a:srgbClr val="5ABAAE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9" name="Google Shape;559;p64"/>
          <p:cNvSpPr/>
          <p:nvPr/>
        </p:nvSpPr>
        <p:spPr>
          <a:xfrm>
            <a:off x="9823562" y="3083171"/>
            <a:ext cx="1785559" cy="1588772"/>
          </a:xfrm>
          <a:prstGeom prst="flowChartPreparation">
            <a:avLst/>
          </a:prstGeom>
          <a:solidFill>
            <a:srgbClr val="84BC6F">
              <a:alpha val="2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0" name="Google Shape;560;p64"/>
          <p:cNvSpPr/>
          <p:nvPr/>
        </p:nvSpPr>
        <p:spPr>
          <a:xfrm>
            <a:off x="6870975" y="3083171"/>
            <a:ext cx="1785559" cy="1588772"/>
          </a:xfrm>
          <a:prstGeom prst="flowChartPreparation">
            <a:avLst/>
          </a:prstGeom>
          <a:solidFill>
            <a:srgbClr val="674EA7">
              <a:alpha val="25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1" name="Google Shape;561;p64"/>
          <p:cNvSpPr txBox="1"/>
          <p:nvPr/>
        </p:nvSpPr>
        <p:spPr>
          <a:xfrm>
            <a:off x="9957098" y="3612366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accessible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2" name="Google Shape;562;p64"/>
          <p:cNvSpPr txBox="1"/>
          <p:nvPr/>
        </p:nvSpPr>
        <p:spPr>
          <a:xfrm>
            <a:off x="9961460" y="1976614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desirable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3" name="Google Shape;563;p64"/>
          <p:cNvSpPr txBox="1"/>
          <p:nvPr/>
        </p:nvSpPr>
        <p:spPr>
          <a:xfrm>
            <a:off x="8480805" y="1158752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useful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4" name="Google Shape;564;p64"/>
          <p:cNvSpPr txBox="1"/>
          <p:nvPr/>
        </p:nvSpPr>
        <p:spPr>
          <a:xfrm>
            <a:off x="8480787" y="2794495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valuable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5" name="Google Shape;565;p64"/>
          <p:cNvSpPr txBox="1"/>
          <p:nvPr/>
        </p:nvSpPr>
        <p:spPr>
          <a:xfrm>
            <a:off x="7008891" y="1976614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usable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64"/>
          <p:cNvSpPr txBox="1"/>
          <p:nvPr/>
        </p:nvSpPr>
        <p:spPr>
          <a:xfrm>
            <a:off x="7004509" y="3612366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findable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7" name="Google Shape;567;p64"/>
          <p:cNvSpPr txBox="1"/>
          <p:nvPr/>
        </p:nvSpPr>
        <p:spPr>
          <a:xfrm>
            <a:off x="8482996" y="4430222"/>
            <a:ext cx="1518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credible</a:t>
            </a:r>
            <a:endParaRPr sz="1800" b="1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68" name="Google Shape;568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940" y="612588"/>
            <a:ext cx="3748412" cy="484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949" y="612575"/>
            <a:ext cx="3748412" cy="484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5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83322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Think Documentation Early and Often</a:t>
            </a:r>
            <a:endParaRPr sz="3600" b="1"/>
          </a:p>
        </p:txBody>
      </p:sp>
      <p:sp>
        <p:nvSpPr>
          <p:cNvPr id="575" name="Google Shape;575;p65"/>
          <p:cNvSpPr txBox="1"/>
          <p:nvPr/>
        </p:nvSpPr>
        <p:spPr>
          <a:xfrm>
            <a:off x="575575" y="1448175"/>
            <a:ext cx="10877100" cy="4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When creating a new API, include a documentation plan as part of your API design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needs to be documented?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Who is your target audience?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Who will write it?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Where will it be stored?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will it be generated for users?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Start looking for missing or weak points in your current APIs for places that can benefit from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6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Documentation Is Important For Developers, Too!</a:t>
            </a:r>
            <a:endParaRPr sz="3600" b="1"/>
          </a:p>
        </p:txBody>
      </p:sp>
      <p:sp>
        <p:nvSpPr>
          <p:cNvPr id="581" name="Google Shape;581;p66"/>
          <p:cNvSpPr txBox="1"/>
          <p:nvPr/>
        </p:nvSpPr>
        <p:spPr>
          <a:xfrm>
            <a:off x="575575" y="1448175"/>
            <a:ext cx="10877100" cy="43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we’re mostly focused on the </a:t>
            </a:r>
            <a:r>
              <a:rPr lang="en-US" sz="3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User Experience</a:t>
            </a: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think about the experience of your developers as well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Document private interfaces the same way you document public ones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Practice makes perfect!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Helps with onboarding new developers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 is already done if you decide to make the interface public in the future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7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Provide an Intuitive Documentation Site</a:t>
            </a:r>
            <a:endParaRPr sz="3600" b="1"/>
          </a:p>
        </p:txBody>
      </p:sp>
      <p:sp>
        <p:nvSpPr>
          <p:cNvPr id="587" name="Google Shape;587;p67"/>
          <p:cNvSpPr txBox="1"/>
          <p:nvPr/>
        </p:nvSpPr>
        <p:spPr>
          <a:xfrm>
            <a:off x="575575" y="1448175"/>
            <a:ext cx="10877100" cy="4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Open-source libraries handle most of the UI work so you can focus on writing good documentation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Create a Getting Started section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Introduce the fundamentals to your API at a high-level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Don’t forget about search!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Provide easy ways for your users to get further help and/or submit feedback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8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Provide an Intuitive Documentation Site</a:t>
            </a:r>
            <a:endParaRPr sz="3600" b="1"/>
          </a:p>
        </p:txBody>
      </p:sp>
      <p:sp>
        <p:nvSpPr>
          <p:cNvPr id="593" name="Google Shape;593;p68"/>
          <p:cNvSpPr txBox="1"/>
          <p:nvPr/>
        </p:nvSpPr>
        <p:spPr>
          <a:xfrm>
            <a:off x="575575" y="1448175"/>
            <a:ext cx="10877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Lots of good open-source tools available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94" name="Google Shape;594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575" y="2321450"/>
            <a:ext cx="3340249" cy="19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800" y="4908213"/>
            <a:ext cx="3682838" cy="9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7100" y="4554750"/>
            <a:ext cx="3467450" cy="1679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8"/>
          <p:cNvGrpSpPr/>
          <p:nvPr/>
        </p:nvGrpSpPr>
        <p:grpSpPr>
          <a:xfrm>
            <a:off x="4339175" y="2708638"/>
            <a:ext cx="3513650" cy="847725"/>
            <a:chOff x="4205325" y="2873063"/>
            <a:chExt cx="3513650" cy="847725"/>
          </a:xfrm>
        </p:grpSpPr>
        <p:pic>
          <p:nvPicPr>
            <p:cNvPr id="598" name="Google Shape;598;p6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05325" y="2873063"/>
              <a:ext cx="952500" cy="84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68"/>
            <p:cNvSpPr txBox="1"/>
            <p:nvPr/>
          </p:nvSpPr>
          <p:spPr>
            <a:xfrm>
              <a:off x="5254475" y="2971888"/>
              <a:ext cx="24645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Open Sans"/>
                  <a:ea typeface="Open Sans"/>
                  <a:cs typeface="Open Sans"/>
                  <a:sym typeface="Open Sans"/>
                </a:rPr>
                <a:t>api blueprint</a:t>
              </a:r>
              <a:endParaRPr sz="3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0" name="Google Shape;600;p68"/>
          <p:cNvGrpSpPr/>
          <p:nvPr/>
        </p:nvGrpSpPr>
        <p:grpSpPr>
          <a:xfrm>
            <a:off x="8734550" y="2143838"/>
            <a:ext cx="2302200" cy="1977338"/>
            <a:chOff x="8928200" y="2452913"/>
            <a:chExt cx="2302200" cy="1977338"/>
          </a:xfrm>
        </p:grpSpPr>
        <p:pic>
          <p:nvPicPr>
            <p:cNvPr id="601" name="Google Shape;601;p68"/>
            <p:cNvPicPr preferRelativeResize="0"/>
            <p:nvPr/>
          </p:nvPicPr>
          <p:blipFill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3300" y="2452913"/>
              <a:ext cx="1572000" cy="1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68"/>
            <p:cNvSpPr txBox="1"/>
            <p:nvPr/>
          </p:nvSpPr>
          <p:spPr>
            <a:xfrm>
              <a:off x="8928200" y="3904650"/>
              <a:ext cx="23022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6AA84F"/>
                  </a:solidFill>
                </a:rPr>
                <a:t>Docusaurus</a:t>
              </a:r>
              <a:endParaRPr sz="2400" b="1"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9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Break the first barrier: Authentication</a:t>
            </a:r>
            <a:endParaRPr sz="3600" b="1"/>
          </a:p>
        </p:txBody>
      </p:sp>
      <p:sp>
        <p:nvSpPr>
          <p:cNvPr id="608" name="Google Shape;608;p69"/>
          <p:cNvSpPr txBox="1"/>
          <p:nvPr/>
        </p:nvSpPr>
        <p:spPr>
          <a:xfrm>
            <a:off x="575575" y="1448175"/>
            <a:ext cx="10877100" cy="4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Authentication can be, and likely is, the most complex portion of any API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Break it out into its own section and make sure it is easily findable (right after Getting Started) 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Elaborate on all authentication models you support and provide detailed code examples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Code samples are king</a:t>
            </a:r>
            <a:endParaRPr sz="3600" b="1"/>
          </a:p>
        </p:txBody>
      </p:sp>
      <p:sp>
        <p:nvSpPr>
          <p:cNvPr id="614" name="Google Shape;614;p70"/>
          <p:cNvSpPr txBox="1"/>
          <p:nvPr/>
        </p:nvSpPr>
        <p:spPr>
          <a:xfrm>
            <a:off x="575575" y="1448175"/>
            <a:ext cx="10877100" cy="4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Interactive code samples are rapidly growing in popularity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Allows customers to get a feel for your API before ever integrating it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Consider using tools, like Postman, to offer collections of your API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Copy-paste code blocks makes getting started quick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1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Track Analytics on Your Docs (and APIs too!)</a:t>
            </a:r>
            <a:endParaRPr sz="3600" b="1"/>
          </a:p>
        </p:txBody>
      </p:sp>
      <p:sp>
        <p:nvSpPr>
          <p:cNvPr id="620" name="Google Shape;620;p71"/>
          <p:cNvSpPr txBox="1"/>
          <p:nvPr/>
        </p:nvSpPr>
        <p:spPr>
          <a:xfrm>
            <a:off x="575575" y="1448175"/>
            <a:ext cx="10877100" cy="4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Analytics can help you focus on popular or problematic areas of your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Look for patterns in errors against an interface versus the number of people looking at the docs for that interface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links for code samples to languages you don’t have examples for and watch the data to make decisions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 data driven!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3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Real-World: APIs at Accusoft</a:t>
            </a:r>
            <a:endParaRPr sz="3600" b="1"/>
          </a:p>
        </p:txBody>
      </p:sp>
      <p:sp>
        <p:nvSpPr>
          <p:cNvPr id="631" name="Google Shape;631;p73"/>
          <p:cNvSpPr txBox="1"/>
          <p:nvPr/>
        </p:nvSpPr>
        <p:spPr>
          <a:xfrm>
            <a:off x="575575" y="1448175"/>
            <a:ext cx="10856400" cy="4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APIs for Barcode Recognition, OCR, Image &amp; Form Processing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Expose SDKs in their respective language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PrizmDoc Products for Document Viewing, Editing, Redacting, Conversion, E-Signature, etc.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○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Expose RESTful APIs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Biggest area we’re working to improve is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4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Real-World: APIs at Accusoft</a:t>
            </a:r>
            <a:endParaRPr sz="3600" b="1"/>
          </a:p>
        </p:txBody>
      </p:sp>
      <p:sp>
        <p:nvSpPr>
          <p:cNvPr id="637" name="Google Shape;637;p74"/>
          <p:cNvSpPr txBox="1"/>
          <p:nvPr/>
        </p:nvSpPr>
        <p:spPr>
          <a:xfrm>
            <a:off x="573050" y="1245750"/>
            <a:ext cx="6720300" cy="4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Working to improve consistency on existing documentation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Currently implementing documentation on our newest product, PrizmDoc Editor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Planning SDKs in common languages that wrap our RESTful APIs to reduce integration complexity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38" name="Google Shape;638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350" y="986076"/>
            <a:ext cx="7911524" cy="5446350"/>
          </a:xfrm>
          <a:prstGeom prst="rect">
            <a:avLst/>
          </a:prstGeom>
          <a:noFill/>
          <a:ln>
            <a:noFill/>
          </a:ln>
          <a:effectLst>
            <a:reflection stA="40000" endPos="6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1207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What is an API?</a:t>
            </a:r>
            <a:endParaRPr sz="4800" b="1"/>
          </a:p>
        </p:txBody>
      </p:sp>
      <p:sp>
        <p:nvSpPr>
          <p:cNvPr id="173" name="Google Shape;173;p36"/>
          <p:cNvSpPr txBox="1"/>
          <p:nvPr/>
        </p:nvSpPr>
        <p:spPr>
          <a:xfrm>
            <a:off x="575575" y="2052100"/>
            <a:ext cx="108444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 API, or Applications Programming Interface,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 a software intermediary that allows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two applications to talk to each other.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5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030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Summary</a:t>
            </a:r>
            <a:endParaRPr sz="3600" b="1"/>
          </a:p>
        </p:txBody>
      </p:sp>
      <p:sp>
        <p:nvSpPr>
          <p:cNvPr id="644" name="Google Shape;644;p75"/>
          <p:cNvSpPr txBox="1"/>
          <p:nvPr/>
        </p:nvSpPr>
        <p:spPr>
          <a:xfrm>
            <a:off x="575575" y="1448175"/>
            <a:ext cx="10877100" cy="43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Reduce or remove any barriers that prevent your customers from getting started and moving quickly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Build a documentation strategy for your product or company and stick with it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Be data driven!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Always be thinking about the customer’s experience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8"/>
          <p:cNvSpPr txBox="1"/>
          <p:nvPr/>
        </p:nvSpPr>
        <p:spPr>
          <a:xfrm>
            <a:off x="3426900" y="4140525"/>
            <a:ext cx="53382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mirigoyen@accusoft.com</a:t>
            </a:r>
            <a:endParaRPr sz="2400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662" name="Google Shape;662;p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7367" y="4777987"/>
            <a:ext cx="452246" cy="45224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78"/>
          <p:cNvSpPr txBox="1"/>
          <p:nvPr/>
        </p:nvSpPr>
        <p:spPr>
          <a:xfrm>
            <a:off x="5061484" y="4807026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goyney</a:t>
            </a:r>
            <a:endParaRPr/>
          </a:p>
        </p:txBody>
      </p:sp>
      <p:pic>
        <p:nvPicPr>
          <p:cNvPr id="664" name="Google Shape;664;p7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3557" y="4761516"/>
            <a:ext cx="485135" cy="48513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8"/>
          <p:cNvSpPr txBox="1"/>
          <p:nvPr/>
        </p:nvSpPr>
        <p:spPr>
          <a:xfrm>
            <a:off x="6384116" y="4806990"/>
            <a:ext cx="970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mririgo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11207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What is an API?</a:t>
            </a:r>
            <a:endParaRPr sz="4800" b="1"/>
          </a:p>
        </p:txBody>
      </p:sp>
      <p:sp>
        <p:nvSpPr>
          <p:cNvPr id="179" name="Google Shape;179;p37"/>
          <p:cNvSpPr txBox="1"/>
          <p:nvPr/>
        </p:nvSpPr>
        <p:spPr>
          <a:xfrm>
            <a:off x="575575" y="2052100"/>
            <a:ext cx="108444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 API, or Applications Programming Interface,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is a software intermediary that allows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 developer (usually a human being) to program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two applications to talk to each other.</a:t>
            </a:r>
            <a:endParaRPr sz="3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ctrTitle"/>
          </p:nvPr>
        </p:nvSpPr>
        <p:spPr>
          <a:xfrm>
            <a:off x="560400" y="974100"/>
            <a:ext cx="11071200" cy="3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Why aren’t developers using our API?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Why aren’t people using our product?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Complexities in API Consumption</a:t>
            </a:r>
            <a:endParaRPr sz="3600" b="1"/>
          </a:p>
        </p:txBody>
      </p:sp>
      <p:sp>
        <p:nvSpPr>
          <p:cNvPr id="190" name="Google Shape;190;p39"/>
          <p:cNvSpPr txBox="1"/>
          <p:nvPr/>
        </p:nvSpPr>
        <p:spPr>
          <a:xfrm>
            <a:off x="545625" y="1382600"/>
            <a:ext cx="69651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Non-standard interfaces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Poor (or lack of) versioning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Return data models inconsistent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Redundant requests for simple tasks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1E4C282C-DE34-7046-832C-CD8C84BB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00" y="785325"/>
            <a:ext cx="4229100" cy="505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450650" y="122475"/>
            <a:ext cx="69651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Complexities in API Consumption</a:t>
            </a:r>
            <a:endParaRPr sz="3600" b="1"/>
          </a:p>
        </p:txBody>
      </p:sp>
      <p:sp>
        <p:nvSpPr>
          <p:cNvPr id="269" name="Google Shape;269;p42"/>
          <p:cNvSpPr txBox="1"/>
          <p:nvPr/>
        </p:nvSpPr>
        <p:spPr>
          <a:xfrm>
            <a:off x="545625" y="1382600"/>
            <a:ext cx="6965100" cy="47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Non-standard interfaces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Poor (or lack of) versioning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Return data models inconsistent</a:t>
            </a:r>
            <a:b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Redundant requests for simple tasks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Char char="●"/>
            </a:pPr>
            <a:r>
              <a:rPr lang="en-US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Bad documentation</a:t>
            </a:r>
            <a:endParaRPr sz="3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5176F77A-44B8-DD49-BF6F-EBD1367D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00" y="785325"/>
            <a:ext cx="42291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ctrTitle"/>
          </p:nvPr>
        </p:nvSpPr>
        <p:spPr>
          <a:xfrm>
            <a:off x="872775" y="1503925"/>
            <a:ext cx="4222200" cy="15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“If the user can’t use it, it doesn’t work.”</a:t>
            </a:r>
            <a:endParaRPr sz="3000"/>
          </a:p>
          <a:p>
            <a:pPr marL="457200" lvl="0" indent="-419100" algn="r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Susan Dray, Ph.D.</a:t>
            </a:r>
            <a:endParaRPr sz="300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/>
              <a:t>Usability Professionals’ Association</a:t>
            </a:r>
            <a:endParaRPr sz="1400" i="1"/>
          </a:p>
        </p:txBody>
      </p:sp>
      <p:sp>
        <p:nvSpPr>
          <p:cNvPr id="276" name="Google Shape;276;p43"/>
          <p:cNvSpPr txBox="1">
            <a:spLocks noGrp="1"/>
          </p:cNvSpPr>
          <p:nvPr>
            <p:ph type="ctrTitle"/>
          </p:nvPr>
        </p:nvSpPr>
        <p:spPr>
          <a:xfrm>
            <a:off x="6680575" y="679050"/>
            <a:ext cx="4752900" cy="15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“People ignore design that ignores people.”</a:t>
            </a:r>
            <a:endParaRPr sz="3000"/>
          </a:p>
          <a:p>
            <a:pPr marL="457200" lvl="0" indent="-419100" algn="r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Frank Chimero</a:t>
            </a:r>
            <a:endParaRPr sz="300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/>
              <a:t>Author, “The Shape of Design”</a:t>
            </a:r>
            <a:endParaRPr sz="1400" i="1"/>
          </a:p>
        </p:txBody>
      </p:sp>
      <p:sp>
        <p:nvSpPr>
          <p:cNvPr id="277" name="Google Shape;277;p43"/>
          <p:cNvSpPr txBox="1">
            <a:spLocks noGrp="1"/>
          </p:cNvSpPr>
          <p:nvPr>
            <p:ph type="ctrTitle"/>
          </p:nvPr>
        </p:nvSpPr>
        <p:spPr>
          <a:xfrm>
            <a:off x="798050" y="4237600"/>
            <a:ext cx="4752900" cy="15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“You’re designing a product for people...”</a:t>
            </a:r>
            <a:endParaRPr sz="3000"/>
          </a:p>
          <a:p>
            <a:pPr marL="457200" lvl="0" indent="-419100" algn="r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Joey Flynn</a:t>
            </a:r>
            <a:endParaRPr sz="300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/>
              <a:t>Product Designer, Facebook</a:t>
            </a:r>
            <a:endParaRPr sz="1400" i="1"/>
          </a:p>
        </p:txBody>
      </p:sp>
      <p:sp>
        <p:nvSpPr>
          <p:cNvPr id="278" name="Google Shape;278;p43"/>
          <p:cNvSpPr txBox="1">
            <a:spLocks noGrp="1"/>
          </p:cNvSpPr>
          <p:nvPr>
            <p:ph type="ctrTitle"/>
          </p:nvPr>
        </p:nvSpPr>
        <p:spPr>
          <a:xfrm>
            <a:off x="6680575" y="3346350"/>
            <a:ext cx="4752900" cy="15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“Focus unswervingly on the customer.”</a:t>
            </a:r>
            <a:endParaRPr sz="3000"/>
          </a:p>
          <a:p>
            <a:pPr marL="457200" lvl="0" indent="-419100" algn="r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Jesse Hertzberg</a:t>
            </a:r>
            <a:endParaRPr sz="300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/>
              <a:t>Former COO, Squarespace</a:t>
            </a:r>
            <a:endParaRPr sz="14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353535"/>
      </a:dk1>
      <a:lt1>
        <a:srgbClr val="FFFFFF"/>
      </a:lt1>
      <a:dk2>
        <a:srgbClr val="1F303D"/>
      </a:dk2>
      <a:lt2>
        <a:srgbClr val="F89E5C"/>
      </a:lt2>
      <a:accent1>
        <a:srgbClr val="FF7E4A"/>
      </a:accent1>
      <a:accent2>
        <a:srgbClr val="F89E5C"/>
      </a:accent2>
      <a:accent3>
        <a:srgbClr val="5ABAAE"/>
      </a:accent3>
      <a:accent4>
        <a:srgbClr val="A9225C"/>
      </a:accent4>
      <a:accent5>
        <a:srgbClr val="84BC6F"/>
      </a:accent5>
      <a:accent6>
        <a:srgbClr val="5E5E5E"/>
      </a:accent6>
      <a:hlink>
        <a:srgbClr val="7DA1B2"/>
      </a:hlink>
      <a:folHlink>
        <a:srgbClr val="80C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cusoft Color Palette">
      <a:dk1>
        <a:srgbClr val="353535"/>
      </a:dk1>
      <a:lt1>
        <a:srgbClr val="FFFFFF"/>
      </a:lt1>
      <a:dk2>
        <a:srgbClr val="5ABAAE"/>
      </a:dk2>
      <a:lt2>
        <a:srgbClr val="F89E5C"/>
      </a:lt2>
      <a:accent1>
        <a:srgbClr val="FF7E4A"/>
      </a:accent1>
      <a:accent2>
        <a:srgbClr val="F89E5C"/>
      </a:accent2>
      <a:accent3>
        <a:srgbClr val="5ABAAE"/>
      </a:accent3>
      <a:accent4>
        <a:srgbClr val="A9225C"/>
      </a:accent4>
      <a:accent5>
        <a:srgbClr val="84BC6F"/>
      </a:accent5>
      <a:accent6>
        <a:srgbClr val="5E5E5E"/>
      </a:accent6>
      <a:hlink>
        <a:srgbClr val="7DA1B2"/>
      </a:hlink>
      <a:folHlink>
        <a:srgbClr val="80C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1937</Words>
  <Application>Microsoft Macintosh PowerPoint</Application>
  <PresentationFormat>Widescreen</PresentationFormat>
  <Paragraphs>313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Open Sans</vt:lpstr>
      <vt:lpstr>Calibri</vt:lpstr>
      <vt:lpstr>Questrial</vt:lpstr>
      <vt:lpstr>Arial</vt:lpstr>
      <vt:lpstr>1_Custom Design</vt:lpstr>
      <vt:lpstr>Office Theme</vt:lpstr>
      <vt:lpstr>The API User Experience</vt:lpstr>
      <vt:lpstr>About Me  I am Michael Irigoyen.   UI/UX design for 15+ years PHP for 13+ years JS for 10+ years Node.js for 3+ years</vt:lpstr>
      <vt:lpstr>PowerPoint Presentation</vt:lpstr>
      <vt:lpstr>What is an API?</vt:lpstr>
      <vt:lpstr>What is an API?</vt:lpstr>
      <vt:lpstr>Why aren’t developers using our API?  Why aren’t people using our product?</vt:lpstr>
      <vt:lpstr>Complexities in API Consumption</vt:lpstr>
      <vt:lpstr>Complexities in API Consumption</vt:lpstr>
      <vt:lpstr>“If the user can’t use it, it doesn’t work.” Susan Dray, Ph.D. Usability Professionals’ Association</vt:lpstr>
      <vt:lpstr>User Experience (UX)</vt:lpstr>
      <vt:lpstr>Design Your API for Humans</vt:lpstr>
      <vt:lpstr>User Experience Honeycomb</vt:lpstr>
      <vt:lpstr>As a consumer of your API, I want it to...</vt:lpstr>
      <vt:lpstr>User Experience Honeycomb</vt:lpstr>
      <vt:lpstr>User Experience Honeycomb</vt:lpstr>
      <vt:lpstr>User Experience Honeycomb</vt:lpstr>
      <vt:lpstr>User Experience Honeycomb</vt:lpstr>
      <vt:lpstr>User Experience Honeycomb</vt:lpstr>
      <vt:lpstr>User Experience Honeycomb</vt:lpstr>
      <vt:lpstr>User Experience Honeycomb</vt:lpstr>
      <vt:lpstr>User Experience Honeycomb</vt:lpstr>
      <vt:lpstr>Complexities in API Consumption</vt:lpstr>
      <vt:lpstr>Non-standard interfaces</vt:lpstr>
      <vt:lpstr>Poor (or lack of) versioning</vt:lpstr>
      <vt:lpstr>Return data models</vt:lpstr>
      <vt:lpstr>Redundant requests for simple tasks</vt:lpstr>
      <vt:lpstr>Complexities in API Consumption</vt:lpstr>
      <vt:lpstr>Complexities in API Consumption</vt:lpstr>
      <vt:lpstr>— SWEEPING DECLARATION — Documentation is the most important component of your API</vt:lpstr>
      <vt:lpstr>API Documentation</vt:lpstr>
      <vt:lpstr>Think Documentation Early and Often</vt:lpstr>
      <vt:lpstr>Documentation Is Important For Developers, Too!</vt:lpstr>
      <vt:lpstr>Provide an Intuitive Documentation Site</vt:lpstr>
      <vt:lpstr>Provide an Intuitive Documentation Site</vt:lpstr>
      <vt:lpstr>Break the first barrier: Authentication</vt:lpstr>
      <vt:lpstr>Code samples are king</vt:lpstr>
      <vt:lpstr>Track Analytics on Your Docs (and APIs too!)</vt:lpstr>
      <vt:lpstr>Real-World: APIs at Accusoft</vt:lpstr>
      <vt:lpstr>Real-World: APIs at Accusoft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API User Experience</dc:title>
  <cp:lastModifiedBy>Michael Irigoyen</cp:lastModifiedBy>
  <cp:revision>7</cp:revision>
  <dcterms:modified xsi:type="dcterms:W3CDTF">2021-01-06T17:27:43Z</dcterms:modified>
</cp:coreProperties>
</file>