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Questria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Questri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23e0462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23e046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023e0462b_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023e0462b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023e0462b_2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023e0462b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023e0462b_2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023e0462b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023e0462b_2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023e0462b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023e0462b_2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023e0462b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023e0462b_2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023e0462b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023e0462b_2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023e0462b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023e0462b_1_2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023e0462b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bbdc21e9a_1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bbdc21e9a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bbdc21e9a_1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bbdc21e9a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23e0462b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23e0462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023e0462b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023e0462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733abf45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733abf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733abf45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0733abf4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131d72fe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131d72f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23e0462b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23e0462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UX is typically thought of to be exclusive to the user interface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023e0462b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023e0462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those complexities lead to one thing… The developer’s relationship with your API.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23e0462b_1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023e0462b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Peter Morville, these 7 categories are what users are looking to get out of a product, system, or service. It’s important to strive to satisfy each category when designing and implementing an API.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dk2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 amt="7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2000" y="2028092"/>
            <a:ext cx="6005700" cy="23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bg>
      <p:bgPr>
        <a:solidFill>
          <a:schemeClr val="accent5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/>
          <p:nvPr>
            <p:ph type="ctrTitle"/>
          </p:nvPr>
        </p:nvSpPr>
        <p:spPr>
          <a:xfrm>
            <a:off x="1535723" y="20939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45" name="Google Shape;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8308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Slide">
  <p:cSld name="17_Title Slide">
    <p:bg>
      <p:bgPr>
        <a:solidFill>
          <a:schemeClr val="accent5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2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2"/>
          <p:cNvSpPr txBox="1"/>
          <p:nvPr>
            <p:ph type="ctrTitle"/>
          </p:nvPr>
        </p:nvSpPr>
        <p:spPr>
          <a:xfrm>
            <a:off x="1535723" y="2093913"/>
            <a:ext cx="91440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1986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1535113" y="3733800"/>
            <a:ext cx="91440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>
  <p:cSld name="8_Title Slide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ctrTitle"/>
          </p:nvPr>
        </p:nvSpPr>
        <p:spPr>
          <a:xfrm>
            <a:off x="1535723" y="20939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8308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Slide">
  <p:cSld name="18_Title Slide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ctrTitle"/>
          </p:nvPr>
        </p:nvSpPr>
        <p:spPr>
          <a:xfrm>
            <a:off x="1535723" y="2093913"/>
            <a:ext cx="91440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1986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535113" y="3733800"/>
            <a:ext cx="91440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1875" y="1114541"/>
            <a:ext cx="6502500" cy="43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6513" y="5728137"/>
            <a:ext cx="2446800" cy="9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6"/>
          <p:cNvCxnSpPr/>
          <p:nvPr/>
        </p:nvCxnSpPr>
        <p:spPr>
          <a:xfrm>
            <a:off x="3352800" y="3598985"/>
            <a:ext cx="5460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67" name="Google Shape;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6513" y="5728137"/>
            <a:ext cx="2446800" cy="9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/>
        </p:nvSpPr>
        <p:spPr>
          <a:xfrm>
            <a:off x="1524000" y="1991019"/>
            <a:ext cx="91440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Thank You</a:t>
            </a:r>
            <a:endParaRPr sz="9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1524000" y="3732552"/>
            <a:ext cx="9144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accusoft.com      |      +1 800 875 7009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bg>
      <p:bgPr>
        <a:solidFill>
          <a:schemeClr val="dk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 rotWithShape="1">
          <a:blip r:embed="rId2">
            <a:alphaModFix amt="7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1524" y="5728137"/>
            <a:ext cx="2446800" cy="9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/>
        </p:nvSpPr>
        <p:spPr>
          <a:xfrm>
            <a:off x="1524000" y="3732552"/>
            <a:ext cx="9144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accusoft.com      |      +1 800 875 7009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74" name="Google Shape;74;p17"/>
          <p:cNvCxnSpPr/>
          <p:nvPr/>
        </p:nvCxnSpPr>
        <p:spPr>
          <a:xfrm>
            <a:off x="3352800" y="3598985"/>
            <a:ext cx="5460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5" name="Google Shape;75;p17"/>
          <p:cNvSpPr txBox="1"/>
          <p:nvPr/>
        </p:nvSpPr>
        <p:spPr>
          <a:xfrm>
            <a:off x="1524000" y="1991019"/>
            <a:ext cx="91440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Thank You</a:t>
            </a:r>
            <a:endParaRPr sz="9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838200" y="1825625"/>
            <a:ext cx="105156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717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ctrTitle"/>
          </p:nvPr>
        </p:nvSpPr>
        <p:spPr>
          <a:xfrm>
            <a:off x="1524000" y="2637065"/>
            <a:ext cx="91440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6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1524000" y="1663908"/>
            <a:ext cx="91440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1524000" y="3722236"/>
            <a:ext cx="91440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Slide">
  <p:cSld name="9_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838199" y="1843791"/>
            <a:ext cx="4947900" cy="3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717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3" name="Google Shape;93;p22"/>
          <p:cNvPicPr preferRelativeResize="0"/>
          <p:nvPr/>
        </p:nvPicPr>
        <p:blipFill rotWithShape="1">
          <a:blip r:embed="rId2">
            <a:alphaModFix/>
          </a:blip>
          <a:srcRect b="5867" l="0" r="0" t="6289"/>
          <a:stretch/>
        </p:blipFill>
        <p:spPr>
          <a:xfrm>
            <a:off x="6100698" y="1843791"/>
            <a:ext cx="5253000" cy="38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6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838200" y="1825625"/>
            <a:ext cx="51816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717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6172200" y="1825625"/>
            <a:ext cx="51816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717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838200" y="1825625"/>
            <a:ext cx="51816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717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5"/>
          <p:cNvSpPr/>
          <p:nvPr>
            <p:ph idx="2" type="pic"/>
          </p:nvPr>
        </p:nvSpPr>
        <p:spPr>
          <a:xfrm>
            <a:off x="6196013" y="1825625"/>
            <a:ext cx="51579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wo Content">
  <p:cSld name="4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/>
          <p:nvPr>
            <p:ph idx="2" type="pic"/>
          </p:nvPr>
        </p:nvSpPr>
        <p:spPr>
          <a:xfrm>
            <a:off x="0" y="0"/>
            <a:ext cx="59961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6172200" y="1825625"/>
            <a:ext cx="51816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717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type="title"/>
          </p:nvPr>
        </p:nvSpPr>
        <p:spPr>
          <a:xfrm>
            <a:off x="6172200" y="365125"/>
            <a:ext cx="518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wo Content">
  <p:cSld name="3_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>
            <p:ph idx="2" type="pic"/>
          </p:nvPr>
        </p:nvSpPr>
        <p:spPr>
          <a:xfrm>
            <a:off x="838200" y="1055566"/>
            <a:ext cx="1828800" cy="1828800"/>
          </a:xfrm>
          <a:prstGeom prst="rect">
            <a:avLst/>
          </a:prstGeom>
          <a:blipFill rotWithShape="1">
            <a:blip r:embed="rId2">
              <a:alphaModFix amt="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7"/>
          <p:cNvSpPr/>
          <p:nvPr>
            <p:ph idx="3" type="pic"/>
          </p:nvPr>
        </p:nvSpPr>
        <p:spPr>
          <a:xfrm>
            <a:off x="9525000" y="3164500"/>
            <a:ext cx="1828800" cy="1828800"/>
          </a:xfrm>
          <a:prstGeom prst="rect">
            <a:avLst/>
          </a:prstGeom>
          <a:blipFill rotWithShape="1">
            <a:blip r:embed="rId3">
              <a:alphaModFix amt="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2203450" y="2133357"/>
            <a:ext cx="77376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00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Char char="•"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2119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Calibri"/>
              <a:buChar char="•"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2418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Calibri"/>
              <a:buChar char="•"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23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Calibri"/>
              <a:buChar char="•"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4" type="body"/>
          </p:nvPr>
        </p:nvSpPr>
        <p:spPr>
          <a:xfrm>
            <a:off x="2203451" y="4208585"/>
            <a:ext cx="7321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00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Char char="•"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2119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Calibri"/>
              <a:buChar char="•"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2418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Calibri"/>
              <a:buChar char="•"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23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Calibri"/>
              <a:buChar char="•"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2000" y="2028092"/>
            <a:ext cx="6005700" cy="23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/>
          <p:nvPr>
            <p:ph type="ctrTitle"/>
          </p:nvPr>
        </p:nvSpPr>
        <p:spPr>
          <a:xfrm>
            <a:off x="1535723" y="20939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1986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Slide">
  <p:cSld name="14_Title Slide">
    <p:bg>
      <p:bgPr>
        <a:solidFill>
          <a:schemeClr val="lt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/>
          <p:nvPr>
            <p:ph type="ctrTitle"/>
          </p:nvPr>
        </p:nvSpPr>
        <p:spPr>
          <a:xfrm>
            <a:off x="1535723" y="2093913"/>
            <a:ext cx="91440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2" name="Google Shape;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1986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 txBox="1"/>
          <p:nvPr>
            <p:ph idx="1" type="body"/>
          </p:nvPr>
        </p:nvSpPr>
        <p:spPr>
          <a:xfrm>
            <a:off x="1535113" y="3733800"/>
            <a:ext cx="91440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bg>
      <p:bgPr>
        <a:solidFill>
          <a:schemeClr val="accent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7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 txBox="1"/>
          <p:nvPr>
            <p:ph type="ctrTitle"/>
          </p:nvPr>
        </p:nvSpPr>
        <p:spPr>
          <a:xfrm>
            <a:off x="1535723" y="20939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3298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Slide">
  <p:cSld name="15_Title Slide">
    <p:bg>
      <p:bgPr>
        <a:solidFill>
          <a:schemeClr val="accent3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type="ctrTitle"/>
          </p:nvPr>
        </p:nvSpPr>
        <p:spPr>
          <a:xfrm>
            <a:off x="1535723" y="2093913"/>
            <a:ext cx="91440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31" name="Google Shape;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1986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 txBox="1"/>
          <p:nvPr>
            <p:ph idx="1" type="body"/>
          </p:nvPr>
        </p:nvSpPr>
        <p:spPr>
          <a:xfrm>
            <a:off x="1535113" y="3733800"/>
            <a:ext cx="91440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9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9"/>
          <p:cNvSpPr txBox="1"/>
          <p:nvPr>
            <p:ph type="ctrTitle"/>
          </p:nvPr>
        </p:nvSpPr>
        <p:spPr>
          <a:xfrm>
            <a:off x="1535723" y="20939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8308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Slide">
  <p:cSld name="16_Title Slide">
    <p:bg>
      <p:bgPr>
        <a:solidFill>
          <a:schemeClr val="accent4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/>
          <p:cNvPicPr preferRelativeResize="0"/>
          <p:nvPr/>
        </p:nvPicPr>
        <p:blipFill rotWithShape="1">
          <a:blip r:embed="rId2">
            <a:alphaModFix amt="3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/>
          <p:nvPr>
            <p:ph type="ctrTitle"/>
          </p:nvPr>
        </p:nvSpPr>
        <p:spPr>
          <a:xfrm>
            <a:off x="1535723" y="2093913"/>
            <a:ext cx="91440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1986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1535113" y="3733800"/>
            <a:ext cx="91440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image" Target="../media/image8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8"/>
          <p:cNvPicPr preferRelativeResize="0"/>
          <p:nvPr/>
        </p:nvPicPr>
        <p:blipFill rotWithShape="1">
          <a:blip r:embed="rId1">
            <a:alphaModFix amt="3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838200" y="1825625"/>
            <a:ext cx="105156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61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717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66845" y="5728137"/>
            <a:ext cx="2446800" cy="961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ctrTitle"/>
          </p:nvPr>
        </p:nvSpPr>
        <p:spPr>
          <a:xfrm>
            <a:off x="-100" y="1751875"/>
            <a:ext cx="12192000" cy="18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Your API for Humans</a:t>
            </a:r>
            <a:endParaRPr/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401650" y="4387100"/>
            <a:ext cx="4074300" cy="21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Michael Irigoyen</a:t>
            </a:r>
            <a:endParaRPr/>
          </a:p>
          <a:p>
            <a:pPr indent="0" lvl="0" marL="177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Senior </a:t>
            </a:r>
            <a:r>
              <a:rPr lang="en-US" sz="1800"/>
              <a:t>Software Engineer</a:t>
            </a:r>
            <a:br>
              <a:rPr lang="en-US" sz="1800"/>
            </a:br>
            <a:r>
              <a:rPr lang="en-US" sz="1800"/>
              <a:t>mirigoyen@accusoft.com</a:t>
            </a:r>
            <a:endParaRPr sz="1800"/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42" y="5950212"/>
            <a:ext cx="452246" cy="45224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8"/>
          <p:cNvSpPr txBox="1"/>
          <p:nvPr/>
        </p:nvSpPr>
        <p:spPr>
          <a:xfrm>
            <a:off x="873259" y="5979251"/>
            <a:ext cx="9705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goyney</a:t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332" y="5933741"/>
            <a:ext cx="485135" cy="48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/>
        </p:nvSpPr>
        <p:spPr>
          <a:xfrm>
            <a:off x="2195891" y="5979215"/>
            <a:ext cx="9705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mririgo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User Experience Honeycomb</a:t>
            </a:r>
            <a:endParaRPr b="1" sz="3600"/>
          </a:p>
        </p:txBody>
      </p:sp>
      <p:sp>
        <p:nvSpPr>
          <p:cNvPr id="198" name="Google Shape;198;p37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0" name="Google Shape;200;p37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rgbClr val="FF7E4A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1" name="Google Shape;201;p37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2" name="Google Shape;202;p37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rgbClr val="5ABAAE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3" name="Google Shape;203;p37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rgbClr val="84BC6F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4" name="Google Shape;204;p37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6861350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686602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5280781" y="186750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5280762" y="361878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370490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3700208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5283127" y="5370043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401275" y="1619025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Provides functionality I need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User Experience Honeycomb</a:t>
            </a:r>
            <a:endParaRPr b="1" sz="3600"/>
          </a:p>
        </p:txBody>
      </p:sp>
      <p:sp>
        <p:nvSpPr>
          <p:cNvPr id="218" name="Google Shape;218;p38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rgbClr val="F89E5C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9" name="Google Shape;219;p38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rgbClr val="A9225C">
              <a:alpha val="25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0" name="Google Shape;220;p38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rgbClr val="FF7E4A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1" name="Google Shape;221;p38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rgbClr val="5ABA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rgbClr val="84BC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6861350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686602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5280781" y="186750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5280762" y="361878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370490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3700208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1" name="Google Shape;231;p38"/>
          <p:cNvSpPr txBox="1"/>
          <p:nvPr/>
        </p:nvSpPr>
        <p:spPr>
          <a:xfrm>
            <a:off x="5283127" y="5370043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401275" y="1619025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Provides functionality I need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8487050" y="1602425"/>
            <a:ext cx="342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Well documented and easy-to-use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User Experience Honeycomb</a:t>
            </a:r>
            <a:endParaRPr b="1" sz="3600"/>
          </a:p>
        </p:txBody>
      </p:sp>
      <p:sp>
        <p:nvSpPr>
          <p:cNvPr id="239" name="Google Shape;239;p39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rgbClr val="F89E5C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0" name="Google Shape;240;p39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rgbClr val="A9225C">
              <a:alpha val="25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rgbClr val="FF7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3" name="Google Shape;243;p39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rgbClr val="5ABA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4" name="Google Shape;244;p39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rgbClr val="84BC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5" name="Google Shape;245;p39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6861350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686602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5280781" y="186750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5280762" y="361878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370490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3700208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5283127" y="5370043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401275" y="1619025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Provides functionality I need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8487050" y="1602425"/>
            <a:ext cx="342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Well documented and easy-to-use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287125" y="3640488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Easy path to get support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User Experience Honeycomb</a:t>
            </a:r>
            <a:endParaRPr b="1" sz="3600"/>
          </a:p>
        </p:txBody>
      </p:sp>
      <p:sp>
        <p:nvSpPr>
          <p:cNvPr id="261" name="Google Shape;261;p40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rgbClr val="F89E5C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rgbClr val="A922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3" name="Google Shape;263;p40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rgbClr val="FF7E4A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" name="Google Shape;265;p40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rgbClr val="5ABA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" name="Google Shape;266;p40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rgbClr val="84BC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7" name="Google Shape;267;p40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6861350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686602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0" name="Google Shape;270;p40"/>
          <p:cNvSpPr txBox="1"/>
          <p:nvPr/>
        </p:nvSpPr>
        <p:spPr>
          <a:xfrm>
            <a:off x="5280781" y="186750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1" name="Google Shape;271;p40"/>
          <p:cNvSpPr txBox="1"/>
          <p:nvPr/>
        </p:nvSpPr>
        <p:spPr>
          <a:xfrm>
            <a:off x="5280762" y="361878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2" name="Google Shape;272;p40"/>
          <p:cNvSpPr txBox="1"/>
          <p:nvPr/>
        </p:nvSpPr>
        <p:spPr>
          <a:xfrm>
            <a:off x="370490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3700208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5283127" y="5370043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5" name="Google Shape;275;p40"/>
          <p:cNvSpPr txBox="1"/>
          <p:nvPr/>
        </p:nvSpPr>
        <p:spPr>
          <a:xfrm>
            <a:off x="401275" y="1619025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Provides functionality I need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8487050" y="1602425"/>
            <a:ext cx="342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Well documented and easy-to-use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287125" y="3640488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Easy path to get support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8781400" y="3531150"/>
            <a:ext cx="305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Output is organized and manageable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User Experience Honeycomb</a:t>
            </a:r>
            <a:endParaRPr b="1" sz="3600"/>
          </a:p>
        </p:txBody>
      </p:sp>
      <p:sp>
        <p:nvSpPr>
          <p:cNvPr id="284" name="Google Shape;284;p41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rgbClr val="F89E5C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5" name="Google Shape;285;p41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rgbClr val="A922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6" name="Google Shape;286;p41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rgbClr val="FF7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7" name="Google Shape;287;p41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8" name="Google Shape;288;p41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rgbClr val="5ABAAE">
              <a:alpha val="2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9" name="Google Shape;289;p41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rgbClr val="84BC6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0" name="Google Shape;290;p41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6861350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686602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5280781" y="186750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5280762" y="361878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370490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3700208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7" name="Google Shape;297;p41"/>
          <p:cNvSpPr txBox="1"/>
          <p:nvPr/>
        </p:nvSpPr>
        <p:spPr>
          <a:xfrm>
            <a:off x="5283127" y="5370043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401275" y="1619025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Provides functionality I need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8487050" y="1602425"/>
            <a:ext cx="342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Well documented and easy-to-use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287125" y="3640488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Easy path to get support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8781400" y="3531150"/>
            <a:ext cx="305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Output is organized and manageable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280375" y="5704050"/>
            <a:ext cx="3292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Interface is secure and has a legitimate URI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User Experience Honeycomb</a:t>
            </a:r>
            <a:endParaRPr b="1" sz="3600"/>
          </a:p>
        </p:txBody>
      </p:sp>
      <p:sp>
        <p:nvSpPr>
          <p:cNvPr id="308" name="Google Shape;308;p42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rgbClr val="F89E5C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rgbClr val="A922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0" name="Google Shape;310;p42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rgbClr val="FF7E4A">
              <a:alpha val="25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1" name="Google Shape;311;p42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2" name="Google Shape;312;p42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rgbClr val="5ABA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3" name="Google Shape;313;p42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rgbClr val="84BC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4" name="Google Shape;314;p42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5" name="Google Shape;315;p42"/>
          <p:cNvSpPr txBox="1"/>
          <p:nvPr/>
        </p:nvSpPr>
        <p:spPr>
          <a:xfrm>
            <a:off x="6861350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686602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5280781" y="186750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8" name="Google Shape;318;p42"/>
          <p:cNvSpPr txBox="1"/>
          <p:nvPr/>
        </p:nvSpPr>
        <p:spPr>
          <a:xfrm>
            <a:off x="5280762" y="361878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370490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3700208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1" name="Google Shape;321;p42"/>
          <p:cNvSpPr txBox="1"/>
          <p:nvPr/>
        </p:nvSpPr>
        <p:spPr>
          <a:xfrm>
            <a:off x="5283127" y="5370043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2" name="Google Shape;322;p42"/>
          <p:cNvSpPr txBox="1"/>
          <p:nvPr/>
        </p:nvSpPr>
        <p:spPr>
          <a:xfrm>
            <a:off x="401275" y="1619025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Provides functionality I need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3" name="Google Shape;323;p42"/>
          <p:cNvSpPr txBox="1"/>
          <p:nvPr/>
        </p:nvSpPr>
        <p:spPr>
          <a:xfrm>
            <a:off x="8487050" y="1602425"/>
            <a:ext cx="342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Well documented and easy-to-use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287125" y="3640488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Easy path to get support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5" name="Google Shape;325;p42"/>
          <p:cNvSpPr txBox="1"/>
          <p:nvPr/>
        </p:nvSpPr>
        <p:spPr>
          <a:xfrm>
            <a:off x="8781400" y="3531150"/>
            <a:ext cx="305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Output is organized and manageable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280375" y="5704050"/>
            <a:ext cx="3292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Interface is secure and has a legitimate URI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7" name="Google Shape;327;p42"/>
          <p:cNvSpPr txBox="1"/>
          <p:nvPr/>
        </p:nvSpPr>
        <p:spPr>
          <a:xfrm>
            <a:off x="8614725" y="5370050"/>
            <a:ext cx="342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Consistent, versioned interface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User Experience Honeycomb</a:t>
            </a:r>
            <a:endParaRPr b="1" sz="3600"/>
          </a:p>
        </p:txBody>
      </p:sp>
      <p:sp>
        <p:nvSpPr>
          <p:cNvPr id="333" name="Google Shape;333;p43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rgbClr val="F89E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4" name="Google Shape;334;p43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rgbClr val="A922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5" name="Google Shape;335;p43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rgbClr val="FF7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6" name="Google Shape;336;p43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7" name="Google Shape;337;p43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rgbClr val="5ABA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8" name="Google Shape;338;p43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rgbClr val="84BC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9" name="Google Shape;339;p43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0" name="Google Shape;340;p43"/>
          <p:cNvSpPr txBox="1"/>
          <p:nvPr/>
        </p:nvSpPr>
        <p:spPr>
          <a:xfrm>
            <a:off x="6861350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1" name="Google Shape;341;p43"/>
          <p:cNvSpPr txBox="1"/>
          <p:nvPr/>
        </p:nvSpPr>
        <p:spPr>
          <a:xfrm>
            <a:off x="686602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5280781" y="186750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5280762" y="361878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4" name="Google Shape;344;p43"/>
          <p:cNvSpPr txBox="1"/>
          <p:nvPr/>
        </p:nvSpPr>
        <p:spPr>
          <a:xfrm>
            <a:off x="370490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5" name="Google Shape;345;p43"/>
          <p:cNvSpPr txBox="1"/>
          <p:nvPr/>
        </p:nvSpPr>
        <p:spPr>
          <a:xfrm>
            <a:off x="3700208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" name="Google Shape;346;p43"/>
          <p:cNvSpPr txBox="1"/>
          <p:nvPr/>
        </p:nvSpPr>
        <p:spPr>
          <a:xfrm>
            <a:off x="5283127" y="5370043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401275" y="1619025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Provides functionality I need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8" name="Google Shape;348;p43"/>
          <p:cNvSpPr txBox="1"/>
          <p:nvPr/>
        </p:nvSpPr>
        <p:spPr>
          <a:xfrm>
            <a:off x="8487050" y="1602425"/>
            <a:ext cx="342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Well documented and easy-to-use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9" name="Google Shape;349;p43"/>
          <p:cNvSpPr txBox="1"/>
          <p:nvPr/>
        </p:nvSpPr>
        <p:spPr>
          <a:xfrm>
            <a:off x="287125" y="3640488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Easy path to get support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0" name="Google Shape;350;p43"/>
          <p:cNvSpPr txBox="1"/>
          <p:nvPr/>
        </p:nvSpPr>
        <p:spPr>
          <a:xfrm>
            <a:off x="8781400" y="3531150"/>
            <a:ext cx="305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Output is organized and manageable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1" name="Google Shape;351;p43"/>
          <p:cNvSpPr txBox="1"/>
          <p:nvPr/>
        </p:nvSpPr>
        <p:spPr>
          <a:xfrm>
            <a:off x="280375" y="5704050"/>
            <a:ext cx="32922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Interface is secure and has a legitimate URI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2" name="Google Shape;352;p43"/>
          <p:cNvSpPr txBox="1"/>
          <p:nvPr/>
        </p:nvSpPr>
        <p:spPr>
          <a:xfrm>
            <a:off x="8614725" y="5370050"/>
            <a:ext cx="3423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Consistent, versioned interface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>
            <p:ph type="title"/>
          </p:nvPr>
        </p:nvSpPr>
        <p:spPr>
          <a:xfrm>
            <a:off x="450650" y="122475"/>
            <a:ext cx="75762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Design Your API for Humans</a:t>
            </a:r>
            <a:endParaRPr b="1" sz="3600"/>
          </a:p>
        </p:txBody>
      </p:sp>
      <p:sp>
        <p:nvSpPr>
          <p:cNvPr id="358" name="Google Shape;358;p44"/>
          <p:cNvSpPr txBox="1"/>
          <p:nvPr/>
        </p:nvSpPr>
        <p:spPr>
          <a:xfrm>
            <a:off x="506475" y="1514475"/>
            <a:ext cx="6453300" cy="46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Throw away the notion of building something for a computer to consume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Humans are the ones integrating your API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Determine what your users need to successfully and easily implement your interface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59" name="Google Shape;3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425" y="1408675"/>
            <a:ext cx="4762500" cy="382905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85725">
              <a:srgbClr val="000000">
                <a:alpha val="36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/>
        </p:nvSpPr>
        <p:spPr>
          <a:xfrm>
            <a:off x="3426900" y="4140525"/>
            <a:ext cx="53382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mirigoyen@accusoft.com</a:t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69" name="Google Shape;3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367" y="4777987"/>
            <a:ext cx="452246" cy="45224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6"/>
          <p:cNvSpPr txBox="1"/>
          <p:nvPr/>
        </p:nvSpPr>
        <p:spPr>
          <a:xfrm>
            <a:off x="5061484" y="4807026"/>
            <a:ext cx="9705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goyney</a:t>
            </a:r>
            <a:endParaRPr/>
          </a:p>
        </p:txBody>
      </p:sp>
      <p:pic>
        <p:nvPicPr>
          <p:cNvPr id="371" name="Google Shape;37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557" y="4761516"/>
            <a:ext cx="485135" cy="48513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6"/>
          <p:cNvSpPr txBox="1"/>
          <p:nvPr/>
        </p:nvSpPr>
        <p:spPr>
          <a:xfrm>
            <a:off x="6384116" y="4806990"/>
            <a:ext cx="9705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mririgo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5498975" y="513400"/>
            <a:ext cx="5864400" cy="54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About Me</a:t>
            </a:r>
            <a:endParaRPr b="1" sz="4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 am Michael Irigoyen.</a:t>
            </a:r>
            <a:br>
              <a:rPr lang="en-US" sz="36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UI/UX design for 15+ years</a:t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PHP for 13+ years</a:t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JS for 10+ years</a:t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Node.js for 3+ years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129" name="Google Shape;129;p29"/>
          <p:cNvGrpSpPr/>
          <p:nvPr/>
        </p:nvGrpSpPr>
        <p:grpSpPr>
          <a:xfrm rot="-155779">
            <a:off x="851082" y="498372"/>
            <a:ext cx="4426017" cy="5861256"/>
            <a:chOff x="484525" y="344775"/>
            <a:chExt cx="4425900" cy="5861100"/>
          </a:xfrm>
        </p:grpSpPr>
        <p:sp>
          <p:nvSpPr>
            <p:cNvPr id="130" name="Google Shape;130;p29"/>
            <p:cNvSpPr/>
            <p:nvPr/>
          </p:nvSpPr>
          <p:spPr>
            <a:xfrm>
              <a:off x="484525" y="344775"/>
              <a:ext cx="4425900" cy="586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14325" rotWithShape="0" algn="bl" dir="5400000" dist="1333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1" name="Google Shape;131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3137" y="442850"/>
              <a:ext cx="4248676" cy="566495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2" name="Google Shape;132;p29"/>
          <p:cNvCxnSpPr/>
          <p:nvPr/>
        </p:nvCxnSpPr>
        <p:spPr>
          <a:xfrm>
            <a:off x="6289175" y="3267950"/>
            <a:ext cx="4284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093" y="1340725"/>
            <a:ext cx="5306533" cy="43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 txBox="1"/>
          <p:nvPr/>
        </p:nvSpPr>
        <p:spPr>
          <a:xfrm>
            <a:off x="506675" y="3854550"/>
            <a:ext cx="53064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Located in Tampa, FL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Founded in 1991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Awarded 30+ U.S. Patents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Creates powerful Imaging SDKs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Provides RESTful APIs for Document and Image processing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780650" y="52375"/>
            <a:ext cx="86307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About Accusoft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0" name="Google Shape;140;p30"/>
          <p:cNvCxnSpPr/>
          <p:nvPr/>
        </p:nvCxnSpPr>
        <p:spPr>
          <a:xfrm>
            <a:off x="345600" y="3362225"/>
            <a:ext cx="5630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1" name="Google Shape;141;p30"/>
          <p:cNvSpPr txBox="1"/>
          <p:nvPr/>
        </p:nvSpPr>
        <p:spPr>
          <a:xfrm>
            <a:off x="507600" y="1246425"/>
            <a:ext cx="5306400" cy="19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Solving document lifecycle complexities with products built for developers.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450650" y="122475"/>
            <a:ext cx="112071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What is an API?</a:t>
            </a:r>
            <a:endParaRPr b="1" sz="4800"/>
          </a:p>
        </p:txBody>
      </p:sp>
      <p:sp>
        <p:nvSpPr>
          <p:cNvPr id="147" name="Google Shape;147;p31"/>
          <p:cNvSpPr txBox="1"/>
          <p:nvPr/>
        </p:nvSpPr>
        <p:spPr>
          <a:xfrm>
            <a:off x="575575" y="2052100"/>
            <a:ext cx="10844400" cy="23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 API, or Applications Programming Interface,</a:t>
            </a:r>
            <a:endParaRPr sz="3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is a software </a:t>
            </a:r>
            <a:r>
              <a:rPr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intermediary</a:t>
            </a:r>
            <a:r>
              <a:rPr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that allows</a:t>
            </a:r>
            <a:endParaRPr sz="3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two applications to talk to each other.</a:t>
            </a:r>
            <a:endParaRPr sz="3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450650" y="122475"/>
            <a:ext cx="112071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What is an API?</a:t>
            </a:r>
            <a:endParaRPr b="1" sz="4800"/>
          </a:p>
        </p:txBody>
      </p:sp>
      <p:sp>
        <p:nvSpPr>
          <p:cNvPr id="153" name="Google Shape;153;p32"/>
          <p:cNvSpPr txBox="1"/>
          <p:nvPr/>
        </p:nvSpPr>
        <p:spPr>
          <a:xfrm>
            <a:off x="575575" y="2052100"/>
            <a:ext cx="10844400" cy="23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 API, or Applications Programming Interface,</a:t>
            </a:r>
            <a:endParaRPr sz="3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is a software </a:t>
            </a:r>
            <a:r>
              <a:rPr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intermediary</a:t>
            </a:r>
            <a:r>
              <a:rPr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that allows</a:t>
            </a:r>
            <a:endParaRPr sz="3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a developer (usually a human being) to program</a:t>
            </a:r>
            <a:endParaRPr sz="3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two applications to talk to each other.</a:t>
            </a:r>
            <a:endParaRPr sz="3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ctrTitle"/>
          </p:nvPr>
        </p:nvSpPr>
        <p:spPr>
          <a:xfrm>
            <a:off x="1535723" y="2093913"/>
            <a:ext cx="9144000" cy="23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Experience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User Experience (UX)</a:t>
            </a:r>
            <a:endParaRPr b="1" sz="3600"/>
          </a:p>
        </p:txBody>
      </p:sp>
      <p:sp>
        <p:nvSpPr>
          <p:cNvPr id="164" name="Google Shape;164;p34"/>
          <p:cNvSpPr txBox="1"/>
          <p:nvPr/>
        </p:nvSpPr>
        <p:spPr>
          <a:xfrm>
            <a:off x="575575" y="1362350"/>
            <a:ext cx="10844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UX is defined as “a person's perceptions and responses that result from the use or anticipated use of a product, system or service". </a:t>
            </a:r>
            <a:r>
              <a:rPr baseline="30000" i="1"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ISO 9241-210</a:t>
            </a:r>
            <a:br>
              <a:rPr baseline="30000"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baseline="30000"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UX </a:t>
            </a:r>
            <a:r>
              <a:rPr lang="en-US" sz="3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does not</a:t>
            </a: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apply only to user interfaces!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UX aims to enhance the customer experience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Improve usability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Create ease of access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Promote satisfaction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ctrTitle"/>
          </p:nvPr>
        </p:nvSpPr>
        <p:spPr>
          <a:xfrm>
            <a:off x="872775" y="1503925"/>
            <a:ext cx="4222200" cy="15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“If the user can’t use it, it doesn’t work.”</a:t>
            </a:r>
            <a:endParaRPr sz="3000"/>
          </a:p>
          <a:p>
            <a:pPr indent="-419100" lvl="0" marL="457200" rtl="0" algn="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Susan Dray, Ph.D.</a:t>
            </a:r>
            <a:endParaRPr sz="30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/>
              <a:t>Usability Professionals’ Association</a:t>
            </a:r>
            <a:endParaRPr i="1" sz="1400"/>
          </a:p>
        </p:txBody>
      </p:sp>
      <p:sp>
        <p:nvSpPr>
          <p:cNvPr id="170" name="Google Shape;170;p35"/>
          <p:cNvSpPr txBox="1"/>
          <p:nvPr>
            <p:ph type="ctrTitle"/>
          </p:nvPr>
        </p:nvSpPr>
        <p:spPr>
          <a:xfrm>
            <a:off x="6680575" y="679050"/>
            <a:ext cx="4752900" cy="15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“People ignore design that ignores people.”</a:t>
            </a:r>
            <a:endParaRPr sz="3000"/>
          </a:p>
          <a:p>
            <a:pPr indent="-419100" lvl="0" marL="457200" rtl="0" algn="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Frank Chimero</a:t>
            </a:r>
            <a:endParaRPr sz="30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/>
              <a:t>Author, “The Shape of Design”</a:t>
            </a:r>
            <a:endParaRPr i="1" sz="1400"/>
          </a:p>
        </p:txBody>
      </p:sp>
      <p:sp>
        <p:nvSpPr>
          <p:cNvPr id="171" name="Google Shape;171;p35"/>
          <p:cNvSpPr txBox="1"/>
          <p:nvPr>
            <p:ph type="ctrTitle"/>
          </p:nvPr>
        </p:nvSpPr>
        <p:spPr>
          <a:xfrm>
            <a:off x="798050" y="4237600"/>
            <a:ext cx="4752900" cy="15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“You’re designing a product for people...”</a:t>
            </a:r>
            <a:endParaRPr sz="3000"/>
          </a:p>
          <a:p>
            <a:pPr indent="-419100" lvl="0" marL="457200" rtl="0" algn="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Joey Flynn</a:t>
            </a:r>
            <a:endParaRPr sz="30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/>
              <a:t>Product Designer, Facebook</a:t>
            </a:r>
            <a:endParaRPr i="1" sz="1400"/>
          </a:p>
        </p:txBody>
      </p:sp>
      <p:sp>
        <p:nvSpPr>
          <p:cNvPr id="172" name="Google Shape;172;p35"/>
          <p:cNvSpPr txBox="1"/>
          <p:nvPr>
            <p:ph type="ctrTitle"/>
          </p:nvPr>
        </p:nvSpPr>
        <p:spPr>
          <a:xfrm>
            <a:off x="6680575" y="3346350"/>
            <a:ext cx="4752900" cy="15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“Focus unswervingly on the customer.”</a:t>
            </a:r>
            <a:endParaRPr sz="3000"/>
          </a:p>
          <a:p>
            <a:pPr indent="-419100" lvl="0" marL="457200" rtl="0" algn="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Jesse Hertzberg</a:t>
            </a:r>
            <a:endParaRPr sz="30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/>
              <a:t>Former COO, Squarespace</a:t>
            </a:r>
            <a:endParaRPr i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User Experience Honeycomb</a:t>
            </a:r>
            <a:endParaRPr b="1" sz="3600"/>
          </a:p>
        </p:txBody>
      </p:sp>
      <p:sp>
        <p:nvSpPr>
          <p:cNvPr id="178" name="Google Shape;178;p36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3" name="Google Shape;183;p36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4" name="Google Shape;184;p36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Google Shape;185;p36"/>
          <p:cNvSpPr txBox="1"/>
          <p:nvPr/>
        </p:nvSpPr>
        <p:spPr>
          <a:xfrm>
            <a:off x="6861350" y="4494420"/>
            <a:ext cx="1625742" cy="6925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6" name="Google Shape;186;p36"/>
          <p:cNvSpPr txBox="1"/>
          <p:nvPr/>
        </p:nvSpPr>
        <p:spPr>
          <a:xfrm>
            <a:off x="6866020" y="2743131"/>
            <a:ext cx="1625742" cy="6925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7" name="Google Shape;187;p36"/>
          <p:cNvSpPr txBox="1"/>
          <p:nvPr/>
        </p:nvSpPr>
        <p:spPr>
          <a:xfrm>
            <a:off x="5280781" y="1867501"/>
            <a:ext cx="1625742" cy="6925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5280762" y="3618780"/>
            <a:ext cx="1625742" cy="6925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9" name="Google Shape;189;p36"/>
          <p:cNvSpPr txBox="1"/>
          <p:nvPr/>
        </p:nvSpPr>
        <p:spPr>
          <a:xfrm>
            <a:off x="3704900" y="2743131"/>
            <a:ext cx="1625742" cy="6925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3700208" y="4494420"/>
            <a:ext cx="1625742" cy="6925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1" name="Google Shape;191;p36"/>
          <p:cNvSpPr txBox="1"/>
          <p:nvPr/>
        </p:nvSpPr>
        <p:spPr>
          <a:xfrm>
            <a:off x="5283127" y="5370043"/>
            <a:ext cx="1625742" cy="6925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b="1"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2" name="Google Shape;192;p36"/>
          <p:cNvSpPr txBox="1"/>
          <p:nvPr/>
        </p:nvSpPr>
        <p:spPr>
          <a:xfrm>
            <a:off x="7255950" y="5926475"/>
            <a:ext cx="11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Questrial"/>
                <a:ea typeface="Questrial"/>
                <a:cs typeface="Questrial"/>
                <a:sym typeface="Questrial"/>
              </a:rPr>
              <a:t>- </a:t>
            </a:r>
            <a:r>
              <a:rPr lang="en-US" sz="1000">
                <a:latin typeface="Questrial"/>
                <a:ea typeface="Questrial"/>
                <a:cs typeface="Questrial"/>
                <a:sym typeface="Questrial"/>
              </a:rPr>
              <a:t>Peter Morville</a:t>
            </a:r>
            <a:endParaRPr sz="10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Custom 1">
      <a:dk1>
        <a:srgbClr val="353535"/>
      </a:dk1>
      <a:lt1>
        <a:srgbClr val="FFFFFF"/>
      </a:lt1>
      <a:dk2>
        <a:srgbClr val="1F303D"/>
      </a:dk2>
      <a:lt2>
        <a:srgbClr val="F89E5C"/>
      </a:lt2>
      <a:accent1>
        <a:srgbClr val="FF7E4A"/>
      </a:accent1>
      <a:accent2>
        <a:srgbClr val="F89E5C"/>
      </a:accent2>
      <a:accent3>
        <a:srgbClr val="5ABAAE"/>
      </a:accent3>
      <a:accent4>
        <a:srgbClr val="A9225C"/>
      </a:accent4>
      <a:accent5>
        <a:srgbClr val="84BC6F"/>
      </a:accent5>
      <a:accent6>
        <a:srgbClr val="5E5E5E"/>
      </a:accent6>
      <a:hlink>
        <a:srgbClr val="7DA1B2"/>
      </a:hlink>
      <a:folHlink>
        <a:srgbClr val="80C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ccusoft Color Palette">
      <a:dk1>
        <a:srgbClr val="353535"/>
      </a:dk1>
      <a:lt1>
        <a:srgbClr val="FFFFFF"/>
      </a:lt1>
      <a:dk2>
        <a:srgbClr val="5ABAAE"/>
      </a:dk2>
      <a:lt2>
        <a:srgbClr val="F89E5C"/>
      </a:lt2>
      <a:accent1>
        <a:srgbClr val="FF7E4A"/>
      </a:accent1>
      <a:accent2>
        <a:srgbClr val="F89E5C"/>
      </a:accent2>
      <a:accent3>
        <a:srgbClr val="5ABAAE"/>
      </a:accent3>
      <a:accent4>
        <a:srgbClr val="A9225C"/>
      </a:accent4>
      <a:accent5>
        <a:srgbClr val="84BC6F"/>
      </a:accent5>
      <a:accent6>
        <a:srgbClr val="5E5E5E"/>
      </a:accent6>
      <a:hlink>
        <a:srgbClr val="7DA1B2"/>
      </a:hlink>
      <a:folHlink>
        <a:srgbClr val="80C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