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0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d7fea73d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d7fea73d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d8017c23d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d8017c23d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1222b593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1222b593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d8017c2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d8017c2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d8017c2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d8017c2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1222b5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1222b5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0d00938d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0d00938d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65e9afbe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65e9afbe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0d00938d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0d00938d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0d00938d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0d00938d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Relationship Id="rId4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10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11" Type="http://schemas.openxmlformats.org/officeDocument/2006/relationships/image" Target="../media/image14.png"/><Relationship Id="rId10" Type="http://schemas.openxmlformats.org/officeDocument/2006/relationships/image" Target="../media/image1.png"/><Relationship Id="rId12" Type="http://schemas.openxmlformats.org/officeDocument/2006/relationships/image" Target="../media/image15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hyperlink" Target="https://open.spotify.com/track/6EHeTEvCNUdbsV5D3P45IV?si=8abdd96a5c5c4c9c" TargetMode="External"/><Relationship Id="rId11" Type="http://schemas.openxmlformats.org/officeDocument/2006/relationships/hyperlink" Target="https://open.spotify.com/track/51R2M1JgyFfRS3e6v5wCt3?si=405b96eb43c442d6" TargetMode="External"/><Relationship Id="rId10" Type="http://schemas.openxmlformats.org/officeDocument/2006/relationships/hyperlink" Target="https://open.spotify.com/track/6SglxGaFBfgW69ASbikI4k?si=c8f9d043bc0642f2" TargetMode="External"/><Relationship Id="rId9" Type="http://schemas.openxmlformats.org/officeDocument/2006/relationships/image" Target="../media/image18.png"/><Relationship Id="rId5" Type="http://schemas.openxmlformats.org/officeDocument/2006/relationships/hyperlink" Target="https://open.spotify.com/track/5MCpA6s4yxlRWK5xZ0UFl0?si=abfb18900aa246c8" TargetMode="External"/><Relationship Id="rId6" Type="http://schemas.openxmlformats.org/officeDocument/2006/relationships/hyperlink" Target="https://open.spotify.com/track/7w4DEmSt2Or4emztSIC1gp?si=aed99e463ae74ca6" TargetMode="External"/><Relationship Id="rId7" Type="http://schemas.openxmlformats.org/officeDocument/2006/relationships/image" Target="../media/image21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435950" y="1649725"/>
            <a:ext cx="8123100" cy="8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5480">
                <a:latin typeface="Montserrat"/>
                <a:ea typeface="Montserrat"/>
                <a:cs typeface="Montserrat"/>
                <a:sym typeface="Montserrat"/>
              </a:rPr>
              <a:t>Moosic</a:t>
            </a:r>
            <a:endParaRPr b="1" sz="4980">
              <a:solidFill>
                <a:schemeClr val="dk1"/>
              </a:solidFill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2229500" y="4043550"/>
            <a:ext cx="453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Group 1</a:t>
            </a:r>
            <a:endParaRPr sz="2000" u="sng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Federico, Gözde, Olaf, Zishan</a:t>
            </a:r>
            <a:endParaRPr sz="2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423" y="352975"/>
            <a:ext cx="1702151" cy="104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/>
        </p:nvSpPr>
        <p:spPr>
          <a:xfrm>
            <a:off x="1456700" y="2386430"/>
            <a:ext cx="6081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79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Unsupervised Machine Learning: Clustering Songs</a:t>
            </a:r>
            <a:endParaRPr sz="1679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9" name="Google Shape;109;p25"/>
          <p:cNvCxnSpPr/>
          <p:nvPr/>
        </p:nvCxnSpPr>
        <p:spPr>
          <a:xfrm flipH="1" rot="10800000">
            <a:off x="1733000" y="2466550"/>
            <a:ext cx="5529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/>
          <p:nvPr/>
        </p:nvSpPr>
        <p:spPr>
          <a:xfrm>
            <a:off x="4478050" y="1895025"/>
            <a:ext cx="3405600" cy="106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>
            <p:ph type="ctrTitle"/>
          </p:nvPr>
        </p:nvSpPr>
        <p:spPr>
          <a:xfrm>
            <a:off x="3611200" y="1895025"/>
            <a:ext cx="5139300" cy="8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68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368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4015600" y="3212000"/>
            <a:ext cx="43305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ANY QUESTIONS?</a:t>
            </a:r>
            <a:endParaRPr sz="2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00" y="0"/>
            <a:ext cx="3082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/>
          <p:nvPr/>
        </p:nvSpPr>
        <p:spPr>
          <a:xfrm>
            <a:off x="3399400" y="13200"/>
            <a:ext cx="5421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OVERVIEW</a:t>
            </a:r>
            <a:endParaRPr sz="2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6" name="Google Shape;116;p26"/>
          <p:cNvCxnSpPr/>
          <p:nvPr/>
        </p:nvCxnSpPr>
        <p:spPr>
          <a:xfrm flipH="1" rot="10800000">
            <a:off x="3419225" y="631200"/>
            <a:ext cx="51933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6"/>
          <p:cNvSpPr txBox="1"/>
          <p:nvPr/>
        </p:nvSpPr>
        <p:spPr>
          <a:xfrm>
            <a:off x="3069250" y="958775"/>
            <a:ext cx="60816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7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Moosic:</a:t>
            </a:r>
            <a:endParaRPr b="1" sz="167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7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52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Montserrat Medium"/>
              <a:buChar char="●"/>
            </a:pPr>
            <a:r>
              <a:rPr lang="en-GB" sz="1679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Small start-up company </a:t>
            </a:r>
            <a:br>
              <a:rPr lang="en-GB" sz="1679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79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52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Montserrat Medium"/>
              <a:buChar char="●"/>
            </a:pPr>
            <a:r>
              <a:rPr lang="en-GB" sz="1679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Creates curated playlists done by music experts and specialists in old and new trends.</a:t>
            </a:r>
            <a:endParaRPr sz="1679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3086350" y="3171400"/>
            <a:ext cx="60474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7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Questions:</a:t>
            </a:r>
            <a:endParaRPr b="1" sz="167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7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52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Montserrat Medium"/>
              <a:buChar char="●"/>
            </a:pPr>
            <a:r>
              <a:rPr lang="en-GB" sz="1679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Are Spotify’s audio features able to categorize music?</a:t>
            </a:r>
            <a:endParaRPr sz="1679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79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52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Montserrat Medium"/>
              <a:buChar char="●"/>
            </a:pPr>
            <a:r>
              <a:rPr lang="en-GB" sz="1679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K-Means a good method to</a:t>
            </a:r>
            <a:br>
              <a:rPr lang="en-GB" sz="1679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GB" sz="1679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create playlists?</a:t>
            </a:r>
            <a:endParaRPr sz="1679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4">
            <a:alphaModFix amt="70000"/>
          </a:blip>
          <a:srcRect b="0" l="16485" r="0" t="0"/>
          <a:stretch/>
        </p:blipFill>
        <p:spPr>
          <a:xfrm>
            <a:off x="-7000" y="0"/>
            <a:ext cx="25933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 txBox="1"/>
          <p:nvPr/>
        </p:nvSpPr>
        <p:spPr>
          <a:xfrm>
            <a:off x="740700" y="-43600"/>
            <a:ext cx="766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</a:t>
            </a:r>
            <a:endParaRPr sz="2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26" name="Google Shape;126;p27"/>
          <p:cNvCxnSpPr/>
          <p:nvPr/>
        </p:nvCxnSpPr>
        <p:spPr>
          <a:xfrm>
            <a:off x="3352500" y="659025"/>
            <a:ext cx="2439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7"/>
          <p:cNvSpPr txBox="1"/>
          <p:nvPr/>
        </p:nvSpPr>
        <p:spPr>
          <a:xfrm>
            <a:off x="1397500" y="801975"/>
            <a:ext cx="32316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our analysis, </a:t>
            </a: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5235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songs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were used.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preparation: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Reading the data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Initial quick exploration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Dropping unwanted features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Modelling: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scaling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K-Means exploration of clusters 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K-Means final model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Cluster exploration: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Univariate and bivariate exploration of the clusters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en-GB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Manual labelling of the clusters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75" y="1353650"/>
            <a:ext cx="843575" cy="7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075" y="2657275"/>
            <a:ext cx="843575" cy="783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76" y="3960875"/>
            <a:ext cx="897761" cy="7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267700"/>
            <a:ext cx="4484250" cy="334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/>
          <p:nvPr/>
        </p:nvSpPr>
        <p:spPr>
          <a:xfrm>
            <a:off x="733700" y="27825"/>
            <a:ext cx="766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Transformers</a:t>
            </a:r>
            <a:endParaRPr sz="2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 flipH="1" rot="10800000">
            <a:off x="1975350" y="659025"/>
            <a:ext cx="51933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75" y="1250450"/>
            <a:ext cx="4073856" cy="27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256" y="1250450"/>
            <a:ext cx="4171444" cy="27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/>
        </p:nvSpPr>
        <p:spPr>
          <a:xfrm>
            <a:off x="733700" y="27825"/>
            <a:ext cx="766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FEATURE OVERVIEW</a:t>
            </a:r>
            <a:endParaRPr sz="2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47" name="Google Shape;147;p29"/>
          <p:cNvCxnSpPr/>
          <p:nvPr/>
        </p:nvCxnSpPr>
        <p:spPr>
          <a:xfrm flipH="1" rot="10800000">
            <a:off x="1975350" y="659025"/>
            <a:ext cx="51933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9"/>
          <p:cNvSpPr txBox="1"/>
          <p:nvPr/>
        </p:nvSpPr>
        <p:spPr>
          <a:xfrm>
            <a:off x="668075" y="1065450"/>
            <a:ext cx="3688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8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Danceability:</a:t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a combination of musical elements such as tempo, rhythmic stability, beat strength, and general regularity.</a:t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8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Instrumentalness:</a:t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Predicts whether a track contains no vocals.</a:t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8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Loudness:</a:t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Useful for comparing relative loudness of tracks. </a:t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8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Acousticness:</a:t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Describes how acoustic a song is.</a:t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8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Speechiness:</a:t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Detects the presence of spoken words in a track.</a:t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5392625" y="1065450"/>
            <a:ext cx="36885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8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Energy:</a:t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perceptual measure of intensity and activity. Typically, energetic tracks feel fast, loud, and noisy. </a:t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8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Tempo:</a:t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overall estimated tempo of a track in beats per minute (BPM).</a:t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8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Liveness:</a:t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Detects the presence of an audience in the recording.</a:t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8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Valence:</a:t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Tracks with high valence sound more positive, while tracks with low valence sound more negative.</a:t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33575" y="1150275"/>
            <a:ext cx="485000" cy="47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154400" y="1995800"/>
            <a:ext cx="443350" cy="4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154399" y="3972775"/>
            <a:ext cx="443350" cy="4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>
          <a:blip r:embed="rId7">
            <a:alphaModFix amt="80000"/>
          </a:blip>
          <a:stretch>
            <a:fillRect/>
          </a:stretch>
        </p:blipFill>
        <p:spPr>
          <a:xfrm>
            <a:off x="154400" y="2680625"/>
            <a:ext cx="422525" cy="41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8">
            <a:alphaModFix amt="80000"/>
          </a:blip>
          <a:stretch>
            <a:fillRect/>
          </a:stretch>
        </p:blipFill>
        <p:spPr>
          <a:xfrm>
            <a:off x="4907625" y="3952213"/>
            <a:ext cx="485000" cy="47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9">
            <a:alphaModFix amt="80000"/>
          </a:blip>
          <a:stretch>
            <a:fillRect/>
          </a:stretch>
        </p:blipFill>
        <p:spPr>
          <a:xfrm>
            <a:off x="4907625" y="2046775"/>
            <a:ext cx="485000" cy="47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07625" y="2943275"/>
            <a:ext cx="485000" cy="47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78475" y="1185775"/>
            <a:ext cx="485000" cy="47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3575" y="3306150"/>
            <a:ext cx="443350" cy="43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/>
        </p:nvSpPr>
        <p:spPr>
          <a:xfrm>
            <a:off x="733700" y="27825"/>
            <a:ext cx="766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Playlists</a:t>
            </a:r>
            <a:endParaRPr sz="2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65" name="Google Shape;165;p30"/>
          <p:cNvCxnSpPr/>
          <p:nvPr/>
        </p:nvCxnSpPr>
        <p:spPr>
          <a:xfrm flipH="1" rot="10800000">
            <a:off x="1975350" y="659025"/>
            <a:ext cx="51933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30"/>
          <p:cNvSpPr txBox="1"/>
          <p:nvPr/>
        </p:nvSpPr>
        <p:spPr>
          <a:xfrm>
            <a:off x="2032050" y="1316825"/>
            <a:ext cx="50799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0)       Gloomy classic and jazz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R'n beats             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Easy times            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Dinner for 2          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Shake you boooty      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House party cheeeeesy vibes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Random easy listening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Lame house party      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Devoured by vermin    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Put on your dancing shoes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Pulsating protoplasma 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Trashdance            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Highway driving       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 idea who I am      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Trashdance 2, even trashier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Slow extinction of life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 the hill of desecration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Melodical pop rock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Melodical pop rock 2, with some energy...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 bro                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Mixed ultracheeesy energy dance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good book, some wine and a fireplace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Close your eyes       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Melodical pop rock 3, it gets romantic...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Where the rivers of the madness stream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Very drunk disco pub dj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Trash melodic pop rock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Tropical Summer breeze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AutoNum type="arabicParenR"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Confused AI                                      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29)       RI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 Mr. Reed                                     </a:t>
            </a:r>
            <a:r>
              <a:rPr lang="en-GB" sz="108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                              </a:t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5160475" y="1316825"/>
            <a:ext cx="50799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164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269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170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161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180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370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150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82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138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180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243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84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184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201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108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299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98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232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343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219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66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93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169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192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173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170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195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74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48</a:t>
            </a:r>
            <a:endParaRPr sz="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180</a:t>
            </a:r>
            <a:r>
              <a:rPr lang="en-GB" sz="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                        </a:t>
            </a:r>
            <a:r>
              <a:rPr lang="en-GB" sz="108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                              </a:t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4572000" y="922350"/>
            <a:ext cx="185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 Medium"/>
                <a:ea typeface="Montserrat Medium"/>
                <a:cs typeface="Montserrat Medium"/>
                <a:sym typeface="Montserrat Medium"/>
              </a:rPr>
              <a:t>Number of songs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2181225" y="922350"/>
            <a:ext cx="185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-GB" sz="1000">
                <a:latin typeface="Montserrat Medium"/>
                <a:ea typeface="Montserrat Medium"/>
                <a:cs typeface="Montserrat Medium"/>
                <a:sym typeface="Montserrat Medium"/>
              </a:rPr>
              <a:t>ongs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/>
        </p:nvSpPr>
        <p:spPr>
          <a:xfrm>
            <a:off x="733700" y="27825"/>
            <a:ext cx="766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Playlists</a:t>
            </a:r>
            <a:endParaRPr sz="2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6" name="Google Shape;176;p31"/>
          <p:cNvCxnSpPr/>
          <p:nvPr/>
        </p:nvCxnSpPr>
        <p:spPr>
          <a:xfrm flipH="1" rot="10800000">
            <a:off x="1975350" y="659025"/>
            <a:ext cx="51933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31"/>
          <p:cNvSpPr txBox="1"/>
          <p:nvPr/>
        </p:nvSpPr>
        <p:spPr>
          <a:xfrm>
            <a:off x="434100" y="1032688"/>
            <a:ext cx="2630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6) </a:t>
            </a:r>
            <a:r>
              <a:rPr b="1"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easy listening </a:t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Link 1</a:t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/>
              </a:rPr>
              <a:t>Link 2</a:t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5989875" y="1032688"/>
            <a:ext cx="2630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15) </a:t>
            </a:r>
            <a:r>
              <a:rPr b="1"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Slow extinction of life</a:t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6"/>
              </a:rPr>
              <a:t>Link 1</a:t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9875" y="2286700"/>
            <a:ext cx="2629999" cy="185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4025" y="2286700"/>
            <a:ext cx="2629999" cy="18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50025" y="2286700"/>
            <a:ext cx="2629999" cy="185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3249950" y="1032688"/>
            <a:ext cx="2630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28) </a:t>
            </a:r>
            <a:r>
              <a:rPr b="1"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Confused AI</a:t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10"/>
              </a:rPr>
              <a:t>Link 1</a:t>
            </a:r>
            <a:endParaRPr b="1" sz="108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11"/>
              </a:rPr>
              <a:t>Link2</a:t>
            </a:r>
            <a:endParaRPr sz="108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733700" y="27825"/>
            <a:ext cx="766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89" name="Google Shape;189;p32"/>
          <p:cNvCxnSpPr/>
          <p:nvPr/>
        </p:nvCxnSpPr>
        <p:spPr>
          <a:xfrm flipH="1" rot="10800000">
            <a:off x="1975350" y="659025"/>
            <a:ext cx="51933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00" y="857213"/>
            <a:ext cx="2516300" cy="396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3850" y="857237"/>
            <a:ext cx="2516300" cy="3968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3125" y="857225"/>
            <a:ext cx="2516300" cy="396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/>
        </p:nvSpPr>
        <p:spPr>
          <a:xfrm>
            <a:off x="733700" y="27825"/>
            <a:ext cx="766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CONCLUSIONS</a:t>
            </a:r>
            <a:endParaRPr sz="2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99" name="Google Shape;199;p33"/>
          <p:cNvCxnSpPr/>
          <p:nvPr/>
        </p:nvCxnSpPr>
        <p:spPr>
          <a:xfrm flipH="1" rot="10800000">
            <a:off x="1975350" y="659025"/>
            <a:ext cx="51933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3"/>
          <p:cNvSpPr txBox="1"/>
          <p:nvPr/>
        </p:nvSpPr>
        <p:spPr>
          <a:xfrm>
            <a:off x="740700" y="1522775"/>
            <a:ext cx="7662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Spotify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's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audio features manages to get logical playlists</a:t>
            </a:r>
            <a:b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K-Means method create playlist based on certain audio features so may not always produce pleasing 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group</a:t>
            </a: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of songs</a:t>
            </a:r>
            <a:b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can be useful to use other features like genre labelling to improve clustering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