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Montserrat SemiBold"/>
      <p:regular r:id="rId19"/>
      <p:bold r:id="rId20"/>
      <p:italic r:id="rId21"/>
      <p:boldItalic r:id="rId22"/>
    </p:embeddedFont>
    <p:embeddedFont>
      <p:font typeface="Lexend ExtraBold"/>
      <p:bold r:id="rId23"/>
    </p:embeddedFont>
    <p:embeddedFont>
      <p:font typeface="Proxima Nova"/>
      <p:regular r:id="rId24"/>
      <p:bold r:id="rId25"/>
      <p:italic r:id="rId26"/>
      <p:boldItalic r:id="rId27"/>
    </p:embeddedFont>
    <p:embeddedFont>
      <p:font typeface="Montserrat"/>
      <p:regular r:id="rId28"/>
      <p:bold r:id="rId29"/>
      <p:italic r:id="rId30"/>
      <p:boldItalic r:id="rId31"/>
    </p:embeddedFont>
    <p:embeddedFont>
      <p:font typeface="Montserrat Medium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SemiBold-bold.fntdata"/><Relationship Id="rId22" Type="http://schemas.openxmlformats.org/officeDocument/2006/relationships/font" Target="fonts/MontserratSemiBold-boldItalic.fntdata"/><Relationship Id="rId21" Type="http://schemas.openxmlformats.org/officeDocument/2006/relationships/font" Target="fonts/MontserratSemiBold-italic.fntdata"/><Relationship Id="rId24" Type="http://schemas.openxmlformats.org/officeDocument/2006/relationships/font" Target="fonts/ProximaNova-regular.fntdata"/><Relationship Id="rId23" Type="http://schemas.openxmlformats.org/officeDocument/2006/relationships/font" Target="fonts/LexendExtraBo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ProximaNova-italic.fntdata"/><Relationship Id="rId25" Type="http://schemas.openxmlformats.org/officeDocument/2006/relationships/font" Target="fonts/ProximaNova-bold.fntdata"/><Relationship Id="rId28" Type="http://schemas.openxmlformats.org/officeDocument/2006/relationships/font" Target="fonts/Montserrat-regular.fntdata"/><Relationship Id="rId27" Type="http://schemas.openxmlformats.org/officeDocument/2006/relationships/font" Target="fonts/ProximaNova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5.xml"/><Relationship Id="rId33" Type="http://schemas.openxmlformats.org/officeDocument/2006/relationships/font" Target="fonts/MontserratMedium-bold.fntdata"/><Relationship Id="rId10" Type="http://schemas.openxmlformats.org/officeDocument/2006/relationships/slide" Target="slides/slide4.xml"/><Relationship Id="rId32" Type="http://schemas.openxmlformats.org/officeDocument/2006/relationships/font" Target="fonts/MontserratMedium-regular.fntdata"/><Relationship Id="rId13" Type="http://schemas.openxmlformats.org/officeDocument/2006/relationships/slide" Target="slides/slide7.xml"/><Relationship Id="rId35" Type="http://schemas.openxmlformats.org/officeDocument/2006/relationships/font" Target="fonts/MontserratMedium-boldItalic.fntdata"/><Relationship Id="rId12" Type="http://schemas.openxmlformats.org/officeDocument/2006/relationships/slide" Target="slides/slide6.xml"/><Relationship Id="rId34" Type="http://schemas.openxmlformats.org/officeDocument/2006/relationships/font" Target="fonts/MontserratMedium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MontserratSemiBold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ffde742532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ffde742532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dbbda7a689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dbbda7a689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ff9de6a2a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ff9de6a2a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*based on the number of rows, comparison between original </a:t>
            </a:r>
            <a:r>
              <a:rPr lang="en-GB"/>
              <a:t>data frames</a:t>
            </a:r>
            <a:r>
              <a:rPr lang="en-GB"/>
              <a:t> and cleaned data.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dbbda7a689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dbbda7a689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dbbda7a689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dbbda7a689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0130c634e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0130c634e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0130c634e7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0130c634e7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028d241e1b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028d241e1b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0130c634e7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0130c634e7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ff1a0f1a8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ff1a0f1a8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00cce9d7f2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00cce9d7f2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0130c634e7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0130c634e7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Google Shape;8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4" name="Google Shape;8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8" name="Google Shape;88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9" name="Google Shape;89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3" name="Google Shape;9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20.pn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7.png"/><Relationship Id="rId5" Type="http://schemas.openxmlformats.org/officeDocument/2006/relationships/image" Target="../media/image10.png"/><Relationship Id="rId6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5"/>
          <p:cNvSpPr/>
          <p:nvPr/>
        </p:nvSpPr>
        <p:spPr>
          <a:xfrm>
            <a:off x="-7000" y="3554625"/>
            <a:ext cx="9144000" cy="489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5"/>
          <p:cNvSpPr txBox="1"/>
          <p:nvPr/>
        </p:nvSpPr>
        <p:spPr>
          <a:xfrm>
            <a:off x="3034350" y="635500"/>
            <a:ext cx="3075300" cy="10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31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Eniac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7" name="Google Shape;107;p25"/>
          <p:cNvSpPr txBox="1"/>
          <p:nvPr>
            <p:ph type="ctrTitle"/>
          </p:nvPr>
        </p:nvSpPr>
        <p:spPr>
          <a:xfrm>
            <a:off x="510450" y="1947875"/>
            <a:ext cx="8123100" cy="8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478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PROJECT 3</a:t>
            </a:r>
            <a:endParaRPr b="1" sz="4280">
              <a:solidFill>
                <a:schemeClr val="dk1"/>
              </a:solidFill>
            </a:endParaRPr>
          </a:p>
        </p:txBody>
      </p:sp>
      <p:sp>
        <p:nvSpPr>
          <p:cNvPr id="108" name="Google Shape;108;p25"/>
          <p:cNvSpPr/>
          <p:nvPr/>
        </p:nvSpPr>
        <p:spPr>
          <a:xfrm>
            <a:off x="2866075" y="635500"/>
            <a:ext cx="3405600" cy="1061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000" y="0"/>
            <a:ext cx="914399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4"/>
          <p:cNvSpPr/>
          <p:nvPr/>
        </p:nvSpPr>
        <p:spPr>
          <a:xfrm>
            <a:off x="-7000" y="659025"/>
            <a:ext cx="9144000" cy="216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4"/>
          <p:cNvSpPr txBox="1"/>
          <p:nvPr/>
        </p:nvSpPr>
        <p:spPr>
          <a:xfrm>
            <a:off x="733700" y="104900"/>
            <a:ext cx="7662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LACK OF INFORMATION</a:t>
            </a:r>
            <a:endParaRPr sz="2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12" name="Google Shape;212;p34"/>
          <p:cNvSpPr txBox="1"/>
          <p:nvPr/>
        </p:nvSpPr>
        <p:spPr>
          <a:xfrm>
            <a:off x="157200" y="867625"/>
            <a:ext cx="88296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8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Question 6) How could data collection be improved?</a:t>
            </a:r>
            <a:endParaRPr sz="148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8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13" name="Google Shape;213;p34"/>
          <p:cNvSpPr txBox="1"/>
          <p:nvPr/>
        </p:nvSpPr>
        <p:spPr>
          <a:xfrm>
            <a:off x="218475" y="1603925"/>
            <a:ext cx="8829600" cy="16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We have no infos about (net) profit!</a:t>
            </a:r>
            <a:endParaRPr sz="1200"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We should know how the individual orders proceeded (put in basket, shopping cart, placed the order)</a:t>
            </a:r>
            <a:endParaRPr sz="1200"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We should know way more details about the discounts:</a:t>
            </a:r>
            <a:endParaRPr sz="1200"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Montserrat Medium"/>
              <a:buChar char="●"/>
            </a:pPr>
            <a:r>
              <a:rPr lang="en-GB" sz="11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General discounts on the website vs. only partially granted coupons -&gt; </a:t>
            </a:r>
            <a:r>
              <a:rPr lang="en-GB" sz="1100">
                <a:solidFill>
                  <a:srgbClr val="4BA17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look at individual days / weeks!</a:t>
            </a:r>
            <a:endParaRPr sz="1100">
              <a:solidFill>
                <a:srgbClr val="4BA17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Montserrat Medium"/>
              <a:buChar char="●"/>
            </a:pPr>
            <a:r>
              <a:rPr lang="en-GB" sz="11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How were they marketed: Email funnel? Given to people with shopping cart orders?</a:t>
            </a:r>
            <a:endParaRPr sz="1200"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00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5"/>
          <p:cNvSpPr txBox="1"/>
          <p:nvPr/>
        </p:nvSpPr>
        <p:spPr>
          <a:xfrm>
            <a:off x="2296988" y="130825"/>
            <a:ext cx="4536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IMPROVE</a:t>
            </a:r>
            <a:endParaRPr sz="24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DATA QUALITY</a:t>
            </a:r>
            <a:endParaRPr sz="24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20" name="Google Shape;220;p35"/>
          <p:cNvSpPr txBox="1"/>
          <p:nvPr/>
        </p:nvSpPr>
        <p:spPr>
          <a:xfrm>
            <a:off x="672700" y="1484200"/>
            <a:ext cx="7855500" cy="28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 Medium"/>
              <a:buChar char="●"/>
            </a:pPr>
            <a:r>
              <a:rPr lang="en-GB"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Approx. 72% of Data had to be discarded* because of missing values and mismatches</a:t>
            </a:r>
            <a:endParaRPr sz="13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 Medium"/>
              <a:buChar char="●"/>
            </a:pPr>
            <a:r>
              <a:rPr lang="en-GB"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Standardize the formatting of price</a:t>
            </a:r>
            <a:endParaRPr sz="13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 Medium"/>
              <a:buChar char="●"/>
            </a:pPr>
            <a:r>
              <a:rPr lang="en-GB"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Collect all data regarding orders in one data frame</a:t>
            </a:r>
            <a:endParaRPr sz="13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 Medium"/>
              <a:buChar char="●"/>
            </a:pPr>
            <a:r>
              <a:rPr lang="en-GB"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Keep and share (net) profit information</a:t>
            </a:r>
            <a:endParaRPr sz="13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 Medium"/>
              <a:buChar char="●"/>
            </a:pPr>
            <a:r>
              <a:rPr lang="en-GB"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Share specific details about the discounts like: general vs. individualised, promoted using various funnels etc.</a:t>
            </a:r>
            <a:endParaRPr sz="13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6"/>
          <p:cNvSpPr/>
          <p:nvPr/>
        </p:nvSpPr>
        <p:spPr>
          <a:xfrm>
            <a:off x="-7000" y="3097425"/>
            <a:ext cx="9144000" cy="489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6"/>
          <p:cNvSpPr txBox="1"/>
          <p:nvPr>
            <p:ph type="ctrTitle"/>
          </p:nvPr>
        </p:nvSpPr>
        <p:spPr>
          <a:xfrm>
            <a:off x="510450" y="1636000"/>
            <a:ext cx="8123100" cy="8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4780">
                <a:latin typeface="Montserrat"/>
                <a:ea typeface="Montserrat"/>
                <a:cs typeface="Montserrat"/>
                <a:sym typeface="Montserrat"/>
              </a:rPr>
              <a:t>THANK YOU</a:t>
            </a:r>
            <a:endParaRPr b="1" sz="4280">
              <a:solidFill>
                <a:schemeClr val="dk1"/>
              </a:solidFill>
            </a:endParaRPr>
          </a:p>
        </p:txBody>
      </p:sp>
      <p:sp>
        <p:nvSpPr>
          <p:cNvPr id="228" name="Google Shape;228;p36"/>
          <p:cNvSpPr txBox="1"/>
          <p:nvPr/>
        </p:nvSpPr>
        <p:spPr>
          <a:xfrm>
            <a:off x="2406750" y="3330875"/>
            <a:ext cx="43305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8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ANY QUESTIONS?</a:t>
            </a:r>
            <a:endParaRPr sz="208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000" y="0"/>
            <a:ext cx="914399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6"/>
          <p:cNvSpPr/>
          <p:nvPr/>
        </p:nvSpPr>
        <p:spPr>
          <a:xfrm>
            <a:off x="-7000" y="659025"/>
            <a:ext cx="9144000" cy="216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6"/>
          <p:cNvSpPr txBox="1"/>
          <p:nvPr/>
        </p:nvSpPr>
        <p:spPr>
          <a:xfrm>
            <a:off x="733700" y="27825"/>
            <a:ext cx="76626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PROJECT OVERVIEW</a:t>
            </a:r>
            <a:endParaRPr sz="29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6" name="Google Shape;116;p26"/>
          <p:cNvSpPr txBox="1"/>
          <p:nvPr/>
        </p:nvSpPr>
        <p:spPr>
          <a:xfrm>
            <a:off x="150200" y="3027900"/>
            <a:ext cx="8829600" cy="9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79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 Analysis:</a:t>
            </a:r>
            <a:endParaRPr b="1" sz="1979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79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Is it beneficial or not to discount products?</a:t>
            </a:r>
            <a:endParaRPr sz="1679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7" name="Google Shape;117;p26"/>
          <p:cNvSpPr txBox="1"/>
          <p:nvPr/>
        </p:nvSpPr>
        <p:spPr>
          <a:xfrm>
            <a:off x="151200" y="1120100"/>
            <a:ext cx="8829600" cy="10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79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ENIAC:</a:t>
            </a:r>
            <a:endParaRPr b="1" sz="1779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79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1630" lvl="0" marL="4572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80"/>
              <a:buFont typeface="Montserrat Medium"/>
              <a:buChar char="●"/>
            </a:pPr>
            <a:r>
              <a:rPr lang="en-GB" sz="1779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E-commerce tech company</a:t>
            </a:r>
            <a:endParaRPr sz="1779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1630" lvl="0" marL="4572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80"/>
              <a:buFont typeface="Montserrat Medium"/>
              <a:buChar char="●"/>
            </a:pPr>
            <a:r>
              <a:rPr lang="en-GB" sz="1779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Various technology products, especially compatible with Apple</a:t>
            </a:r>
            <a:endParaRPr sz="1779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8" name="Google Shape;118;p26"/>
          <p:cNvSpPr/>
          <p:nvPr/>
        </p:nvSpPr>
        <p:spPr>
          <a:xfrm>
            <a:off x="644300" y="2985200"/>
            <a:ext cx="7841400" cy="1061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000" y="0"/>
            <a:ext cx="914399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7"/>
          <p:cNvSpPr/>
          <p:nvPr/>
        </p:nvSpPr>
        <p:spPr>
          <a:xfrm>
            <a:off x="-7000" y="659025"/>
            <a:ext cx="9144000" cy="216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7"/>
          <p:cNvSpPr txBox="1"/>
          <p:nvPr/>
        </p:nvSpPr>
        <p:spPr>
          <a:xfrm>
            <a:off x="733700" y="27825"/>
            <a:ext cx="76626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RECOMMENDATION</a:t>
            </a:r>
            <a:endParaRPr sz="29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6" name="Google Shape;126;p27"/>
          <p:cNvSpPr txBox="1"/>
          <p:nvPr/>
        </p:nvSpPr>
        <p:spPr>
          <a:xfrm>
            <a:off x="157200" y="1521275"/>
            <a:ext cx="88296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8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As a result of our analysis, discounts…</a:t>
            </a:r>
            <a:endParaRPr b="1" sz="208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7"/>
          <p:cNvSpPr txBox="1"/>
          <p:nvPr/>
        </p:nvSpPr>
        <p:spPr>
          <a:xfrm>
            <a:off x="1653775" y="2347500"/>
            <a:ext cx="66783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●"/>
            </a:pPr>
            <a:r>
              <a:rPr lang="en-GB">
                <a:latin typeface="Montserrat Medium"/>
                <a:ea typeface="Montserrat Medium"/>
                <a:cs typeface="Montserrat Medium"/>
                <a:sym typeface="Montserrat Medium"/>
              </a:rPr>
              <a:t>Should be continued, but with a hard cap at </a:t>
            </a: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30%</a:t>
            </a:r>
            <a:br>
              <a:rPr b="1" lang="en-GB">
                <a:latin typeface="Montserrat"/>
                <a:ea typeface="Montserrat"/>
                <a:cs typeface="Montserrat"/>
                <a:sym typeface="Montserrat"/>
              </a:rPr>
            </a:b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●"/>
            </a:pPr>
            <a:r>
              <a:rPr lang="en-GB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Should concentrate on special (holi)days</a:t>
            </a:r>
            <a:br>
              <a:rPr lang="en-GB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</a:b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●"/>
            </a:pPr>
            <a:r>
              <a:rPr lang="en-GB">
                <a:latin typeface="Montserrat Medium"/>
                <a:ea typeface="Montserrat Medium"/>
                <a:cs typeface="Montserrat Medium"/>
                <a:sym typeface="Montserrat Medium"/>
              </a:rPr>
              <a:t>In the Storage &amp; Memory category are beneficial</a:t>
            </a:r>
            <a:br>
              <a:rPr lang="en-GB">
                <a:latin typeface="Montserrat Medium"/>
                <a:ea typeface="Montserrat Medium"/>
                <a:cs typeface="Montserrat Medium"/>
                <a:sym typeface="Montserrat Medium"/>
              </a:rPr>
            </a:b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●"/>
            </a:pPr>
            <a:r>
              <a:rPr lang="en-GB">
                <a:latin typeface="Montserrat Medium"/>
                <a:ea typeface="Montserrat Medium"/>
                <a:cs typeface="Montserrat Medium"/>
                <a:sym typeface="Montserrat Medium"/>
              </a:rPr>
              <a:t>In the Accessories category are not really </a:t>
            </a:r>
            <a:r>
              <a:rPr lang="en-GB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beneficial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000" y="0"/>
            <a:ext cx="41630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8"/>
          <p:cNvSpPr txBox="1"/>
          <p:nvPr/>
        </p:nvSpPr>
        <p:spPr>
          <a:xfrm>
            <a:off x="-7025" y="313000"/>
            <a:ext cx="45360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DATASET</a:t>
            </a:r>
            <a:endParaRPr sz="29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4" name="Google Shape;134;p28"/>
          <p:cNvSpPr txBox="1"/>
          <p:nvPr/>
        </p:nvSpPr>
        <p:spPr>
          <a:xfrm>
            <a:off x="0" y="2095650"/>
            <a:ext cx="44103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 our analysis, the products were collected in</a:t>
            </a:r>
            <a:br>
              <a:rPr lang="en-GB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</a:br>
            <a:r>
              <a:rPr lang="en-GB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7 main categories:</a:t>
            </a:r>
            <a:endParaRPr sz="11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857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 Medium"/>
              <a:buChar char="●"/>
            </a:pPr>
            <a:r>
              <a:rPr b="1" lang="en-GB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Telephony</a:t>
            </a:r>
            <a:r>
              <a:rPr lang="en-GB" sz="9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                   </a:t>
            </a:r>
            <a:endParaRPr sz="8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85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 Medium"/>
              <a:buChar char="●"/>
            </a:pPr>
            <a:r>
              <a:rPr b="1" lang="en-GB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Computers</a:t>
            </a:r>
            <a:r>
              <a:rPr lang="en-GB" sz="9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              </a:t>
            </a:r>
            <a:endParaRPr sz="9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85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 Medium"/>
              <a:buChar char="●"/>
            </a:pPr>
            <a:r>
              <a:rPr b="1" lang="en-GB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Audio</a:t>
            </a:r>
            <a:r>
              <a:rPr lang="en-GB" sz="9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                           </a:t>
            </a:r>
            <a:endParaRPr sz="9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85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 Medium"/>
              <a:buChar char="●"/>
            </a:pPr>
            <a:r>
              <a:rPr b="1" lang="en-GB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Accessories</a:t>
            </a:r>
            <a:r>
              <a:rPr lang="en-GB" sz="9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               </a:t>
            </a:r>
            <a:endParaRPr sz="9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85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 Medium"/>
              <a:buChar char="●"/>
            </a:pPr>
            <a:r>
              <a:rPr b="1" lang="en-GB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Storage &amp; Memory</a:t>
            </a:r>
            <a:r>
              <a:rPr lang="en-GB" sz="9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   </a:t>
            </a:r>
            <a:endParaRPr sz="8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85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 Medium"/>
              <a:buChar char="●"/>
            </a:pPr>
            <a:r>
              <a:rPr b="1" lang="en-GB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Tablets &amp; Watches</a:t>
            </a:r>
            <a:r>
              <a:rPr lang="en-GB" sz="9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  </a:t>
            </a:r>
            <a:endParaRPr sz="9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85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 Medium"/>
              <a:buChar char="●"/>
            </a:pPr>
            <a:r>
              <a:rPr b="1" lang="en-GB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5" name="Google Shape;135;p28"/>
          <p:cNvSpPr txBox="1"/>
          <p:nvPr/>
        </p:nvSpPr>
        <p:spPr>
          <a:xfrm>
            <a:off x="-12" y="988050"/>
            <a:ext cx="42174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There are many different technology products in the Eniac's dataset.</a:t>
            </a:r>
            <a:endParaRPr sz="13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6" name="Google Shape;136;p28"/>
          <p:cNvSpPr txBox="1"/>
          <p:nvPr/>
        </p:nvSpPr>
        <p:spPr>
          <a:xfrm>
            <a:off x="1708700" y="2759575"/>
            <a:ext cx="2779200" cy="19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(iPhone, Smartphone)</a:t>
            </a:r>
            <a:br>
              <a:rPr lang="en-GB" sz="9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</a:br>
            <a:r>
              <a:rPr lang="en-GB" sz="9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(Macbook, iMac…)</a:t>
            </a:r>
            <a:br>
              <a:rPr lang="en-GB" sz="9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</a:br>
            <a:r>
              <a:rPr lang="en-GB" sz="9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(Headphone, Speaker, iPod)</a:t>
            </a:r>
            <a:br>
              <a:rPr lang="en-GB" sz="9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</a:br>
            <a:r>
              <a:rPr lang="en-GB" sz="9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(Case, Screensaver, Charger, Adapter…)</a:t>
            </a:r>
            <a:br>
              <a:rPr lang="en-GB" sz="9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</a:br>
            <a:r>
              <a:rPr lang="en-GB" sz="9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(Server, Storage, Hard Drive, Memory…)</a:t>
            </a:r>
            <a:br>
              <a:rPr lang="en-GB" sz="9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</a:br>
            <a:r>
              <a:rPr lang="en-GB" sz="9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(iPad, Tablet, Watches)</a:t>
            </a:r>
            <a:br>
              <a:rPr lang="en-GB" sz="9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</a:br>
            <a:r>
              <a:rPr lang="en-GB" sz="9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(Battery, Kits, Warranty, Repair Service…)</a:t>
            </a:r>
            <a:endParaRPr sz="9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37" name="Google Shape;13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6050" y="0"/>
            <a:ext cx="4810700" cy="209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51475" y="2430475"/>
            <a:ext cx="3358824" cy="2620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0950" y="0"/>
            <a:ext cx="41630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9"/>
          <p:cNvSpPr txBox="1"/>
          <p:nvPr/>
        </p:nvSpPr>
        <p:spPr>
          <a:xfrm>
            <a:off x="4794475" y="400450"/>
            <a:ext cx="4536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PRODUCT PRICING</a:t>
            </a:r>
            <a:endParaRPr sz="2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ARCHITECTURE</a:t>
            </a:r>
            <a:endParaRPr sz="2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5" name="Google Shape;145;p29"/>
          <p:cNvSpPr txBox="1"/>
          <p:nvPr/>
        </p:nvSpPr>
        <p:spPr>
          <a:xfrm>
            <a:off x="5173450" y="2426600"/>
            <a:ext cx="3897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More affordable products:</a:t>
            </a:r>
            <a:endParaRPr sz="13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6" name="Google Shape;146;p29"/>
          <p:cNvSpPr txBox="1"/>
          <p:nvPr/>
        </p:nvSpPr>
        <p:spPr>
          <a:xfrm>
            <a:off x="5142550" y="2811500"/>
            <a:ext cx="39594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 Medium"/>
              <a:buChar char="●"/>
            </a:pPr>
            <a:r>
              <a:rPr lang="en-GB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especially in the Accessories, Other categories</a:t>
            </a:r>
            <a:br>
              <a:rPr lang="en-GB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</a:b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7" name="Google Shape;147;p29"/>
          <p:cNvSpPr txBox="1"/>
          <p:nvPr/>
        </p:nvSpPr>
        <p:spPr>
          <a:xfrm>
            <a:off x="5113675" y="1339900"/>
            <a:ext cx="38976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Computers and Telephony categories</a:t>
            </a:r>
            <a:br>
              <a:rPr lang="en-GB" sz="13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</a:br>
            <a:r>
              <a:rPr lang="en-GB" sz="13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make up the most expensive products.</a:t>
            </a:r>
            <a:endParaRPr sz="13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48" name="Google Shape;14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353250"/>
            <a:ext cx="4863200" cy="252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0950" y="0"/>
            <a:ext cx="41630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30"/>
          <p:cNvSpPr txBox="1"/>
          <p:nvPr/>
        </p:nvSpPr>
        <p:spPr>
          <a:xfrm>
            <a:off x="4794475" y="400450"/>
            <a:ext cx="4536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DISTRIBUTION OF</a:t>
            </a:r>
            <a:endParaRPr sz="2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PRODUCT PRICES</a:t>
            </a:r>
            <a:endParaRPr sz="29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55" name="Google Shape;155;p30"/>
          <p:cNvSpPr txBox="1"/>
          <p:nvPr/>
        </p:nvSpPr>
        <p:spPr>
          <a:xfrm>
            <a:off x="5173450" y="2426600"/>
            <a:ext cx="3897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More affordable products:</a:t>
            </a:r>
            <a:endParaRPr sz="13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56" name="Google Shape;15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625" y="502775"/>
            <a:ext cx="4692849" cy="4052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5975" y="2346700"/>
            <a:ext cx="1218499" cy="1252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8" name="Google Shape;158;p30"/>
          <p:cNvCxnSpPr/>
          <p:nvPr/>
        </p:nvCxnSpPr>
        <p:spPr>
          <a:xfrm>
            <a:off x="1380475" y="2186350"/>
            <a:ext cx="23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30"/>
          <p:cNvSpPr txBox="1"/>
          <p:nvPr/>
        </p:nvSpPr>
        <p:spPr>
          <a:xfrm>
            <a:off x="1611775" y="2024800"/>
            <a:ext cx="581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Montserrat"/>
                <a:ea typeface="Montserrat"/>
                <a:cs typeface="Montserrat"/>
                <a:sym typeface="Montserrat"/>
              </a:rPr>
              <a:t>audio</a:t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0" name="Google Shape;160;p30"/>
          <p:cNvCxnSpPr/>
          <p:nvPr/>
        </p:nvCxnSpPr>
        <p:spPr>
          <a:xfrm>
            <a:off x="1380475" y="1652025"/>
            <a:ext cx="23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30"/>
          <p:cNvCxnSpPr/>
          <p:nvPr/>
        </p:nvCxnSpPr>
        <p:spPr>
          <a:xfrm>
            <a:off x="1380475" y="1054600"/>
            <a:ext cx="23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p30"/>
          <p:cNvSpPr txBox="1"/>
          <p:nvPr/>
        </p:nvSpPr>
        <p:spPr>
          <a:xfrm>
            <a:off x="1611775" y="893050"/>
            <a:ext cx="581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30"/>
          <p:cNvSpPr txBox="1"/>
          <p:nvPr/>
        </p:nvSpPr>
        <p:spPr>
          <a:xfrm>
            <a:off x="1611775" y="1498125"/>
            <a:ext cx="935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Montserrat"/>
                <a:ea typeface="Montserrat"/>
                <a:cs typeface="Montserrat"/>
                <a:sym typeface="Montserrat"/>
              </a:rPr>
              <a:t>accessories</a:t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4" name="Google Shape;164;p30"/>
          <p:cNvCxnSpPr/>
          <p:nvPr/>
        </p:nvCxnSpPr>
        <p:spPr>
          <a:xfrm>
            <a:off x="1855225" y="3039500"/>
            <a:ext cx="23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" name="Google Shape;165;p30"/>
          <p:cNvSpPr txBox="1"/>
          <p:nvPr/>
        </p:nvSpPr>
        <p:spPr>
          <a:xfrm>
            <a:off x="2086525" y="2885600"/>
            <a:ext cx="116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Montserrat"/>
                <a:ea typeface="Montserrat"/>
                <a:cs typeface="Montserrat"/>
                <a:sym typeface="Montserrat"/>
              </a:rPr>
              <a:t>storage &amp; memory</a:t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p30"/>
          <p:cNvSpPr txBox="1"/>
          <p:nvPr/>
        </p:nvSpPr>
        <p:spPr>
          <a:xfrm>
            <a:off x="5142550" y="2811500"/>
            <a:ext cx="39594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 Medium"/>
              <a:buChar char="●"/>
            </a:pPr>
            <a:r>
              <a:rPr lang="en-GB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 the range of  € 0-100 </a:t>
            </a:r>
            <a:endParaRPr sz="11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 Medium"/>
              <a:buChar char="●"/>
            </a:pPr>
            <a:r>
              <a:rPr lang="en-GB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especially in the Accessories, Audio categories</a:t>
            </a:r>
            <a:br>
              <a:rPr lang="en-GB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</a:b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7" name="Google Shape;167;p30"/>
          <p:cNvSpPr txBox="1"/>
          <p:nvPr/>
        </p:nvSpPr>
        <p:spPr>
          <a:xfrm>
            <a:off x="5113675" y="1339900"/>
            <a:ext cx="38976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Products up to € 200 make up 80%</a:t>
            </a:r>
            <a:br>
              <a:rPr lang="en-GB" sz="13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</a:br>
            <a:r>
              <a:rPr lang="en-GB" sz="13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of all products.</a:t>
            </a:r>
            <a:endParaRPr sz="13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8" name="Google Shape;168;p30"/>
          <p:cNvSpPr txBox="1"/>
          <p:nvPr/>
        </p:nvSpPr>
        <p:spPr>
          <a:xfrm rot="-5400000">
            <a:off x="-202050" y="2226850"/>
            <a:ext cx="727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quantity</a:t>
            </a:r>
            <a:endParaRPr sz="900"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" name="Google Shape;169;p30"/>
          <p:cNvSpPr txBox="1"/>
          <p:nvPr/>
        </p:nvSpPr>
        <p:spPr>
          <a:xfrm>
            <a:off x="2086525" y="4318875"/>
            <a:ext cx="1703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           price category     </a:t>
            </a:r>
            <a:endParaRPr sz="900"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000" y="0"/>
            <a:ext cx="453592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1"/>
          <p:cNvSpPr txBox="1"/>
          <p:nvPr/>
        </p:nvSpPr>
        <p:spPr>
          <a:xfrm>
            <a:off x="-7037" y="390100"/>
            <a:ext cx="4536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DISCOUNT RATE</a:t>
            </a:r>
            <a:endParaRPr sz="24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&amp; REVENUE</a:t>
            </a:r>
            <a:endParaRPr sz="24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76" name="Google Shape;176;p31"/>
          <p:cNvSpPr txBox="1"/>
          <p:nvPr/>
        </p:nvSpPr>
        <p:spPr>
          <a:xfrm>
            <a:off x="-7000" y="2542350"/>
            <a:ext cx="4369800" cy="18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most revenue:</a:t>
            </a:r>
            <a:br>
              <a:rPr b="1" lang="en-GB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Provided by discounts on Storage &amp; Memory and Telephony</a:t>
            </a:r>
            <a:br>
              <a:rPr lang="en-GB"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</a:br>
            <a:endParaRPr b="1"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least revenue:</a:t>
            </a:r>
            <a:br>
              <a:rPr b="1" lang="en-GB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Provided by d</a:t>
            </a:r>
            <a:r>
              <a:rPr lang="en-GB"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iscounts on Accessories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77" name="Google Shape;17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4175" y="0"/>
            <a:ext cx="4079049" cy="4372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67725" y="4452000"/>
            <a:ext cx="1478575" cy="69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73575" y="4452000"/>
            <a:ext cx="1372350" cy="55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1"/>
          <p:cNvSpPr/>
          <p:nvPr/>
        </p:nvSpPr>
        <p:spPr>
          <a:xfrm>
            <a:off x="5367725" y="4417850"/>
            <a:ext cx="3419700" cy="69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1"/>
          <p:cNvSpPr txBox="1"/>
          <p:nvPr/>
        </p:nvSpPr>
        <p:spPr>
          <a:xfrm>
            <a:off x="98113" y="1585475"/>
            <a:ext cx="42174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More revenue is provided with discounts</a:t>
            </a:r>
            <a:br>
              <a:rPr lang="en-GB"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</a:br>
            <a:r>
              <a:rPr lang="en-GB"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up to</a:t>
            </a:r>
            <a:r>
              <a:rPr lang="en-GB" sz="13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n-GB" sz="13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30%</a:t>
            </a:r>
            <a:endParaRPr sz="1300">
              <a:solidFill>
                <a:schemeClr val="dk1"/>
              </a:solidFill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000" y="0"/>
            <a:ext cx="56690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2"/>
          <p:cNvSpPr txBox="1"/>
          <p:nvPr/>
        </p:nvSpPr>
        <p:spPr>
          <a:xfrm>
            <a:off x="642625" y="266325"/>
            <a:ext cx="43698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November 2017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2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Black Friday: 24 November</a:t>
            </a:r>
            <a:br>
              <a:rPr lang="en-GB" sz="12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</a:br>
            <a:r>
              <a:rPr lang="en-GB" sz="12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Cyber Monday:  27 November</a:t>
            </a:r>
            <a:endParaRPr sz="15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88" name="Google Shape;188;p32"/>
          <p:cNvSpPr txBox="1"/>
          <p:nvPr/>
        </p:nvSpPr>
        <p:spPr>
          <a:xfrm>
            <a:off x="61100" y="1864425"/>
            <a:ext cx="55239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</a:pPr>
            <a:r>
              <a:rPr lang="en-GB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Average daily values ​​</a:t>
            </a:r>
            <a:r>
              <a:rPr b="1" lang="en-GB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 the last week of November</a:t>
            </a:r>
            <a:r>
              <a:rPr lang="en-GB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:</a:t>
            </a:r>
            <a:br>
              <a:rPr lang="en-GB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</a:br>
            <a:r>
              <a:rPr lang="en-GB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Sales Quantity and Revenue increased</a:t>
            </a:r>
            <a:br>
              <a:rPr lang="en-GB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</a:b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</a:pPr>
            <a:r>
              <a:rPr lang="en-GB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There was a similar discount rate on </a:t>
            </a:r>
            <a:r>
              <a:rPr b="1" lang="en-GB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other days in November</a:t>
            </a:r>
            <a:r>
              <a:rPr lang="en-GB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but Sales Quantity and Revenue did not increase these days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89" name="Google Shape;189;p32"/>
          <p:cNvSpPr/>
          <p:nvPr/>
        </p:nvSpPr>
        <p:spPr>
          <a:xfrm>
            <a:off x="1205300" y="246100"/>
            <a:ext cx="3108300" cy="1164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7325" y="1656175"/>
            <a:ext cx="3236676" cy="172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6225" y="3416275"/>
            <a:ext cx="3327777" cy="172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35788" y="0"/>
            <a:ext cx="3108210" cy="165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000" y="0"/>
            <a:ext cx="44847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3"/>
          <p:cNvSpPr txBox="1"/>
          <p:nvPr/>
        </p:nvSpPr>
        <p:spPr>
          <a:xfrm>
            <a:off x="107950" y="322400"/>
            <a:ext cx="43698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23-28 November 2017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2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Black Friday: 24 November</a:t>
            </a:r>
            <a:br>
              <a:rPr lang="en-GB" sz="12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</a:br>
            <a:r>
              <a:rPr lang="en-GB" sz="12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Cyber Monday:  27 November</a:t>
            </a:r>
            <a:endParaRPr sz="15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99" name="Google Shape;199;p33"/>
          <p:cNvSpPr/>
          <p:nvPr/>
        </p:nvSpPr>
        <p:spPr>
          <a:xfrm>
            <a:off x="681225" y="302150"/>
            <a:ext cx="3108300" cy="1164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9137" y="3216985"/>
            <a:ext cx="4484751" cy="1679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12" y="802026"/>
            <a:ext cx="4479002" cy="1712399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3"/>
          <p:cNvSpPr txBox="1"/>
          <p:nvPr/>
        </p:nvSpPr>
        <p:spPr>
          <a:xfrm>
            <a:off x="5641388" y="463325"/>
            <a:ext cx="251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Revenue in November 23-28</a:t>
            </a:r>
            <a:endParaRPr sz="10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03" name="Google Shape;203;p33"/>
          <p:cNvSpPr txBox="1"/>
          <p:nvPr/>
        </p:nvSpPr>
        <p:spPr>
          <a:xfrm>
            <a:off x="5639950" y="2878275"/>
            <a:ext cx="251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Discount Rate in November 23-28</a:t>
            </a:r>
            <a:endParaRPr sz="10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04" name="Google Shape;204;p33"/>
          <p:cNvSpPr txBox="1"/>
          <p:nvPr/>
        </p:nvSpPr>
        <p:spPr>
          <a:xfrm>
            <a:off x="-126150" y="1859100"/>
            <a:ext cx="4569000" cy="18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b="1" lang="en-GB" sz="13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most revenue:</a:t>
            </a:r>
            <a:br>
              <a:rPr b="1" lang="en-GB" sz="13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1300">
                <a:latin typeface="Montserrat Medium"/>
                <a:ea typeface="Montserrat Medium"/>
                <a:cs typeface="Montserrat Medium"/>
                <a:sym typeface="Montserrat Medium"/>
              </a:rPr>
              <a:t>P</a:t>
            </a:r>
            <a:r>
              <a:rPr lang="en-GB" sz="130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rovided by Storage &amp; Memory and Telephony</a:t>
            </a:r>
            <a:br>
              <a:rPr lang="en-GB" sz="1300">
                <a:latin typeface="Montserrat Medium"/>
                <a:ea typeface="Montserrat Medium"/>
                <a:cs typeface="Montserrat Medium"/>
                <a:sym typeface="Montserrat Medium"/>
              </a:rPr>
            </a:br>
            <a:endParaRPr sz="13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 Medium"/>
              <a:buChar char="●"/>
            </a:pPr>
            <a:r>
              <a:rPr b="1" lang="en-GB" sz="13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 lot of discounts </a:t>
            </a:r>
            <a:r>
              <a:rPr lang="en-GB" sz="130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were made in the Accessories category, but Revenue did not increase much.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