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87"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9D4824-0C11-34F3-F926-16CF0A9C747A}" name="Gozde Demirci" initials="GD" userId="S::gdemirci1@gradcenter.cuny.edu::6908422a-b032-4429-b751-23df5119ec6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ittler, Phyllis (OPWDD)" initials="KP(" lastIdx="2" clrIdx="0">
    <p:extLst>
      <p:ext uri="{19B8F6BF-5375-455C-9EA6-DF929625EA0E}">
        <p15:presenceInfo xmlns:p15="http://schemas.microsoft.com/office/powerpoint/2012/main" userId="Kittler, Phyllis (OPWDD)" providerId="None"/>
      </p:ext>
    </p:extLst>
  </p:cmAuthor>
  <p:cmAuthor id="2" name="Phan, Ha (OPWDD)" initials="PH(" lastIdx="4" clrIdx="1">
    <p:extLst>
      <p:ext uri="{19B8F6BF-5375-455C-9EA6-DF929625EA0E}">
        <p15:presenceInfo xmlns:p15="http://schemas.microsoft.com/office/powerpoint/2012/main" userId="S::Ha.Phan@opwdd.ny.gov::3a9ea465-39ee-428e-9ec4-730501a9e5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6400"/>
    <a:srgbClr val="228B2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97"/>
    <p:restoredTop sz="95775"/>
  </p:normalViewPr>
  <p:slideViewPr>
    <p:cSldViewPr snapToGrid="0" snapToObjects="1">
      <p:cViewPr varScale="1">
        <p:scale>
          <a:sx n="22" d="100"/>
          <a:sy n="22" d="100"/>
        </p:scale>
        <p:origin x="648" y="336"/>
      </p:cViewPr>
      <p:guideLst>
        <p:guide orient="horz" pos="10368"/>
        <p:guide pos="155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8/10/relationships/authors" Targe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25T16:13:26.539" idx="1">
    <p:pos x="30478" y="4032"/>
    <p:text>This seems to be part of the  Method. section not the results. I've tried to make it even more clear under method although your flow chart already did.  Instead maybe we could substitute something like There was much overlap between the top 10 features that ML selected for the models predicting mental and those predicting psychomotor delay</p:text>
    <p:extLst>
      <p:ext uri="{C676402C-5697-4E1C-873F-D02D1690AC5C}">
        <p15:threadingInfo xmlns:p15="http://schemas.microsoft.com/office/powerpoint/2012/main" timeZoneBias="240"/>
      </p:ext>
    </p:extLst>
  </p:cm>
  <p:cm authorId="2" dt="2022-04-26T15:28:06.874" idx="1">
    <p:pos x="30478" y="4128"/>
    <p:text>Agreed with what Phyllis said for first bullet point in the Results:</p:text>
    <p:extLst>
      <p:ext uri="{C676402C-5697-4E1C-873F-D02D1690AC5C}">
        <p15:threadingInfo xmlns:p15="http://schemas.microsoft.com/office/powerpoint/2012/main" timeZoneBias="240">
          <p15:parentCm authorId="1" idx="1"/>
        </p15:threadingInfo>
      </p:ext>
    </p:extLst>
  </p:cm>
  <p:cm authorId="2" dt="2022-04-26T15:29:32.526" idx="2">
    <p:pos x="30478" y="4224"/>
    <p:text>We could also add a little more, e.g: "There was much overlap between the top 10 features that ML selected for the models predicting mental and those predicting psychomotor delay, but in different order/ranking.."</p:text>
    <p:extLst>
      <p:ext uri="{C676402C-5697-4E1C-873F-D02D1690AC5C}">
        <p15:threadingInfo xmlns:p15="http://schemas.microsoft.com/office/powerpoint/2012/main" timeZoneBias="240">
          <p15:parentCm authorId="1" idx="1"/>
        </p15:threadingInfo>
      </p:ext>
    </p:extLst>
  </p:cm>
  <p:cm authorId="1" dt="2022-04-25T16:27:44.126" idx="2">
    <p:pos x="16946" y="7738"/>
    <p:text>It may be too much trouble to change at this point, but steps in the method would read more naturally if the 80% training of the model were on top (first) and the 20% test on bottom - testing comes after training, yes?</p:text>
    <p:extLst>
      <p:ext uri="{C676402C-5697-4E1C-873F-D02D1690AC5C}">
        <p15:threadingInfo xmlns:p15="http://schemas.microsoft.com/office/powerpoint/2012/main" timeZoneBias="240"/>
      </p:ext>
    </p:extLst>
  </p:cm>
  <p:cm authorId="2" dt="2022-04-26T15:46:10.046" idx="4">
    <p:pos x="23379" y="20041"/>
    <p:text>Please update any support from CUNY</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E67C4-2D39-8043-99E1-57278494C380}" type="datetimeFigureOut">
              <a:rPr lang="en-US" smtClean="0"/>
              <a:t>5/4/22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2578E-BAEB-8C4F-9851-BA3E8F2B7D9D}" type="slidenum">
              <a:rPr lang="en-US" smtClean="0"/>
              <a:t>‹#›</a:t>
            </a:fld>
            <a:endParaRPr lang="en-US"/>
          </a:p>
        </p:txBody>
      </p:sp>
    </p:spTree>
    <p:extLst>
      <p:ext uri="{BB962C8B-B14F-4D97-AF65-F5344CB8AC3E}">
        <p14:creationId xmlns:p14="http://schemas.microsoft.com/office/powerpoint/2010/main" val="647217232"/>
      </p:ext>
    </p:extLst>
  </p:cSld>
  <p:clrMap bg1="lt1" tx1="dk1" bg2="lt2" tx2="dk2" accent1="accent1" accent2="accent2" accent3="accent3" accent4="accent4" accent5="accent5" accent6="accent6" hlink="hlink" folHlink="folHlink"/>
  <p:notesStyle>
    <a:lvl1pPr marL="0" algn="l" defTabSz="3950208" rtl="0" eaLnBrk="1" latinLnBrk="0" hangingPunct="1">
      <a:defRPr sz="5184" kern="1200">
        <a:solidFill>
          <a:schemeClr val="tx1"/>
        </a:solidFill>
        <a:latin typeface="+mn-lt"/>
        <a:ea typeface="+mn-ea"/>
        <a:cs typeface="+mn-cs"/>
      </a:defRPr>
    </a:lvl1pPr>
    <a:lvl2pPr marL="1975104" algn="l" defTabSz="3950208" rtl="0" eaLnBrk="1" latinLnBrk="0" hangingPunct="1">
      <a:defRPr sz="5184" kern="1200">
        <a:solidFill>
          <a:schemeClr val="tx1"/>
        </a:solidFill>
        <a:latin typeface="+mn-lt"/>
        <a:ea typeface="+mn-ea"/>
        <a:cs typeface="+mn-cs"/>
      </a:defRPr>
    </a:lvl2pPr>
    <a:lvl3pPr marL="3950208" algn="l" defTabSz="3950208" rtl="0" eaLnBrk="1" latinLnBrk="0" hangingPunct="1">
      <a:defRPr sz="5184" kern="1200">
        <a:solidFill>
          <a:schemeClr val="tx1"/>
        </a:solidFill>
        <a:latin typeface="+mn-lt"/>
        <a:ea typeface="+mn-ea"/>
        <a:cs typeface="+mn-cs"/>
      </a:defRPr>
    </a:lvl3pPr>
    <a:lvl4pPr marL="5925312" algn="l" defTabSz="3950208" rtl="0" eaLnBrk="1" latinLnBrk="0" hangingPunct="1">
      <a:defRPr sz="5184" kern="1200">
        <a:solidFill>
          <a:schemeClr val="tx1"/>
        </a:solidFill>
        <a:latin typeface="+mn-lt"/>
        <a:ea typeface="+mn-ea"/>
        <a:cs typeface="+mn-cs"/>
      </a:defRPr>
    </a:lvl4pPr>
    <a:lvl5pPr marL="7900416" algn="l" defTabSz="3950208" rtl="0" eaLnBrk="1" latinLnBrk="0" hangingPunct="1">
      <a:defRPr sz="5184" kern="1200">
        <a:solidFill>
          <a:schemeClr val="tx1"/>
        </a:solidFill>
        <a:latin typeface="+mn-lt"/>
        <a:ea typeface="+mn-ea"/>
        <a:cs typeface="+mn-cs"/>
      </a:defRPr>
    </a:lvl5pPr>
    <a:lvl6pPr marL="9875520" algn="l" defTabSz="3950208" rtl="0" eaLnBrk="1" latinLnBrk="0" hangingPunct="1">
      <a:defRPr sz="5184" kern="1200">
        <a:solidFill>
          <a:schemeClr val="tx1"/>
        </a:solidFill>
        <a:latin typeface="+mn-lt"/>
        <a:ea typeface="+mn-ea"/>
        <a:cs typeface="+mn-cs"/>
      </a:defRPr>
    </a:lvl6pPr>
    <a:lvl7pPr marL="11850624" algn="l" defTabSz="3950208" rtl="0" eaLnBrk="1" latinLnBrk="0" hangingPunct="1">
      <a:defRPr sz="5184" kern="1200">
        <a:solidFill>
          <a:schemeClr val="tx1"/>
        </a:solidFill>
        <a:latin typeface="+mn-lt"/>
        <a:ea typeface="+mn-ea"/>
        <a:cs typeface="+mn-cs"/>
      </a:defRPr>
    </a:lvl7pPr>
    <a:lvl8pPr marL="13825728" algn="l" defTabSz="3950208" rtl="0" eaLnBrk="1" latinLnBrk="0" hangingPunct="1">
      <a:defRPr sz="5184" kern="1200">
        <a:solidFill>
          <a:schemeClr val="tx1"/>
        </a:solidFill>
        <a:latin typeface="+mn-lt"/>
        <a:ea typeface="+mn-ea"/>
        <a:cs typeface="+mn-cs"/>
      </a:defRPr>
    </a:lvl8pPr>
    <a:lvl9pPr marL="15800832" algn="l" defTabSz="3950208" rtl="0" eaLnBrk="1" latinLnBrk="0" hangingPunct="1">
      <a:defRPr sz="518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sz="5400">
                <a:solidFill>
                  <a:prstClr val="black"/>
                </a:solidFill>
                <a:latin typeface="Arial" panose="020B0604020202020204" pitchFamily="34" charset="0"/>
                <a:cs typeface="Arial" panose="020B0604020202020204" pitchFamily="34" charset="0"/>
              </a:rPr>
              <a:t>Given data has missing values on both predictors and the target values (mental &amp; motor Bayley Scale at month 25). </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7312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511397-9013-AC4D-BB4C-F174701A3231}" type="datetimeFigureOut">
              <a:rPr lang="en-US" smtClean="0"/>
              <a:t>5/4/22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818E2-06DA-B14A-8756-C148B8745FBF}" type="slidenum">
              <a:rPr lang="en-US" smtClean="0"/>
              <a:t>‹#›</a:t>
            </a:fld>
            <a:endParaRPr lang="en-US"/>
          </a:p>
        </p:txBody>
      </p:sp>
    </p:spTree>
    <p:extLst>
      <p:ext uri="{BB962C8B-B14F-4D97-AF65-F5344CB8AC3E}">
        <p14:creationId xmlns:p14="http://schemas.microsoft.com/office/powerpoint/2010/main" val="270998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11397-9013-AC4D-BB4C-F174701A3231}" type="datetimeFigureOut">
              <a:rPr lang="en-US" smtClean="0"/>
              <a:t>5/4/22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818E2-06DA-B14A-8756-C148B8745FBF}" type="slidenum">
              <a:rPr lang="en-US" smtClean="0"/>
              <a:t>‹#›</a:t>
            </a:fld>
            <a:endParaRPr lang="en-US"/>
          </a:p>
        </p:txBody>
      </p:sp>
    </p:spTree>
    <p:extLst>
      <p:ext uri="{BB962C8B-B14F-4D97-AF65-F5344CB8AC3E}">
        <p14:creationId xmlns:p14="http://schemas.microsoft.com/office/powerpoint/2010/main" val="253398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11397-9013-AC4D-BB4C-F174701A3231}" type="datetimeFigureOut">
              <a:rPr lang="en-US" smtClean="0"/>
              <a:t>5/4/22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818E2-06DA-B14A-8756-C148B8745FBF}" type="slidenum">
              <a:rPr lang="en-US" smtClean="0"/>
              <a:t>‹#›</a:t>
            </a:fld>
            <a:endParaRPr lang="en-US"/>
          </a:p>
        </p:txBody>
      </p:sp>
    </p:spTree>
    <p:extLst>
      <p:ext uri="{BB962C8B-B14F-4D97-AF65-F5344CB8AC3E}">
        <p14:creationId xmlns:p14="http://schemas.microsoft.com/office/powerpoint/2010/main" val="112685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11397-9013-AC4D-BB4C-F174701A3231}" type="datetimeFigureOut">
              <a:rPr lang="en-US" smtClean="0"/>
              <a:t>5/4/22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818E2-06DA-B14A-8756-C148B8745FBF}" type="slidenum">
              <a:rPr lang="en-US" smtClean="0"/>
              <a:t>‹#›</a:t>
            </a:fld>
            <a:endParaRPr lang="en-US"/>
          </a:p>
        </p:txBody>
      </p:sp>
    </p:spTree>
    <p:extLst>
      <p:ext uri="{BB962C8B-B14F-4D97-AF65-F5344CB8AC3E}">
        <p14:creationId xmlns:p14="http://schemas.microsoft.com/office/powerpoint/2010/main" val="172644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11397-9013-AC4D-BB4C-F174701A3231}" type="datetimeFigureOut">
              <a:rPr lang="en-US" smtClean="0"/>
              <a:t>5/4/22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818E2-06DA-B14A-8756-C148B8745FBF}" type="slidenum">
              <a:rPr lang="en-US" smtClean="0"/>
              <a:t>‹#›</a:t>
            </a:fld>
            <a:endParaRPr lang="en-US"/>
          </a:p>
        </p:txBody>
      </p:sp>
    </p:spTree>
    <p:extLst>
      <p:ext uri="{BB962C8B-B14F-4D97-AF65-F5344CB8AC3E}">
        <p14:creationId xmlns:p14="http://schemas.microsoft.com/office/powerpoint/2010/main" val="249430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511397-9013-AC4D-BB4C-F174701A3231}" type="datetimeFigureOut">
              <a:rPr lang="en-US" smtClean="0"/>
              <a:t>5/4/22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818E2-06DA-B14A-8756-C148B8745FBF}" type="slidenum">
              <a:rPr lang="en-US" smtClean="0"/>
              <a:t>‹#›</a:t>
            </a:fld>
            <a:endParaRPr lang="en-US"/>
          </a:p>
        </p:txBody>
      </p:sp>
    </p:spTree>
    <p:extLst>
      <p:ext uri="{BB962C8B-B14F-4D97-AF65-F5344CB8AC3E}">
        <p14:creationId xmlns:p14="http://schemas.microsoft.com/office/powerpoint/2010/main" val="385392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511397-9013-AC4D-BB4C-F174701A3231}" type="datetimeFigureOut">
              <a:rPr lang="en-US" smtClean="0"/>
              <a:t>5/4/22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818E2-06DA-B14A-8756-C148B8745FBF}" type="slidenum">
              <a:rPr lang="en-US" smtClean="0"/>
              <a:t>‹#›</a:t>
            </a:fld>
            <a:endParaRPr lang="en-US"/>
          </a:p>
        </p:txBody>
      </p:sp>
    </p:spTree>
    <p:extLst>
      <p:ext uri="{BB962C8B-B14F-4D97-AF65-F5344CB8AC3E}">
        <p14:creationId xmlns:p14="http://schemas.microsoft.com/office/powerpoint/2010/main" val="343962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511397-9013-AC4D-BB4C-F174701A3231}" type="datetimeFigureOut">
              <a:rPr lang="en-US" smtClean="0"/>
              <a:t>5/4/22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818E2-06DA-B14A-8756-C148B8745FBF}" type="slidenum">
              <a:rPr lang="en-US" smtClean="0"/>
              <a:t>‹#›</a:t>
            </a:fld>
            <a:endParaRPr lang="en-US"/>
          </a:p>
        </p:txBody>
      </p:sp>
    </p:spTree>
    <p:extLst>
      <p:ext uri="{BB962C8B-B14F-4D97-AF65-F5344CB8AC3E}">
        <p14:creationId xmlns:p14="http://schemas.microsoft.com/office/powerpoint/2010/main" val="50608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11397-9013-AC4D-BB4C-F174701A3231}" type="datetimeFigureOut">
              <a:rPr lang="en-US" smtClean="0"/>
              <a:t>5/4/22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818E2-06DA-B14A-8756-C148B8745FBF}" type="slidenum">
              <a:rPr lang="en-US" smtClean="0"/>
              <a:t>‹#›</a:t>
            </a:fld>
            <a:endParaRPr lang="en-US"/>
          </a:p>
        </p:txBody>
      </p:sp>
    </p:spTree>
    <p:extLst>
      <p:ext uri="{BB962C8B-B14F-4D97-AF65-F5344CB8AC3E}">
        <p14:creationId xmlns:p14="http://schemas.microsoft.com/office/powerpoint/2010/main" val="378991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511397-9013-AC4D-BB4C-F174701A3231}" type="datetimeFigureOut">
              <a:rPr lang="en-US" smtClean="0"/>
              <a:t>5/4/22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818E2-06DA-B14A-8756-C148B8745FBF}" type="slidenum">
              <a:rPr lang="en-US" smtClean="0"/>
              <a:t>‹#›</a:t>
            </a:fld>
            <a:endParaRPr lang="en-US"/>
          </a:p>
        </p:txBody>
      </p:sp>
    </p:spTree>
    <p:extLst>
      <p:ext uri="{BB962C8B-B14F-4D97-AF65-F5344CB8AC3E}">
        <p14:creationId xmlns:p14="http://schemas.microsoft.com/office/powerpoint/2010/main" val="4946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511397-9013-AC4D-BB4C-F174701A3231}" type="datetimeFigureOut">
              <a:rPr lang="en-US" smtClean="0"/>
              <a:t>5/4/22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818E2-06DA-B14A-8756-C148B8745FBF}" type="slidenum">
              <a:rPr lang="en-US" smtClean="0"/>
              <a:t>‹#›</a:t>
            </a:fld>
            <a:endParaRPr lang="en-US"/>
          </a:p>
        </p:txBody>
      </p:sp>
    </p:spTree>
    <p:extLst>
      <p:ext uri="{BB962C8B-B14F-4D97-AF65-F5344CB8AC3E}">
        <p14:creationId xmlns:p14="http://schemas.microsoft.com/office/powerpoint/2010/main" val="265699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7511397-9013-AC4D-BB4C-F174701A3231}" type="datetimeFigureOut">
              <a:rPr lang="en-US" smtClean="0"/>
              <a:t>5/4/22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49818E2-06DA-B14A-8756-C148B8745FBF}" type="slidenum">
              <a:rPr lang="en-US" smtClean="0"/>
              <a:t>‹#›</a:t>
            </a:fld>
            <a:endParaRPr lang="en-US"/>
          </a:p>
        </p:txBody>
      </p:sp>
    </p:spTree>
    <p:extLst>
      <p:ext uri="{BB962C8B-B14F-4D97-AF65-F5344CB8AC3E}">
        <p14:creationId xmlns:p14="http://schemas.microsoft.com/office/powerpoint/2010/main" val="2831479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demirci1@gradcenter.cuny.edu" TargetMode="External"/><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mailto:phyllis.kittler@opwdd.ny.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698814" y="4909540"/>
            <a:ext cx="26279730" cy="2800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640080" rIns="365760" rtlCol="0" anchor="t" anchorCtr="0"/>
          <a:lstStyle/>
          <a:p>
            <a:pPr>
              <a:spcAft>
                <a:spcPts val="1200"/>
              </a:spcAft>
            </a:pPr>
            <a:r>
              <a:rPr lang="en-US" sz="5400" b="1" dirty="0">
                <a:solidFill>
                  <a:prstClr val="black"/>
                </a:solidFill>
                <a:latin typeface="Arial" panose="020B0604020202020204" pitchFamily="34" charset="0"/>
                <a:cs typeface="Arial" panose="020B0604020202020204" pitchFamily="34" charset="0"/>
              </a:rPr>
              <a:t>INTRODUCTION</a:t>
            </a:r>
          </a:p>
          <a:p>
            <a:pPr marL="685800" indent="-685800" algn="just">
              <a:spcAft>
                <a:spcPts val="1200"/>
              </a:spcAft>
              <a:buFont typeface="Arial" panose="020B0604020202020204" pitchFamily="34" charset="0"/>
              <a:buChar char="•"/>
            </a:pPr>
            <a:r>
              <a:rPr lang="en-US" sz="4400" dirty="0">
                <a:solidFill>
                  <a:prstClr val="black"/>
                </a:solidFill>
                <a:latin typeface="Arial" panose="020B0604020202020204" pitchFamily="34" charset="0"/>
                <a:cs typeface="Arial" panose="020B0604020202020204" pitchFamily="34" charset="0"/>
              </a:rPr>
              <a:t>We applied machine learning (ML) to predict neurodevelopmental outcomes in pre-term infants (&lt;34 </a:t>
            </a:r>
            <a:r>
              <a:rPr lang="en-US" sz="4400" dirty="0" err="1">
                <a:solidFill>
                  <a:prstClr val="black"/>
                </a:solidFill>
                <a:latin typeface="Arial" panose="020B0604020202020204" pitchFamily="34" charset="0"/>
                <a:cs typeface="Arial" panose="020B0604020202020204" pitchFamily="34" charset="0"/>
              </a:rPr>
              <a:t>wks</a:t>
            </a:r>
            <a:r>
              <a:rPr lang="en-US" sz="4400" dirty="0">
                <a:solidFill>
                  <a:prstClr val="black"/>
                </a:solidFill>
                <a:latin typeface="Arial" panose="020B0604020202020204" pitchFamily="34" charset="0"/>
                <a:cs typeface="Arial" panose="020B0604020202020204" pitchFamily="34" charset="0"/>
              </a:rPr>
              <a:t> gestational age) using a retrospective sample of 1154 NICU infants.</a:t>
            </a:r>
          </a:p>
          <a:p>
            <a:pPr marL="685800" indent="-685800" algn="just">
              <a:spcAft>
                <a:spcPts val="1200"/>
              </a:spcAft>
              <a:buFont typeface="Arial" panose="020B0604020202020204" pitchFamily="34" charset="0"/>
              <a:buChar char="•"/>
            </a:pPr>
            <a:r>
              <a:rPr lang="en-US" sz="4400" dirty="0">
                <a:solidFill>
                  <a:prstClr val="black"/>
                </a:solidFill>
                <a:latin typeface="Arial" panose="020B0604020202020204" pitchFamily="34" charset="0"/>
                <a:cs typeface="Arial" panose="020B0604020202020204" pitchFamily="34" charset="0"/>
              </a:rPr>
              <a:t>In this high-risk group, the earlier that infants who will be delayed can be identified, the earlier interventions can be initiated and the better the overall outcome.</a:t>
            </a:r>
          </a:p>
          <a:p>
            <a:pPr marL="685800" indent="-685800" algn="just">
              <a:spcAft>
                <a:spcPts val="1200"/>
              </a:spcAft>
              <a:buFont typeface="Arial" panose="020B0604020202020204" pitchFamily="34" charset="0"/>
              <a:buChar char="•"/>
            </a:pPr>
            <a:r>
              <a:rPr lang="en-US" sz="4400" dirty="0">
                <a:solidFill>
                  <a:prstClr val="black"/>
                </a:solidFill>
                <a:latin typeface="Arial" panose="020B0604020202020204" pitchFamily="34" charset="0"/>
                <a:cs typeface="Arial" panose="020B0604020202020204" pitchFamily="34" charset="0"/>
              </a:rPr>
              <a:t>Our aim was to predict delay (score &lt;85) at 25 months on the Bayley II Psychomotor and Mental scales by using Random Forest Classifier algorithm, and to compare ML predictions relying only on at-birth variables to those including subsequent infant assessments. </a:t>
            </a:r>
          </a:p>
          <a:p>
            <a:pPr marL="685800" indent="-685800" algn="just">
              <a:spcAft>
                <a:spcPts val="1200"/>
              </a:spcAft>
              <a:buFont typeface="Arial" panose="020B0604020202020204" pitchFamily="34" charset="0"/>
              <a:buChar char="•"/>
            </a:pPr>
            <a:endParaRPr lang="en-US" sz="4800" b="1" dirty="0">
              <a:solidFill>
                <a:prstClr val="black"/>
              </a:solidFill>
              <a:latin typeface="Arial" panose="020B0604020202020204" pitchFamily="34" charset="0"/>
              <a:cs typeface="Arial" panose="020B0604020202020204" pitchFamily="34" charset="0"/>
            </a:endParaRPr>
          </a:p>
          <a:p>
            <a:pPr>
              <a:spcAft>
                <a:spcPts val="1200"/>
              </a:spcAft>
            </a:pPr>
            <a:r>
              <a:rPr lang="en-US" sz="5400" b="1" dirty="0">
                <a:solidFill>
                  <a:prstClr val="black"/>
                </a:solidFill>
                <a:latin typeface="Arial" panose="020B0604020202020204" pitchFamily="34" charset="0"/>
                <a:cs typeface="Arial" panose="020B0604020202020204" pitchFamily="34" charset="0"/>
              </a:rPr>
              <a:t>METHOD</a:t>
            </a:r>
          </a:p>
          <a:p>
            <a:pPr>
              <a:spcAft>
                <a:spcPts val="1200"/>
              </a:spcAft>
            </a:pPr>
            <a:endParaRPr lang="en-US" sz="4800" b="1" dirty="0">
              <a:solidFill>
                <a:prstClr val="black"/>
              </a:solidFill>
              <a:latin typeface="Arial" panose="020B0604020202020204" pitchFamily="34" charset="0"/>
              <a:cs typeface="Arial" panose="020B0604020202020204" pitchFamily="34" charset="0"/>
            </a:endParaRPr>
          </a:p>
          <a:p>
            <a:pPr>
              <a:spcAft>
                <a:spcPts val="1200"/>
              </a:spcAft>
            </a:pPr>
            <a:endParaRPr lang="en-US" sz="4800" b="1" dirty="0">
              <a:solidFill>
                <a:prstClr val="black"/>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B0C5B857-0E51-4898-BAEF-B471D5E63813}"/>
              </a:ext>
            </a:extLst>
          </p:cNvPr>
          <p:cNvSpPr/>
          <p:nvPr/>
        </p:nvSpPr>
        <p:spPr>
          <a:xfrm>
            <a:off x="26978544" y="4909540"/>
            <a:ext cx="21632159" cy="280088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640080" rIns="365760" rtlCol="0" anchor="t" anchorCtr="0"/>
          <a:lstStyle/>
          <a:p>
            <a:pPr>
              <a:spcAft>
                <a:spcPts val="1200"/>
              </a:spcAft>
            </a:pPr>
            <a:r>
              <a:rPr lang="en-US" sz="5400" b="1" dirty="0">
                <a:solidFill>
                  <a:prstClr val="black"/>
                </a:solidFill>
                <a:latin typeface="Arial" panose="020B0604020202020204" pitchFamily="34" charset="0"/>
                <a:cs typeface="Arial" panose="020B0604020202020204" pitchFamily="34" charset="0"/>
              </a:rPr>
              <a:t>RESULTS</a:t>
            </a:r>
          </a:p>
          <a:p>
            <a:pPr marL="685800" indent="-685800" algn="just">
              <a:spcAft>
                <a:spcPts val="1200"/>
              </a:spcAft>
              <a:buFont typeface="Arial" panose="020B0604020202020204" pitchFamily="34" charset="0"/>
              <a:buChar char="•"/>
            </a:pPr>
            <a:r>
              <a:rPr lang="en-US" sz="4400" dirty="0">
                <a:solidFill>
                  <a:prstClr val="black"/>
                </a:solidFill>
                <a:latin typeface="Arial" panose="020B0604020202020204" pitchFamily="34" charset="0"/>
                <a:cs typeface="Arial" panose="020B0604020202020204" pitchFamily="34" charset="0"/>
              </a:rPr>
              <a:t>To test the accuracy of the model, we used a small set of data that the model had never seen. We split the dataset 80/20, and 80% of the dataset was trained by the model while 20% of it was tested.</a:t>
            </a:r>
          </a:p>
          <a:p>
            <a:pPr marL="571500" indent="-571500">
              <a:buFont typeface="Arial" panose="020B0604020202020204" pitchFamily="34" charset="0"/>
              <a:buChar char="•"/>
            </a:pPr>
            <a:r>
              <a:rPr lang="en-US" sz="4400" dirty="0">
                <a:solidFill>
                  <a:prstClr val="black"/>
                </a:solidFill>
                <a:latin typeface="Arial" panose="020B0604020202020204" pitchFamily="34" charset="0"/>
                <a:cs typeface="Arial" panose="020B0604020202020204" pitchFamily="34" charset="0"/>
              </a:rPr>
              <a:t>Our application of ML techniques produced predictions with high specificity/few false alarms and low selectivity/many misses.</a:t>
            </a:r>
          </a:p>
          <a:p>
            <a:pPr marL="571500" indent="-571500">
              <a:buFont typeface="Arial" panose="020B0604020202020204" pitchFamily="34" charset="0"/>
              <a:buChar char="•"/>
            </a:pPr>
            <a:endParaRPr lang="en-US" sz="4800" dirty="0">
              <a:solidFill>
                <a:prstClr val="black"/>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4800" dirty="0">
              <a:solidFill>
                <a:prstClr val="black"/>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4800" dirty="0">
              <a:solidFill>
                <a:prstClr val="black"/>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4800" dirty="0">
              <a:solidFill>
                <a:prstClr val="black"/>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4800" dirty="0">
              <a:solidFill>
                <a:prstClr val="black"/>
              </a:solidFill>
              <a:latin typeface="Arial" panose="020B0604020202020204" pitchFamily="34" charset="0"/>
              <a:cs typeface="Arial" panose="020B0604020202020204" pitchFamily="34" charset="0"/>
            </a:endParaRPr>
          </a:p>
          <a:p>
            <a:endParaRPr lang="en-US" sz="4800" dirty="0">
              <a:solidFill>
                <a:prstClr val="black"/>
              </a:solidFill>
              <a:latin typeface="Arial" panose="020B0604020202020204" pitchFamily="34" charset="0"/>
              <a:cs typeface="Arial" panose="020B0604020202020204" pitchFamily="34" charset="0"/>
            </a:endParaRPr>
          </a:p>
          <a:p>
            <a:endParaRPr lang="en-US" sz="4800" b="1" dirty="0">
              <a:solidFill>
                <a:prstClr val="black"/>
              </a:solidFill>
              <a:latin typeface="Arial" panose="020B0604020202020204" pitchFamily="34" charset="0"/>
              <a:cs typeface="Arial" panose="020B0604020202020204" pitchFamily="34" charset="0"/>
            </a:endParaRPr>
          </a:p>
          <a:p>
            <a:endParaRPr lang="en-US" sz="4800" b="1" dirty="0">
              <a:solidFill>
                <a:prstClr val="black"/>
              </a:solidFill>
              <a:latin typeface="Arial" panose="020B0604020202020204" pitchFamily="34" charset="0"/>
              <a:cs typeface="Arial" panose="020B0604020202020204" pitchFamily="34" charset="0"/>
            </a:endParaRPr>
          </a:p>
          <a:p>
            <a:endParaRPr lang="en-US" sz="4800" b="1" dirty="0">
              <a:solidFill>
                <a:prstClr val="black"/>
              </a:solidFill>
              <a:latin typeface="Arial" panose="020B0604020202020204" pitchFamily="34" charset="0"/>
              <a:cs typeface="Arial" panose="020B0604020202020204" pitchFamily="34" charset="0"/>
            </a:endParaRPr>
          </a:p>
          <a:p>
            <a:endParaRPr lang="en-US" sz="4800" b="1" dirty="0">
              <a:solidFill>
                <a:prstClr val="black"/>
              </a:solidFill>
              <a:latin typeface="Arial" panose="020B0604020202020204" pitchFamily="34" charset="0"/>
              <a:cs typeface="Arial" panose="020B0604020202020204" pitchFamily="34" charset="0"/>
            </a:endParaRPr>
          </a:p>
          <a:p>
            <a:endParaRPr lang="en-US" sz="4800" b="1" dirty="0">
              <a:solidFill>
                <a:prstClr val="black"/>
              </a:solidFill>
              <a:latin typeface="Arial" panose="020B0604020202020204" pitchFamily="34" charset="0"/>
              <a:cs typeface="Arial" panose="020B0604020202020204" pitchFamily="34" charset="0"/>
            </a:endParaRPr>
          </a:p>
          <a:p>
            <a:endParaRPr lang="en-US" sz="4800" b="1" dirty="0">
              <a:solidFill>
                <a:prstClr val="black"/>
              </a:solidFill>
              <a:latin typeface="Arial" panose="020B0604020202020204" pitchFamily="34" charset="0"/>
              <a:cs typeface="Arial" panose="020B0604020202020204" pitchFamily="34" charset="0"/>
            </a:endParaRPr>
          </a:p>
          <a:p>
            <a:endParaRPr lang="en-US" sz="4800" b="1" dirty="0">
              <a:solidFill>
                <a:prstClr val="black"/>
              </a:solidFill>
              <a:latin typeface="Arial" panose="020B0604020202020204" pitchFamily="34" charset="0"/>
              <a:cs typeface="Arial" panose="020B0604020202020204" pitchFamily="34" charset="0"/>
            </a:endParaRPr>
          </a:p>
          <a:p>
            <a:endParaRPr lang="en-US" sz="4800" b="1" dirty="0">
              <a:solidFill>
                <a:prstClr val="black"/>
              </a:solidFill>
              <a:latin typeface="Arial" panose="020B0604020202020204" pitchFamily="34" charset="0"/>
              <a:cs typeface="Arial" panose="020B0604020202020204" pitchFamily="34" charset="0"/>
            </a:endParaRPr>
          </a:p>
          <a:p>
            <a:endParaRPr lang="en-US" sz="4800" b="1" dirty="0">
              <a:solidFill>
                <a:prstClr val="black"/>
              </a:solidFill>
              <a:latin typeface="Arial" panose="020B0604020202020204" pitchFamily="34" charset="0"/>
              <a:cs typeface="Arial" panose="020B0604020202020204" pitchFamily="34" charset="0"/>
            </a:endParaRPr>
          </a:p>
          <a:p>
            <a:endParaRPr lang="en-US" sz="4800" b="1" dirty="0">
              <a:solidFill>
                <a:prstClr val="black"/>
              </a:solidFill>
              <a:latin typeface="Arial" panose="020B0604020202020204" pitchFamily="34" charset="0"/>
              <a:cs typeface="Arial" panose="020B0604020202020204" pitchFamily="34" charset="0"/>
            </a:endParaRPr>
          </a:p>
          <a:p>
            <a:pPr>
              <a:lnSpc>
                <a:spcPct val="150000"/>
              </a:lnSpc>
            </a:pPr>
            <a:r>
              <a:rPr lang="en-US" sz="5400" b="1" dirty="0">
                <a:solidFill>
                  <a:prstClr val="black"/>
                </a:solidFill>
                <a:latin typeface="Arial" panose="020B0604020202020204" pitchFamily="34" charset="0"/>
                <a:cs typeface="Arial" panose="020B0604020202020204" pitchFamily="34" charset="0"/>
              </a:rPr>
              <a:t>CONCLUSIONS</a:t>
            </a:r>
          </a:p>
          <a:p>
            <a:pPr marL="571500" indent="-571500" algn="just">
              <a:spcAft>
                <a:spcPts val="2400"/>
              </a:spcAft>
              <a:buFont typeface="Arial" panose="020B0604020202020204" pitchFamily="34" charset="0"/>
              <a:buChar char="•"/>
            </a:pPr>
            <a:r>
              <a:rPr lang="en-US" sz="4400" dirty="0">
                <a:solidFill>
                  <a:prstClr val="black"/>
                </a:solidFill>
                <a:latin typeface="Arial" panose="020B0604020202020204" pitchFamily="34" charset="0"/>
                <a:cs typeface="Arial" panose="020B0604020202020204" pitchFamily="34" charset="0"/>
              </a:rPr>
              <a:t>The ML model accuracy improves with the inclusion of assessments closer to the outcome, i.e. the 24 </a:t>
            </a:r>
            <a:r>
              <a:rPr lang="en-US" sz="4400" dirty="0" err="1">
                <a:solidFill>
                  <a:prstClr val="black"/>
                </a:solidFill>
                <a:latin typeface="Arial" panose="020B0604020202020204" pitchFamily="34" charset="0"/>
                <a:cs typeface="Arial" panose="020B0604020202020204" pitchFamily="34" charset="0"/>
              </a:rPr>
              <a:t>mo</a:t>
            </a:r>
            <a:r>
              <a:rPr lang="en-US" sz="4400" dirty="0">
                <a:solidFill>
                  <a:prstClr val="black"/>
                </a:solidFill>
                <a:latin typeface="Arial" panose="020B0604020202020204" pitchFamily="34" charset="0"/>
                <a:cs typeface="Arial" panose="020B0604020202020204" pitchFamily="34" charset="0"/>
              </a:rPr>
              <a:t> Bayley scores. </a:t>
            </a:r>
          </a:p>
          <a:p>
            <a:pPr marL="571500" indent="-571500" algn="just">
              <a:spcAft>
                <a:spcPts val="2400"/>
              </a:spcAft>
              <a:buFont typeface="Arial" panose="020B0604020202020204" pitchFamily="34" charset="0"/>
              <a:buChar char="•"/>
            </a:pPr>
            <a:r>
              <a:rPr lang="en-US" sz="4400" dirty="0">
                <a:solidFill>
                  <a:prstClr val="black"/>
                </a:solidFill>
                <a:latin typeface="Arial" panose="020B0604020202020204" pitchFamily="34" charset="0"/>
                <a:cs typeface="Arial" panose="020B0604020202020204" pitchFamily="34" charset="0"/>
              </a:rPr>
              <a:t>The high specificity of these models suggests some use, through elimination, by casting a narrower net in identifying those infants needing vigilant follow-up.</a:t>
            </a:r>
          </a:p>
          <a:p>
            <a:pPr marL="571500" indent="-571500" algn="just">
              <a:spcAft>
                <a:spcPts val="2400"/>
              </a:spcAft>
              <a:buFont typeface="Arial" panose="020B0604020202020204" pitchFamily="34" charset="0"/>
              <a:buChar char="•"/>
            </a:pPr>
            <a:r>
              <a:rPr lang="en-US" sz="4400" dirty="0">
                <a:solidFill>
                  <a:prstClr val="black"/>
                </a:solidFill>
                <a:latin typeface="Arial" panose="020B0604020202020204" pitchFamily="34" charset="0"/>
                <a:cs typeface="Arial" panose="020B0604020202020204" pitchFamily="34" charset="0"/>
              </a:rPr>
              <a:t>In the future, the precision of ML for predicting neurodevelopmental outcomes might be improved by including additional variables available at birth, such as socio-economic status, that influence development via environmental interactions.</a:t>
            </a:r>
          </a:p>
          <a:p>
            <a:pPr algn="just">
              <a:spcAft>
                <a:spcPts val="2400"/>
              </a:spcAft>
            </a:pPr>
            <a:endParaRPr lang="en-US" sz="4400" dirty="0">
              <a:solidFill>
                <a:prstClr val="black"/>
              </a:solidFill>
              <a:latin typeface="Arial" panose="020B0604020202020204" pitchFamily="34" charset="0"/>
              <a:cs typeface="Arial" panose="020B0604020202020204" pitchFamily="34" charset="0"/>
            </a:endParaRPr>
          </a:p>
          <a:p>
            <a:r>
              <a:rPr lang="en-US" sz="4000" b="1" dirty="0">
                <a:solidFill>
                  <a:prstClr val="black"/>
                </a:solidFill>
                <a:latin typeface="Arial" panose="020B0604020202020204" pitchFamily="34" charset="0"/>
                <a:cs typeface="Arial" panose="020B0604020202020204" pitchFamily="34" charset="0"/>
              </a:rPr>
              <a:t>		CONTACT</a:t>
            </a:r>
          </a:p>
          <a:p>
            <a:r>
              <a:rPr lang="en-US" sz="4400" dirty="0">
                <a:solidFill>
                  <a:prstClr val="black"/>
                </a:solidFill>
                <a:latin typeface="Arial" panose="020B0604020202020204" pitchFamily="34" charset="0"/>
                <a:cs typeface="Arial" panose="020B0604020202020204" pitchFamily="34" charset="0"/>
              </a:rPr>
              <a:t>		Gozde Demirci 			</a:t>
            </a:r>
            <a:r>
              <a:rPr lang="en-US" sz="4400" dirty="0">
                <a:solidFill>
                  <a:prstClr val="black"/>
                </a:solidFill>
                <a:latin typeface="Arial" panose="020B0604020202020204" pitchFamily="34" charset="0"/>
                <a:cs typeface="Arial" panose="020B0604020202020204" pitchFamily="34" charset="0"/>
                <a:hlinkClick r:id="rId3"/>
              </a:rPr>
              <a:t>gdemirci1@gradcenter.cuny.edu</a:t>
            </a:r>
            <a:endParaRPr lang="en-US" sz="4400" dirty="0">
              <a:solidFill>
                <a:prstClr val="black"/>
              </a:solidFill>
              <a:latin typeface="Arial" panose="020B0604020202020204" pitchFamily="34" charset="0"/>
              <a:cs typeface="Arial" panose="020B0604020202020204" pitchFamily="34" charset="0"/>
            </a:endParaRPr>
          </a:p>
          <a:p>
            <a:r>
              <a:rPr lang="en-US" sz="4400" dirty="0">
                <a:solidFill>
                  <a:prstClr val="black"/>
                </a:solidFill>
                <a:latin typeface="Arial" panose="020B0604020202020204" pitchFamily="34" charset="0"/>
                <a:cs typeface="Arial" panose="020B0604020202020204" pitchFamily="34" charset="0"/>
              </a:rPr>
              <a:t>		Phyllis Kittler 				</a:t>
            </a:r>
            <a:r>
              <a:rPr lang="en-US" sz="4400" dirty="0">
                <a:solidFill>
                  <a:prstClr val="black"/>
                </a:solidFill>
                <a:latin typeface="Arial" panose="020B0604020202020204" pitchFamily="34" charset="0"/>
                <a:cs typeface="Arial" panose="020B0604020202020204" pitchFamily="34" charset="0"/>
                <a:hlinkClick r:id="rId4"/>
              </a:rPr>
              <a:t>phyllis.kittler@opwdd.ny.gov</a:t>
            </a:r>
            <a:endParaRPr lang="en-US" sz="4400" dirty="0">
              <a:solidFill>
                <a:prstClr val="black"/>
              </a:solidFill>
              <a:latin typeface="Arial" panose="020B0604020202020204" pitchFamily="34" charset="0"/>
              <a:cs typeface="Arial" panose="020B0604020202020204" pitchFamily="34" charset="0"/>
            </a:endParaRPr>
          </a:p>
          <a:p>
            <a:pPr>
              <a:spcAft>
                <a:spcPts val="2400"/>
              </a:spcAft>
            </a:pPr>
            <a:endParaRPr lang="en-US" sz="4800" dirty="0">
              <a:solidFill>
                <a:prstClr val="black"/>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678733BE-059C-47B7-9415-5ADF2F3024F1}"/>
              </a:ext>
            </a:extLst>
          </p:cNvPr>
          <p:cNvSpPr/>
          <p:nvPr/>
        </p:nvSpPr>
        <p:spPr>
          <a:xfrm>
            <a:off x="698815" y="1"/>
            <a:ext cx="47911888" cy="4909537"/>
          </a:xfrm>
          <a:prstGeom prst="rect">
            <a:avLst/>
          </a:prstGeo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prstClr val="black"/>
                </a:solidFill>
                <a:latin typeface="Arial" panose="020B0604020202020204" pitchFamily="34" charset="0"/>
                <a:cs typeface="Arial" panose="020B0604020202020204" pitchFamily="34" charset="0"/>
              </a:rPr>
              <a:t>Predicting Developmental Delay in Very Pre-Term Infants Using Machine Learning</a:t>
            </a:r>
          </a:p>
          <a:p>
            <a:pPr algn="ctr"/>
            <a:r>
              <a:rPr lang="en-US" sz="7200" dirty="0">
                <a:solidFill>
                  <a:prstClr val="black"/>
                </a:solidFill>
                <a:latin typeface="Arial" panose="020B0604020202020204" pitchFamily="34" charset="0"/>
                <a:cs typeface="Arial" panose="020B0604020202020204" pitchFamily="34" charset="0"/>
              </a:rPr>
              <a:t>Demirci G.M.</a:t>
            </a:r>
            <a:r>
              <a:rPr lang="en-US" sz="7200" baseline="30000" dirty="0">
                <a:solidFill>
                  <a:prstClr val="black"/>
                </a:solidFill>
                <a:latin typeface="Arial" panose="020B0604020202020204" pitchFamily="34" charset="0"/>
                <a:cs typeface="Arial" panose="020B0604020202020204" pitchFamily="34" charset="0"/>
              </a:rPr>
              <a:t>1</a:t>
            </a:r>
            <a:r>
              <a:rPr lang="en-US" sz="7200" dirty="0">
                <a:solidFill>
                  <a:prstClr val="black"/>
                </a:solidFill>
                <a:latin typeface="Arial" panose="020B0604020202020204" pitchFamily="34" charset="0"/>
                <a:cs typeface="Arial" panose="020B0604020202020204" pitchFamily="34" charset="0"/>
              </a:rPr>
              <a:t>, Tsai C.</a:t>
            </a:r>
            <a:r>
              <a:rPr lang="en-US" sz="7200" baseline="30000" dirty="0">
                <a:solidFill>
                  <a:prstClr val="black"/>
                </a:solidFill>
                <a:latin typeface="Arial" panose="020B0604020202020204" pitchFamily="34" charset="0"/>
                <a:cs typeface="Arial" panose="020B0604020202020204" pitchFamily="34" charset="0"/>
              </a:rPr>
              <a:t>2</a:t>
            </a:r>
            <a:r>
              <a:rPr lang="en-US" sz="7200" dirty="0">
                <a:solidFill>
                  <a:prstClr val="black"/>
                </a:solidFill>
                <a:latin typeface="Arial" panose="020B0604020202020204" pitchFamily="34" charset="0"/>
                <a:cs typeface="Arial" panose="020B0604020202020204" pitchFamily="34" charset="0"/>
              </a:rPr>
              <a:t>, Flory M.</a:t>
            </a:r>
            <a:r>
              <a:rPr lang="en-US" sz="7200" baseline="30000" dirty="0">
                <a:solidFill>
                  <a:prstClr val="black"/>
                </a:solidFill>
                <a:latin typeface="Arial" panose="020B0604020202020204" pitchFamily="34" charset="0"/>
                <a:cs typeface="Arial" panose="020B0604020202020204" pitchFamily="34" charset="0"/>
              </a:rPr>
              <a:t>3</a:t>
            </a:r>
            <a:r>
              <a:rPr lang="en-US" sz="7200" dirty="0">
                <a:solidFill>
                  <a:prstClr val="black"/>
                </a:solidFill>
                <a:latin typeface="Arial" panose="020B0604020202020204" pitchFamily="34" charset="0"/>
                <a:cs typeface="Arial" panose="020B0604020202020204" pitchFamily="34" charset="0"/>
              </a:rPr>
              <a:t>, Phan H.</a:t>
            </a:r>
            <a:r>
              <a:rPr lang="en-US" sz="7200" baseline="30000" dirty="0">
                <a:solidFill>
                  <a:prstClr val="black"/>
                </a:solidFill>
                <a:latin typeface="Arial" panose="020B0604020202020204" pitchFamily="34" charset="0"/>
                <a:cs typeface="Arial" panose="020B0604020202020204" pitchFamily="34" charset="0"/>
              </a:rPr>
              <a:t>3,4</a:t>
            </a:r>
            <a:r>
              <a:rPr lang="en-US" sz="7200" dirty="0">
                <a:solidFill>
                  <a:prstClr val="black"/>
                </a:solidFill>
                <a:latin typeface="Arial" panose="020B0604020202020204" pitchFamily="34" charset="0"/>
                <a:cs typeface="Arial" panose="020B0604020202020204" pitchFamily="34" charset="0"/>
              </a:rPr>
              <a:t>, Gordon A.</a:t>
            </a:r>
            <a:r>
              <a:rPr lang="en-US" sz="7200" baseline="30000" dirty="0">
                <a:solidFill>
                  <a:prstClr val="black"/>
                </a:solidFill>
                <a:latin typeface="Arial" panose="020B0604020202020204" pitchFamily="34" charset="0"/>
                <a:cs typeface="Arial" panose="020B0604020202020204" pitchFamily="34" charset="0"/>
              </a:rPr>
              <a:t>3,4</a:t>
            </a:r>
            <a:r>
              <a:rPr lang="en-US" sz="7200" dirty="0">
                <a:solidFill>
                  <a:prstClr val="black"/>
                </a:solidFill>
                <a:latin typeface="Arial" panose="020B0604020202020204" pitchFamily="34" charset="0"/>
                <a:cs typeface="Arial" panose="020B0604020202020204" pitchFamily="34" charset="0"/>
              </a:rPr>
              <a:t>, </a:t>
            </a:r>
            <a:r>
              <a:rPr lang="en-US" sz="7200" dirty="0" err="1">
                <a:solidFill>
                  <a:prstClr val="black"/>
                </a:solidFill>
                <a:latin typeface="Arial" panose="020B0604020202020204" pitchFamily="34" charset="0"/>
                <a:cs typeface="Arial" panose="020B0604020202020204" pitchFamily="34" charset="0"/>
              </a:rPr>
              <a:t>Parab</a:t>
            </a:r>
            <a:r>
              <a:rPr lang="en-US" sz="7200" dirty="0">
                <a:solidFill>
                  <a:prstClr val="black"/>
                </a:solidFill>
                <a:latin typeface="Arial" panose="020B0604020202020204" pitchFamily="34" charset="0"/>
                <a:cs typeface="Arial" panose="020B0604020202020204" pitchFamily="34" charset="0"/>
              </a:rPr>
              <a:t> S.</a:t>
            </a:r>
            <a:r>
              <a:rPr lang="en-US" sz="7200" baseline="30000" dirty="0">
                <a:solidFill>
                  <a:prstClr val="black"/>
                </a:solidFill>
                <a:latin typeface="Arial" panose="020B0604020202020204" pitchFamily="34" charset="0"/>
                <a:cs typeface="Arial" panose="020B0604020202020204" pitchFamily="34" charset="0"/>
              </a:rPr>
              <a:t>4</a:t>
            </a:r>
            <a:r>
              <a:rPr lang="en-US" sz="7200" dirty="0">
                <a:solidFill>
                  <a:prstClr val="black"/>
                </a:solidFill>
                <a:latin typeface="Arial" panose="020B0604020202020204" pitchFamily="34" charset="0"/>
                <a:cs typeface="Arial" panose="020B0604020202020204" pitchFamily="34" charset="0"/>
              </a:rPr>
              <a:t>, Kittler P.</a:t>
            </a:r>
            <a:r>
              <a:rPr lang="en-US" sz="7200" baseline="30000" dirty="0">
                <a:solidFill>
                  <a:prstClr val="black"/>
                </a:solidFill>
                <a:latin typeface="Arial" panose="020B0604020202020204" pitchFamily="34" charset="0"/>
                <a:cs typeface="Arial" panose="020B0604020202020204" pitchFamily="34" charset="0"/>
              </a:rPr>
              <a:t>3,4</a:t>
            </a:r>
          </a:p>
          <a:p>
            <a:pPr algn="ctr"/>
            <a:r>
              <a:rPr lang="en-US" sz="6000" dirty="0">
                <a:solidFill>
                  <a:prstClr val="black"/>
                </a:solidFill>
                <a:latin typeface="Arial" panose="020B0604020202020204" pitchFamily="34" charset="0"/>
                <a:cs typeface="Arial" panose="020B0604020202020204" pitchFamily="34" charset="0"/>
              </a:rPr>
              <a:t> </a:t>
            </a:r>
            <a:r>
              <a:rPr lang="en-US" sz="5400" baseline="30000" dirty="0">
                <a:solidFill>
                  <a:prstClr val="black"/>
                </a:solidFill>
                <a:latin typeface="Arial" panose="020B0604020202020204" pitchFamily="34" charset="0"/>
                <a:cs typeface="Arial" panose="020B0604020202020204" pitchFamily="34" charset="0"/>
              </a:rPr>
              <a:t>1</a:t>
            </a:r>
            <a:r>
              <a:rPr lang="en-US" sz="5400" dirty="0">
                <a:solidFill>
                  <a:prstClr val="black"/>
                </a:solidFill>
                <a:latin typeface="Arial" panose="020B0604020202020204" pitchFamily="34" charset="0"/>
                <a:cs typeface="Arial" panose="020B0604020202020204" pitchFamily="34" charset="0"/>
              </a:rPr>
              <a:t>CUNY Graduate Center, </a:t>
            </a:r>
            <a:r>
              <a:rPr lang="en-US" sz="5400" baseline="30000" dirty="0">
                <a:solidFill>
                  <a:prstClr val="black"/>
                </a:solidFill>
                <a:latin typeface="Arial" panose="020B0604020202020204" pitchFamily="34" charset="0"/>
                <a:cs typeface="Arial" panose="020B0604020202020204" pitchFamily="34" charset="0"/>
              </a:rPr>
              <a:t>2</a:t>
            </a:r>
            <a:r>
              <a:rPr lang="en-US" sz="5400" dirty="0">
                <a:solidFill>
                  <a:prstClr val="black"/>
                </a:solidFill>
                <a:latin typeface="Arial" panose="020B0604020202020204" pitchFamily="34" charset="0"/>
                <a:cs typeface="Arial" panose="020B0604020202020204" pitchFamily="34" charset="0"/>
              </a:rPr>
              <a:t>CUNY Queens College, </a:t>
            </a:r>
            <a:r>
              <a:rPr lang="en-US" sz="5400" baseline="30000" dirty="0">
                <a:solidFill>
                  <a:prstClr val="black"/>
                </a:solidFill>
                <a:latin typeface="Arial" panose="020B0604020202020204" pitchFamily="34" charset="0"/>
                <a:cs typeface="Arial" panose="020B0604020202020204" pitchFamily="34" charset="0"/>
              </a:rPr>
              <a:t>3</a:t>
            </a:r>
            <a:r>
              <a:rPr lang="en-US" sz="5400" dirty="0">
                <a:solidFill>
                  <a:prstClr val="black"/>
                </a:solidFill>
                <a:latin typeface="Arial" panose="020B0604020202020204" pitchFamily="34" charset="0"/>
                <a:cs typeface="Arial" panose="020B0604020202020204" pitchFamily="34" charset="0"/>
              </a:rPr>
              <a:t>NYS Institute for Basic Research in Developmental Disabilities, </a:t>
            </a:r>
            <a:r>
              <a:rPr lang="en-US" sz="5400" baseline="30000" dirty="0">
                <a:solidFill>
                  <a:prstClr val="black"/>
                </a:solidFill>
                <a:latin typeface="Arial" panose="020B0604020202020204" pitchFamily="34" charset="0"/>
                <a:cs typeface="Arial" panose="020B0604020202020204" pitchFamily="34" charset="0"/>
              </a:rPr>
              <a:t>4</a:t>
            </a:r>
            <a:r>
              <a:rPr lang="en-US" sz="5400" dirty="0">
                <a:solidFill>
                  <a:prstClr val="black"/>
                </a:solidFill>
                <a:latin typeface="Arial" panose="020B0604020202020204" pitchFamily="34" charset="0"/>
                <a:cs typeface="Arial" panose="020B0604020202020204" pitchFamily="34" charset="0"/>
              </a:rPr>
              <a:t>Richmond University Medical Center </a:t>
            </a:r>
          </a:p>
        </p:txBody>
      </p:sp>
      <p:graphicFrame>
        <p:nvGraphicFramePr>
          <p:cNvPr id="19" name="Table 18">
            <a:extLst>
              <a:ext uri="{FF2B5EF4-FFF2-40B4-BE49-F238E27FC236}">
                <a16:creationId xmlns:a16="http://schemas.microsoft.com/office/drawing/2014/main" id="{164AE694-782A-4547-91C5-34FE776970CC}"/>
              </a:ext>
            </a:extLst>
          </p:cNvPr>
          <p:cNvGraphicFramePr>
            <a:graphicFrameLocks noGrp="1"/>
          </p:cNvGraphicFramePr>
          <p:nvPr>
            <p:extLst>
              <p:ext uri="{D42A27DB-BD31-4B8C-83A1-F6EECF244321}">
                <p14:modId xmlns:p14="http://schemas.microsoft.com/office/powerpoint/2010/main" val="2301194465"/>
              </p:ext>
            </p:extLst>
          </p:nvPr>
        </p:nvGraphicFramePr>
        <p:xfrm>
          <a:off x="37471279" y="16082050"/>
          <a:ext cx="10820111" cy="5031433"/>
        </p:xfrm>
        <a:graphic>
          <a:graphicData uri="http://schemas.openxmlformats.org/drawingml/2006/table">
            <a:tbl>
              <a:tblPr>
                <a:tableStyleId>{5940675A-B579-460E-94D1-54222C63F5DA}</a:tableStyleId>
              </a:tblPr>
              <a:tblGrid>
                <a:gridCol w="2294139">
                  <a:extLst>
                    <a:ext uri="{9D8B030D-6E8A-4147-A177-3AD203B41FA5}">
                      <a16:colId xmlns:a16="http://schemas.microsoft.com/office/drawing/2014/main" val="3415455705"/>
                    </a:ext>
                  </a:extLst>
                </a:gridCol>
                <a:gridCol w="2331216">
                  <a:extLst>
                    <a:ext uri="{9D8B030D-6E8A-4147-A177-3AD203B41FA5}">
                      <a16:colId xmlns:a16="http://schemas.microsoft.com/office/drawing/2014/main" val="3712700302"/>
                    </a:ext>
                  </a:extLst>
                </a:gridCol>
                <a:gridCol w="2233974">
                  <a:extLst>
                    <a:ext uri="{9D8B030D-6E8A-4147-A177-3AD203B41FA5}">
                      <a16:colId xmlns:a16="http://schemas.microsoft.com/office/drawing/2014/main" val="3296053826"/>
                    </a:ext>
                  </a:extLst>
                </a:gridCol>
                <a:gridCol w="1961537">
                  <a:extLst>
                    <a:ext uri="{9D8B030D-6E8A-4147-A177-3AD203B41FA5}">
                      <a16:colId xmlns:a16="http://schemas.microsoft.com/office/drawing/2014/main" val="4260199911"/>
                    </a:ext>
                  </a:extLst>
                </a:gridCol>
                <a:gridCol w="1999245">
                  <a:extLst>
                    <a:ext uri="{9D8B030D-6E8A-4147-A177-3AD203B41FA5}">
                      <a16:colId xmlns:a16="http://schemas.microsoft.com/office/drawing/2014/main" val="37163316"/>
                    </a:ext>
                  </a:extLst>
                </a:gridCol>
              </a:tblGrid>
              <a:tr h="1038343">
                <a:tc gridSpan="5">
                  <a:txBody>
                    <a:bodyPr/>
                    <a:lstStyle/>
                    <a:p>
                      <a:pPr algn="ctr" fontAlgn="ctr"/>
                      <a:r>
                        <a:rPr lang="en-US" sz="3200" b="1" i="0" u="none" strike="noStrike" baseline="0" dirty="0">
                          <a:solidFill>
                            <a:schemeClr val="tx1"/>
                          </a:solidFill>
                          <a:effectLst/>
                          <a:latin typeface="Arial" panose="020B0604020202020204" pitchFamily="34" charset="0"/>
                          <a:cs typeface="Arial" panose="020B0604020202020204" pitchFamily="34" charset="0"/>
                        </a:rPr>
                        <a:t>MENTAL DEVELOPMENT ACCURACY SCORES</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algn="ctr" fontAlgn="ctr"/>
                      <a:r>
                        <a:rPr lang="en-US" sz="3200" b="1" i="0" u="none" strike="noStrike" baseline="0" dirty="0">
                          <a:solidFill>
                            <a:schemeClr val="tx1"/>
                          </a:solidFill>
                          <a:effectLst/>
                          <a:latin typeface="Arial" panose="020B0604020202020204" pitchFamily="34" charset="0"/>
                          <a:cs typeface="Arial" panose="020B0604020202020204" pitchFamily="34" charset="0"/>
                        </a:rPr>
                        <a:t>MENTAL DEVELOPMENT ACCURACY SCORES</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0113423"/>
                  </a:ext>
                </a:extLst>
              </a:tr>
              <a:tr h="1108429">
                <a:tc>
                  <a:txBody>
                    <a:bodyPr/>
                    <a:lstStyle/>
                    <a:p>
                      <a:pPr algn="ctr" fontAlgn="b"/>
                      <a:r>
                        <a:rPr lang="en-US" sz="3600" b="1" u="none" strike="noStrike" baseline="0" dirty="0">
                          <a:solidFill>
                            <a:schemeClr val="tx1"/>
                          </a:solidFill>
                          <a:effectLst/>
                        </a:rPr>
                        <a:t>Scenarios</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b"/>
                      <a:r>
                        <a:rPr lang="en-US" sz="3600" b="1" u="none" strike="noStrike" baseline="0" dirty="0">
                          <a:solidFill>
                            <a:schemeClr val="tx1"/>
                          </a:solidFill>
                          <a:effectLst/>
                        </a:rPr>
                        <a:t>Sensitivity</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noFill/>
                  </a:tcPr>
                </a:tc>
                <a:tc>
                  <a:txBody>
                    <a:bodyPr/>
                    <a:lstStyle/>
                    <a:p>
                      <a:pPr algn="ctr" fontAlgn="b"/>
                      <a:r>
                        <a:rPr lang="en-US" sz="3600" b="1" u="none" strike="noStrike" baseline="0" dirty="0">
                          <a:solidFill>
                            <a:schemeClr val="tx1"/>
                          </a:solidFill>
                          <a:effectLst/>
                        </a:rPr>
                        <a:t>Specificity</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noFill/>
                  </a:tcPr>
                </a:tc>
                <a:tc>
                  <a:txBody>
                    <a:bodyPr/>
                    <a:lstStyle/>
                    <a:p>
                      <a:pPr algn="ctr" fontAlgn="b"/>
                      <a:r>
                        <a:rPr lang="en-US" sz="3600" b="1" u="none" strike="noStrike" baseline="0" dirty="0">
                          <a:solidFill>
                            <a:schemeClr val="tx1"/>
                          </a:solidFill>
                          <a:effectLst/>
                        </a:rPr>
                        <a:t>PPV</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noFill/>
                  </a:tcPr>
                </a:tc>
                <a:tc>
                  <a:txBody>
                    <a:bodyPr/>
                    <a:lstStyle/>
                    <a:p>
                      <a:pPr algn="ctr" fontAlgn="b"/>
                      <a:r>
                        <a:rPr lang="en-US" sz="3600" b="1" u="none" strike="noStrike" baseline="0" dirty="0">
                          <a:solidFill>
                            <a:schemeClr val="tx1"/>
                          </a:solidFill>
                          <a:effectLst/>
                        </a:rPr>
                        <a:t>NPV</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57108501"/>
                  </a:ext>
                </a:extLst>
              </a:tr>
              <a:tr h="554216">
                <a:tc>
                  <a:txBody>
                    <a:bodyPr/>
                    <a:lstStyle/>
                    <a:p>
                      <a:pPr algn="ctr" fontAlgn="b"/>
                      <a:r>
                        <a:rPr lang="en-US" sz="3600" b="1" u="none" strike="noStrike" baseline="0" dirty="0">
                          <a:solidFill>
                            <a:schemeClr val="tx1"/>
                          </a:solidFill>
                          <a:effectLst/>
                        </a:rPr>
                        <a:t>Scenario 1</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0.368</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0.929</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0.318</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a:solidFill>
                            <a:schemeClr val="tx1"/>
                          </a:solidFill>
                          <a:effectLst/>
                        </a:rPr>
                        <a:t>0.942</a:t>
                      </a:r>
                      <a:endParaRPr lang="en-US" sz="3600" b="1" i="0" u="none" strike="noStrike" baseline="0">
                        <a:solidFill>
                          <a:schemeClr val="tx1"/>
                        </a:solidFill>
                        <a:effectLst/>
                        <a:latin typeface="Arial" panose="020B0604020202020204" pitchFamily="34" charset="0"/>
                        <a:cs typeface="Arial" panose="020B0604020202020204" pitchFamily="34" charset="0"/>
                      </a:endParaRPr>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5945193"/>
                  </a:ext>
                </a:extLst>
              </a:tr>
              <a:tr h="735182">
                <a:tc>
                  <a:txBody>
                    <a:bodyPr/>
                    <a:lstStyle/>
                    <a:p>
                      <a:pPr algn="ctr" fontAlgn="b"/>
                      <a:r>
                        <a:rPr lang="en-US" sz="3600" b="1" u="none" strike="noStrike" baseline="0" dirty="0">
                          <a:solidFill>
                            <a:schemeClr val="tx1"/>
                          </a:solidFill>
                          <a:effectLst/>
                        </a:rPr>
                        <a:t>Scenario 2</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0.556</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0.934</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0.417</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0.961</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3811908986"/>
                  </a:ext>
                </a:extLst>
              </a:tr>
              <a:tr h="916632">
                <a:tc>
                  <a:txBody>
                    <a:bodyPr/>
                    <a:lstStyle/>
                    <a:p>
                      <a:pPr algn="ctr" fontAlgn="b"/>
                      <a:r>
                        <a:rPr lang="en-US" sz="3600" b="1" u="none" strike="noStrike" baseline="0" dirty="0">
                          <a:solidFill>
                            <a:schemeClr val="tx1"/>
                          </a:solidFill>
                          <a:effectLst/>
                        </a:rPr>
                        <a:t>Scenario 3</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0.412</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0.962</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0.467</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0.953</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lnR w="12700" cap="flat" cmpd="sng" algn="ctr">
                      <a:solidFill>
                        <a:schemeClr val="tx1"/>
                      </a:solidFill>
                      <a:prstDash val="solid"/>
                      <a:round/>
                      <a:headEnd type="none" w="med" len="med"/>
                      <a:tailEnd type="none" w="med" len="med"/>
                    </a:ln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2546793184"/>
                  </a:ext>
                </a:extLst>
              </a:tr>
              <a:tr h="678631">
                <a:tc gridSpan="5">
                  <a:txBody>
                    <a:bodyPr/>
                    <a:lstStyle/>
                    <a:p>
                      <a:pPr algn="ctr" fontAlgn="b"/>
                      <a:r>
                        <a:rPr lang="en-US" sz="2800" b="1" i="0" u="none" strike="noStrike" baseline="0" dirty="0">
                          <a:solidFill>
                            <a:schemeClr val="tx1"/>
                          </a:solidFill>
                          <a:effectLst/>
                          <a:latin typeface="Arial" panose="020B0604020202020204" pitchFamily="34" charset="0"/>
                          <a:cs typeface="Arial" panose="020B0604020202020204" pitchFamily="34" charset="0"/>
                        </a:rPr>
                        <a:t>PPV: positive predictive value; NPV: negative predictive value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fontAlgn="b"/>
                      <a:endParaRPr lang="en-US" sz="3200" b="1" i="0" u="none" strike="noStrike" dirty="0">
                        <a:solidFill>
                          <a:schemeClr val="accent1">
                            <a:lumMod val="50000"/>
                          </a:schemeClr>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fontAlgn="b"/>
                      <a:endParaRPr lang="en-US" sz="3200" b="1" i="0" u="none" strike="noStrike" dirty="0">
                        <a:solidFill>
                          <a:schemeClr val="accent1">
                            <a:lumMod val="50000"/>
                          </a:schemeClr>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fontAlgn="b"/>
                      <a:endParaRPr lang="en-US" sz="3200" b="1" i="0" u="none" strike="noStrike" dirty="0">
                        <a:solidFill>
                          <a:schemeClr val="accent1">
                            <a:lumMod val="50000"/>
                          </a:schemeClr>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fontAlgn="b"/>
                      <a:endParaRPr lang="en-US" sz="3200" b="1" i="0" u="none" strike="noStrike" dirty="0">
                        <a:solidFill>
                          <a:schemeClr val="accent1">
                            <a:lumMod val="50000"/>
                          </a:schemeClr>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319185"/>
                  </a:ext>
                </a:extLst>
              </a:tr>
            </a:tbl>
          </a:graphicData>
        </a:graphic>
      </p:graphicFrame>
      <p:graphicFrame>
        <p:nvGraphicFramePr>
          <p:cNvPr id="13" name="Table 12">
            <a:extLst>
              <a:ext uri="{FF2B5EF4-FFF2-40B4-BE49-F238E27FC236}">
                <a16:creationId xmlns:a16="http://schemas.microsoft.com/office/drawing/2014/main" id="{4909C60E-2779-7240-9362-3D0BABB85CA9}"/>
              </a:ext>
            </a:extLst>
          </p:cNvPr>
          <p:cNvGraphicFramePr>
            <a:graphicFrameLocks noGrp="1"/>
          </p:cNvGraphicFramePr>
          <p:nvPr>
            <p:extLst>
              <p:ext uri="{D42A27DB-BD31-4B8C-83A1-F6EECF244321}">
                <p14:modId xmlns:p14="http://schemas.microsoft.com/office/powerpoint/2010/main" val="1684558835"/>
              </p:ext>
            </p:extLst>
          </p:nvPr>
        </p:nvGraphicFramePr>
        <p:xfrm>
          <a:off x="37437778" y="10918982"/>
          <a:ext cx="10820111" cy="4991620"/>
        </p:xfrm>
        <a:graphic>
          <a:graphicData uri="http://schemas.openxmlformats.org/drawingml/2006/table">
            <a:tbl>
              <a:tblPr>
                <a:tableStyleId>{5940675A-B579-460E-94D1-54222C63F5DA}</a:tableStyleId>
              </a:tblPr>
              <a:tblGrid>
                <a:gridCol w="2294138">
                  <a:extLst>
                    <a:ext uri="{9D8B030D-6E8A-4147-A177-3AD203B41FA5}">
                      <a16:colId xmlns:a16="http://schemas.microsoft.com/office/drawing/2014/main" val="3415455705"/>
                    </a:ext>
                  </a:extLst>
                </a:gridCol>
                <a:gridCol w="2349398">
                  <a:extLst>
                    <a:ext uri="{9D8B030D-6E8A-4147-A177-3AD203B41FA5}">
                      <a16:colId xmlns:a16="http://schemas.microsoft.com/office/drawing/2014/main" val="3712700302"/>
                    </a:ext>
                  </a:extLst>
                </a:gridCol>
                <a:gridCol w="2169445">
                  <a:extLst>
                    <a:ext uri="{9D8B030D-6E8A-4147-A177-3AD203B41FA5}">
                      <a16:colId xmlns:a16="http://schemas.microsoft.com/office/drawing/2014/main" val="3296053826"/>
                    </a:ext>
                  </a:extLst>
                </a:gridCol>
                <a:gridCol w="1952502">
                  <a:extLst>
                    <a:ext uri="{9D8B030D-6E8A-4147-A177-3AD203B41FA5}">
                      <a16:colId xmlns:a16="http://schemas.microsoft.com/office/drawing/2014/main" val="4260199911"/>
                    </a:ext>
                  </a:extLst>
                </a:gridCol>
                <a:gridCol w="2054628">
                  <a:extLst>
                    <a:ext uri="{9D8B030D-6E8A-4147-A177-3AD203B41FA5}">
                      <a16:colId xmlns:a16="http://schemas.microsoft.com/office/drawing/2014/main" val="37163316"/>
                    </a:ext>
                  </a:extLst>
                </a:gridCol>
              </a:tblGrid>
              <a:tr h="1003132">
                <a:tc gridSpan="5">
                  <a:txBody>
                    <a:bodyPr/>
                    <a:lstStyle/>
                    <a:p>
                      <a:pPr algn="ctr" fontAlgn="ctr"/>
                      <a:r>
                        <a:rPr lang="en-US" sz="4800" b="1" i="0" u="none" strike="noStrike" baseline="0" dirty="0">
                          <a:solidFill>
                            <a:schemeClr val="tx1"/>
                          </a:solidFill>
                          <a:effectLst/>
                          <a:latin typeface="Arial" panose="020B0604020202020204" pitchFamily="34" charset="0"/>
                          <a:cs typeface="Arial" panose="020B0604020202020204" pitchFamily="34" charset="0"/>
                        </a:rPr>
                        <a:t>ACCURACY OF MODELS</a:t>
                      </a:r>
                    </a:p>
                  </a:txBody>
                  <a:tcPr marL="0" marR="0" marT="0" marB="0" anchor="ctr">
                    <a:solidFill>
                      <a:srgbClr val="00B0F0"/>
                    </a:solidFill>
                  </a:tcPr>
                </a:tc>
                <a:tc hMerge="1">
                  <a:txBody>
                    <a:bodyPr/>
                    <a:lstStyle/>
                    <a:p>
                      <a:pPr algn="ctr" fontAlgn="ctr"/>
                      <a:r>
                        <a:rPr lang="en-US" sz="4800" b="1" i="0" u="none" strike="noStrike" baseline="0" dirty="0">
                          <a:solidFill>
                            <a:schemeClr val="tx1"/>
                          </a:solidFill>
                          <a:effectLst/>
                          <a:latin typeface="Arial" panose="020B0604020202020204" pitchFamily="34" charset="0"/>
                          <a:cs typeface="Arial" panose="020B0604020202020204" pitchFamily="34" charset="0"/>
                        </a:rPr>
                        <a:t>ACCURACY OF MODELS</a:t>
                      </a: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2701383"/>
                  </a:ext>
                </a:extLst>
              </a:tr>
              <a:tr h="1003132">
                <a:tc gridSpan="5">
                  <a:txBody>
                    <a:bodyPr/>
                    <a:lstStyle/>
                    <a:p>
                      <a:pPr algn="ctr" fontAlgn="b"/>
                      <a:r>
                        <a:rPr lang="en-US" sz="3200" b="1" u="none" strike="noStrike" dirty="0">
                          <a:solidFill>
                            <a:schemeClr val="accent1">
                              <a:lumMod val="50000"/>
                            </a:schemeClr>
                          </a:solidFill>
                          <a:effectLst/>
                        </a:rPr>
                        <a:t> </a:t>
                      </a:r>
                      <a:r>
                        <a:rPr lang="en-US" sz="3200" b="1" i="0" u="none" strike="noStrike" baseline="0" dirty="0">
                          <a:solidFill>
                            <a:schemeClr val="tx1"/>
                          </a:solidFill>
                          <a:effectLst/>
                          <a:latin typeface="Arial" panose="020B0604020202020204" pitchFamily="34" charset="0"/>
                          <a:cs typeface="Arial" panose="020B0604020202020204" pitchFamily="34" charset="0"/>
                        </a:rPr>
                        <a:t>PSYCHOMOTOR DEVELOPMENT ACCURACY SCORES</a:t>
                      </a:r>
                    </a:p>
                  </a:txBody>
                  <a:tcPr marL="0" marR="0" marT="0" marB="0" anchor="ctr"/>
                </a:tc>
                <a:tc hMerge="1">
                  <a:txBody>
                    <a:bodyPr/>
                    <a:lstStyle/>
                    <a:p>
                      <a:pPr algn="ctr" fontAlgn="ctr"/>
                      <a:r>
                        <a:rPr lang="en-US" sz="3200" b="1" i="0" u="none" strike="noStrike" baseline="0" dirty="0">
                          <a:solidFill>
                            <a:schemeClr val="tx1"/>
                          </a:solidFill>
                          <a:effectLst/>
                          <a:latin typeface="Arial" panose="020B0604020202020204" pitchFamily="34" charset="0"/>
                          <a:cs typeface="Arial" panose="020B0604020202020204" pitchFamily="34" charset="0"/>
                        </a:rPr>
                        <a:t>PSYCHOMOTOR DEVELOPMENT SCORE</a:t>
                      </a: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0113423"/>
                  </a:ext>
                </a:extLst>
              </a:tr>
              <a:tr h="1070844">
                <a:tc>
                  <a:txBody>
                    <a:bodyPr/>
                    <a:lstStyle/>
                    <a:p>
                      <a:pPr algn="ctr" fontAlgn="b"/>
                      <a:r>
                        <a:rPr lang="en-US" sz="3600" b="1" u="none" strike="noStrike" baseline="0" dirty="0">
                          <a:solidFill>
                            <a:schemeClr val="tx1"/>
                          </a:solidFill>
                          <a:effectLst/>
                        </a:rPr>
                        <a:t>Scenarios</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noFill/>
                  </a:tcPr>
                </a:tc>
                <a:tc>
                  <a:txBody>
                    <a:bodyPr/>
                    <a:lstStyle/>
                    <a:p>
                      <a:pPr algn="ctr" fontAlgn="b"/>
                      <a:r>
                        <a:rPr lang="en-US" sz="3600" b="1" u="none" strike="noStrike" baseline="0" dirty="0">
                          <a:solidFill>
                            <a:schemeClr val="tx1"/>
                          </a:solidFill>
                          <a:effectLst/>
                        </a:rPr>
                        <a:t>Sensitivity</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noFill/>
                  </a:tcPr>
                </a:tc>
                <a:tc>
                  <a:txBody>
                    <a:bodyPr/>
                    <a:lstStyle/>
                    <a:p>
                      <a:pPr algn="ctr" fontAlgn="b"/>
                      <a:r>
                        <a:rPr lang="en-US" sz="3600" b="1" u="none" strike="noStrike" baseline="0" dirty="0">
                          <a:solidFill>
                            <a:schemeClr val="tx1"/>
                          </a:solidFill>
                          <a:effectLst/>
                        </a:rPr>
                        <a:t>Specificity</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noFill/>
                  </a:tcPr>
                </a:tc>
                <a:tc>
                  <a:txBody>
                    <a:bodyPr/>
                    <a:lstStyle/>
                    <a:p>
                      <a:pPr algn="ctr" fontAlgn="b"/>
                      <a:r>
                        <a:rPr lang="en-US" sz="3600" b="1" u="none" strike="noStrike" baseline="0" dirty="0">
                          <a:solidFill>
                            <a:schemeClr val="tx1"/>
                          </a:solidFill>
                          <a:effectLst/>
                        </a:rPr>
                        <a:t>PPV</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noFill/>
                  </a:tcPr>
                </a:tc>
                <a:tc>
                  <a:txBody>
                    <a:bodyPr/>
                    <a:lstStyle/>
                    <a:p>
                      <a:pPr algn="ctr" fontAlgn="b"/>
                      <a:r>
                        <a:rPr lang="en-US" sz="3600" b="1" u="none" strike="noStrike" baseline="0" dirty="0">
                          <a:solidFill>
                            <a:schemeClr val="tx1"/>
                          </a:solidFill>
                          <a:effectLst/>
                        </a:rPr>
                        <a:t>NPV</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noFill/>
                  </a:tcPr>
                </a:tc>
                <a:extLst>
                  <a:ext uri="{0D108BD9-81ED-4DB2-BD59-A6C34878D82A}">
                    <a16:rowId xmlns:a16="http://schemas.microsoft.com/office/drawing/2014/main" val="157108501"/>
                  </a:ext>
                </a:extLst>
              </a:tr>
              <a:tr h="535422">
                <a:tc>
                  <a:txBody>
                    <a:bodyPr/>
                    <a:lstStyle/>
                    <a:p>
                      <a:pPr algn="ctr" fontAlgn="b"/>
                      <a:r>
                        <a:rPr lang="en-US" sz="3600" b="1" u="none" strike="noStrike" baseline="0" dirty="0">
                          <a:solidFill>
                            <a:schemeClr val="tx1"/>
                          </a:solidFill>
                          <a:effectLst/>
                        </a:rPr>
                        <a:t>Scenario 1</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0.583</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0.879</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0.359</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0.948</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5945193"/>
                  </a:ext>
                </a:extLst>
              </a:tr>
              <a:tr h="710253">
                <a:tc>
                  <a:txBody>
                    <a:bodyPr/>
                    <a:lstStyle/>
                    <a:p>
                      <a:pPr algn="ctr" fontAlgn="b"/>
                      <a:r>
                        <a:rPr lang="en-US" sz="3600" b="1" u="none" strike="noStrike" baseline="0" dirty="0">
                          <a:solidFill>
                            <a:schemeClr val="tx1"/>
                          </a:solidFill>
                          <a:effectLst/>
                        </a:rPr>
                        <a:t>Scenario 2</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0.429</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0.936</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0.48</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0.922</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3811908986"/>
                  </a:ext>
                </a:extLst>
              </a:tr>
              <a:tr h="655619">
                <a:tc>
                  <a:txBody>
                    <a:bodyPr/>
                    <a:lstStyle/>
                    <a:p>
                      <a:pPr algn="ctr" fontAlgn="b"/>
                      <a:r>
                        <a:rPr lang="en-US" sz="3600" b="1" u="none" strike="noStrike" baseline="0" dirty="0">
                          <a:solidFill>
                            <a:schemeClr val="tx1"/>
                          </a:solidFill>
                          <a:effectLst/>
                        </a:rPr>
                        <a:t>Scenario 3</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0.593</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0.931</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0.533</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600" b="1" u="none" strike="noStrike" baseline="0" dirty="0">
                          <a:solidFill>
                            <a:schemeClr val="tx1"/>
                          </a:solidFill>
                          <a:effectLst/>
                        </a:rPr>
                        <a:t>0.945</a:t>
                      </a:r>
                      <a:endParaRPr lang="en-US" sz="3600" b="1" i="0" u="none" strike="noStrike" baseline="0" dirty="0">
                        <a:solidFill>
                          <a:schemeClr val="tx1"/>
                        </a:solidFill>
                        <a:effectLst/>
                        <a:latin typeface="Arial" panose="020B0604020202020204" pitchFamily="34" charset="0"/>
                        <a:cs typeface="Arial" panose="020B060402020202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2546793184"/>
                  </a:ext>
                </a:extLst>
              </a:tr>
            </a:tbl>
          </a:graphicData>
        </a:graphic>
      </p:graphicFrame>
      <p:graphicFrame>
        <p:nvGraphicFramePr>
          <p:cNvPr id="4" name="Table 3">
            <a:extLst>
              <a:ext uri="{FF2B5EF4-FFF2-40B4-BE49-F238E27FC236}">
                <a16:creationId xmlns:a16="http://schemas.microsoft.com/office/drawing/2014/main" id="{948CB9FE-CA9A-BC44-A679-6F60E771694F}"/>
              </a:ext>
            </a:extLst>
          </p:cNvPr>
          <p:cNvGraphicFramePr>
            <a:graphicFrameLocks noGrp="1"/>
          </p:cNvGraphicFramePr>
          <p:nvPr>
            <p:extLst>
              <p:ext uri="{D42A27DB-BD31-4B8C-83A1-F6EECF244321}">
                <p14:modId xmlns:p14="http://schemas.microsoft.com/office/powerpoint/2010/main" val="413016071"/>
              </p:ext>
            </p:extLst>
          </p:nvPr>
        </p:nvGraphicFramePr>
        <p:xfrm>
          <a:off x="13861203" y="24027206"/>
          <a:ext cx="13040126" cy="7291801"/>
        </p:xfrm>
        <a:graphic>
          <a:graphicData uri="http://schemas.openxmlformats.org/drawingml/2006/table">
            <a:tbl>
              <a:tblPr>
                <a:tableStyleId>{5940675A-B579-460E-94D1-54222C63F5DA}</a:tableStyleId>
              </a:tblPr>
              <a:tblGrid>
                <a:gridCol w="1752977">
                  <a:extLst>
                    <a:ext uri="{9D8B030D-6E8A-4147-A177-3AD203B41FA5}">
                      <a16:colId xmlns:a16="http://schemas.microsoft.com/office/drawing/2014/main" val="582516362"/>
                    </a:ext>
                  </a:extLst>
                </a:gridCol>
                <a:gridCol w="1914170">
                  <a:extLst>
                    <a:ext uri="{9D8B030D-6E8A-4147-A177-3AD203B41FA5}">
                      <a16:colId xmlns:a16="http://schemas.microsoft.com/office/drawing/2014/main" val="2634213228"/>
                    </a:ext>
                  </a:extLst>
                </a:gridCol>
                <a:gridCol w="1914170">
                  <a:extLst>
                    <a:ext uri="{9D8B030D-6E8A-4147-A177-3AD203B41FA5}">
                      <a16:colId xmlns:a16="http://schemas.microsoft.com/office/drawing/2014/main" val="3065429898"/>
                    </a:ext>
                  </a:extLst>
                </a:gridCol>
                <a:gridCol w="1914170">
                  <a:extLst>
                    <a:ext uri="{9D8B030D-6E8A-4147-A177-3AD203B41FA5}">
                      <a16:colId xmlns:a16="http://schemas.microsoft.com/office/drawing/2014/main" val="3257140847"/>
                    </a:ext>
                  </a:extLst>
                </a:gridCol>
                <a:gridCol w="1914170">
                  <a:extLst>
                    <a:ext uri="{9D8B030D-6E8A-4147-A177-3AD203B41FA5}">
                      <a16:colId xmlns:a16="http://schemas.microsoft.com/office/drawing/2014/main" val="3728823477"/>
                    </a:ext>
                  </a:extLst>
                </a:gridCol>
                <a:gridCol w="1752977">
                  <a:extLst>
                    <a:ext uri="{9D8B030D-6E8A-4147-A177-3AD203B41FA5}">
                      <a16:colId xmlns:a16="http://schemas.microsoft.com/office/drawing/2014/main" val="2547401490"/>
                    </a:ext>
                  </a:extLst>
                </a:gridCol>
                <a:gridCol w="1877492">
                  <a:extLst>
                    <a:ext uri="{9D8B030D-6E8A-4147-A177-3AD203B41FA5}">
                      <a16:colId xmlns:a16="http://schemas.microsoft.com/office/drawing/2014/main" val="2845758076"/>
                    </a:ext>
                  </a:extLst>
                </a:gridCol>
              </a:tblGrid>
              <a:tr h="1487653">
                <a:tc rowSpan="2">
                  <a:txBody>
                    <a:bodyPr/>
                    <a:lstStyle/>
                    <a:p>
                      <a:pPr algn="ctr" fontAlgn="b"/>
                      <a:endParaRPr lang="en-US" sz="3200" b="1" i="0" u="none" strike="noStrike" dirty="0">
                        <a:solidFill>
                          <a:schemeClr val="accent1">
                            <a:lumMod val="50000"/>
                          </a:schemeClr>
                        </a:solidFill>
                        <a:effectLst/>
                        <a:latin typeface="Calibri" panose="020F0502020204030204" pitchFamily="34" charset="0"/>
                        <a:cs typeface="Calibri" panose="020F0502020204030204" pitchFamily="34" charset="0"/>
                      </a:endParaRPr>
                    </a:p>
                  </a:txBody>
                  <a:tcPr marL="0" marR="0" marT="0" marB="0" anchor="b">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tcPr>
                </a:tc>
                <a:tc gridSpan="3">
                  <a:txBody>
                    <a:bodyPr/>
                    <a:lstStyle/>
                    <a:p>
                      <a:pPr marL="0" algn="ctr">
                        <a:spcBef>
                          <a:spcPts val="0"/>
                        </a:spcBef>
                        <a:spcAft>
                          <a:spcPts val="0"/>
                        </a:spcAft>
                      </a:pPr>
                      <a:r>
                        <a:rPr lang="en-US" sz="4400" b="1" baseline="0" dirty="0">
                          <a:solidFill>
                            <a:schemeClr val="tx1"/>
                          </a:solidFill>
                        </a:rPr>
                        <a:t>Training set</a:t>
                      </a:r>
                    </a:p>
                    <a:p>
                      <a:pPr marL="0" algn="ctr">
                        <a:spcBef>
                          <a:spcPts val="0"/>
                        </a:spcBef>
                        <a:spcAft>
                          <a:spcPts val="0"/>
                        </a:spcAft>
                      </a:pPr>
                      <a:r>
                        <a:rPr lang="en-US" sz="4000" b="1" baseline="0" dirty="0">
                          <a:solidFill>
                            <a:schemeClr val="tx1"/>
                          </a:solidFill>
                        </a:rPr>
                        <a:t> (# samples: 954)</a:t>
                      </a:r>
                    </a:p>
                  </a:txBody>
                  <a:tcPr anchor="ctr">
                    <a:lnL w="28575" cap="flat" cmpd="sng" algn="ctr">
                      <a:solidFill>
                        <a:schemeClr val="accent1">
                          <a:lumMod val="50000"/>
                        </a:schemeClr>
                      </a:solidFill>
                      <a:prstDash val="solid"/>
                      <a:round/>
                      <a:headEnd type="none" w="med" len="med"/>
                      <a:tailEnd type="none" w="med" len="med"/>
                    </a:lnL>
                    <a:solidFill>
                      <a:srgbClr val="00B0F0"/>
                    </a:solidFill>
                  </a:tcPr>
                </a:tc>
                <a:tc hMerge="1">
                  <a:txBody>
                    <a:bodyPr/>
                    <a:lstStyle/>
                    <a:p>
                      <a:endParaRPr lang="en-US"/>
                    </a:p>
                  </a:txBody>
                  <a:tcPr/>
                </a:tc>
                <a:tc hMerge="1">
                  <a:txBody>
                    <a:bodyPr/>
                    <a:lstStyle/>
                    <a:p>
                      <a:endParaRPr lang="en-US"/>
                    </a:p>
                  </a:txBody>
                  <a:tcPr/>
                </a:tc>
                <a:tc gridSpan="3">
                  <a:txBody>
                    <a:bodyPr/>
                    <a:lstStyle/>
                    <a:p>
                      <a:pPr marL="0" algn="ctr">
                        <a:spcBef>
                          <a:spcPts val="0"/>
                        </a:spcBef>
                        <a:spcAft>
                          <a:spcPts val="0"/>
                        </a:spcAft>
                      </a:pPr>
                      <a:r>
                        <a:rPr lang="en-US" sz="4400" b="1" baseline="0" dirty="0">
                          <a:solidFill>
                            <a:schemeClr val="tx1"/>
                          </a:solidFill>
                        </a:rPr>
                        <a:t>Test set</a:t>
                      </a:r>
                    </a:p>
                    <a:p>
                      <a:pPr marL="0" algn="ctr">
                        <a:spcBef>
                          <a:spcPts val="0"/>
                        </a:spcBef>
                        <a:spcAft>
                          <a:spcPts val="0"/>
                        </a:spcAft>
                      </a:pPr>
                      <a:r>
                        <a:rPr lang="en-US" sz="4400" b="1" baseline="0" dirty="0">
                          <a:solidFill>
                            <a:schemeClr val="tx1"/>
                          </a:solidFill>
                        </a:rPr>
                        <a:t> (# samples: 200)</a:t>
                      </a:r>
                    </a:p>
                  </a:txBody>
                  <a:tcPr>
                    <a:solidFill>
                      <a:srgbClr val="00B0F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02038136"/>
                  </a:ext>
                </a:extLst>
              </a:tr>
              <a:tr h="1934716">
                <a:tc vMerge="1">
                  <a:txBody>
                    <a:bodyPr/>
                    <a:lstStyle/>
                    <a:p>
                      <a:endParaRPr lang="en-US"/>
                    </a:p>
                  </a:txBody>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missing ratio</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B w="28575" cap="flat" cmpd="sng" algn="ctr">
                      <a:solidFill>
                        <a:schemeClr val="accent1">
                          <a:lumMod val="50000"/>
                        </a:schemeClr>
                      </a:solidFill>
                      <a:prstDash val="solid"/>
                      <a:round/>
                      <a:headEnd type="none" w="med" len="med"/>
                      <a:tailEnd type="none" w="med" len="med"/>
                    </a:lnB>
                    <a:no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SMOTE</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no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MissForest</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no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missing ratio</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B w="28575" cap="flat" cmpd="sng" algn="ctr">
                      <a:solidFill>
                        <a:schemeClr val="accent1">
                          <a:lumMod val="50000"/>
                        </a:schemeClr>
                      </a:solidFill>
                      <a:prstDash val="solid"/>
                      <a:round/>
                      <a:headEnd type="none" w="med" len="med"/>
                      <a:tailEnd type="none" w="med" len="med"/>
                    </a:lnB>
                    <a:no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SMOTE</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no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MissForest</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noFill/>
                  </a:tcPr>
                </a:tc>
                <a:extLst>
                  <a:ext uri="{0D108BD9-81ED-4DB2-BD59-A6C34878D82A}">
                    <a16:rowId xmlns:a16="http://schemas.microsoft.com/office/drawing/2014/main" val="811670742"/>
                  </a:ext>
                </a:extLst>
              </a:tr>
              <a:tr h="1934716">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target value</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0.96</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YES</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YES</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0.00</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NO</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NO</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4099994648"/>
                  </a:ext>
                </a:extLst>
              </a:tr>
              <a:tr h="1934716">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predictors</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0.12</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YES</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YES</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0.11</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NO</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ctr"/>
                      <a:r>
                        <a:rPr lang="en-US" sz="3200" b="1" u="none" strike="noStrike" baseline="0" dirty="0">
                          <a:solidFill>
                            <a:schemeClr val="tx1"/>
                          </a:solidFill>
                          <a:effectLst/>
                          <a:latin typeface="Calibri" panose="020F0502020204030204" pitchFamily="34" charset="0"/>
                          <a:cs typeface="Calibri" panose="020F0502020204030204" pitchFamily="34" charset="0"/>
                        </a:rPr>
                        <a:t>YES</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lnL w="28575" cap="flat" cmpd="sng" algn="ctr">
                      <a:solidFill>
                        <a:schemeClr val="accent1">
                          <a:lumMod val="50000"/>
                        </a:schemeClr>
                      </a:solidFill>
                      <a:prstDash val="solid"/>
                      <a:round/>
                      <a:headEnd type="none" w="med" len="med"/>
                      <a:tailEnd type="none" w="med" len="med"/>
                    </a:lnL>
                    <a:lnR w="28575" cap="flat" cmpd="sng" algn="ctr">
                      <a:solidFill>
                        <a:schemeClr val="accent1">
                          <a:lumMod val="50000"/>
                        </a:schemeClr>
                      </a:solidFill>
                      <a:prstDash val="solid"/>
                      <a:round/>
                      <a:headEnd type="none" w="med" len="med"/>
                      <a:tailEnd type="none" w="med" len="med"/>
                    </a:lnR>
                    <a:lnT w="28575" cap="flat" cmpd="sng" algn="ctr">
                      <a:solidFill>
                        <a:schemeClr val="accent1">
                          <a:lumMod val="50000"/>
                        </a:schemeClr>
                      </a:solidFill>
                      <a:prstDash val="solid"/>
                      <a:round/>
                      <a:headEnd type="none" w="med" len="med"/>
                      <a:tailEnd type="none" w="med" len="med"/>
                    </a:lnT>
                    <a:lnB w="28575" cap="flat" cmpd="sng" algn="ctr">
                      <a:solidFill>
                        <a:schemeClr val="accent1">
                          <a:lumMod val="50000"/>
                        </a:schemeClr>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3229535564"/>
                  </a:ext>
                </a:extLst>
              </a:tr>
            </a:tbl>
          </a:graphicData>
        </a:graphic>
      </p:graphicFrame>
      <p:graphicFrame>
        <p:nvGraphicFramePr>
          <p:cNvPr id="24" name="Table 23">
            <a:extLst>
              <a:ext uri="{FF2B5EF4-FFF2-40B4-BE49-F238E27FC236}">
                <a16:creationId xmlns:a16="http://schemas.microsoft.com/office/drawing/2014/main" id="{01F4BAAE-5AE8-9609-19AD-E88AB66DD050}"/>
              </a:ext>
            </a:extLst>
          </p:cNvPr>
          <p:cNvGraphicFramePr>
            <a:graphicFrameLocks noGrp="1"/>
          </p:cNvGraphicFramePr>
          <p:nvPr>
            <p:extLst>
              <p:ext uri="{D42A27DB-BD31-4B8C-83A1-F6EECF244321}">
                <p14:modId xmlns:p14="http://schemas.microsoft.com/office/powerpoint/2010/main" val="3726248619"/>
              </p:ext>
            </p:extLst>
          </p:nvPr>
        </p:nvGraphicFramePr>
        <p:xfrm>
          <a:off x="2096996" y="24371200"/>
          <a:ext cx="11468052" cy="7009733"/>
        </p:xfrm>
        <a:graphic>
          <a:graphicData uri="http://schemas.openxmlformats.org/drawingml/2006/table">
            <a:tbl>
              <a:tblPr>
                <a:tableStyleId>{5940675A-B579-460E-94D1-54222C63F5DA}</a:tableStyleId>
              </a:tblPr>
              <a:tblGrid>
                <a:gridCol w="1638292">
                  <a:extLst>
                    <a:ext uri="{9D8B030D-6E8A-4147-A177-3AD203B41FA5}">
                      <a16:colId xmlns:a16="http://schemas.microsoft.com/office/drawing/2014/main" val="3798043422"/>
                    </a:ext>
                  </a:extLst>
                </a:gridCol>
                <a:gridCol w="1803840">
                  <a:extLst>
                    <a:ext uri="{9D8B030D-6E8A-4147-A177-3AD203B41FA5}">
                      <a16:colId xmlns:a16="http://schemas.microsoft.com/office/drawing/2014/main" val="2709053811"/>
                    </a:ext>
                  </a:extLst>
                </a:gridCol>
                <a:gridCol w="1988506">
                  <a:extLst>
                    <a:ext uri="{9D8B030D-6E8A-4147-A177-3AD203B41FA5}">
                      <a16:colId xmlns:a16="http://schemas.microsoft.com/office/drawing/2014/main" val="1434669449"/>
                    </a:ext>
                  </a:extLst>
                </a:gridCol>
                <a:gridCol w="2032696">
                  <a:extLst>
                    <a:ext uri="{9D8B030D-6E8A-4147-A177-3AD203B41FA5}">
                      <a16:colId xmlns:a16="http://schemas.microsoft.com/office/drawing/2014/main" val="1524573605"/>
                    </a:ext>
                  </a:extLst>
                </a:gridCol>
                <a:gridCol w="2002359">
                  <a:extLst>
                    <a:ext uri="{9D8B030D-6E8A-4147-A177-3AD203B41FA5}">
                      <a16:colId xmlns:a16="http://schemas.microsoft.com/office/drawing/2014/main" val="4161788969"/>
                    </a:ext>
                  </a:extLst>
                </a:gridCol>
                <a:gridCol w="2002359">
                  <a:extLst>
                    <a:ext uri="{9D8B030D-6E8A-4147-A177-3AD203B41FA5}">
                      <a16:colId xmlns:a16="http://schemas.microsoft.com/office/drawing/2014/main" val="2070720674"/>
                    </a:ext>
                  </a:extLst>
                </a:gridCol>
              </a:tblGrid>
              <a:tr h="1126492">
                <a:tc gridSpan="6">
                  <a:txBody>
                    <a:bodyPr/>
                    <a:lstStyle/>
                    <a:p>
                      <a:pPr algn="ctr" fontAlgn="b"/>
                      <a:r>
                        <a:rPr lang="en-US" sz="4400" b="1" i="0" u="none" strike="noStrike" baseline="0" dirty="0">
                          <a:solidFill>
                            <a:schemeClr val="tx1"/>
                          </a:solidFill>
                          <a:effectLst/>
                          <a:latin typeface="Calibri" panose="020F0502020204030204" pitchFamily="34" charset="0"/>
                          <a:cs typeface="Calibri" panose="020F0502020204030204" pitchFamily="34" charset="0"/>
                        </a:rPr>
                        <a:t>Predictor Information for Each Scenario</a:t>
                      </a:r>
                    </a:p>
                  </a:txBody>
                  <a:tcPr marL="0" marR="0" marT="0" marB="0" anchor="ctr">
                    <a:solidFill>
                      <a:srgbClr val="00B0F0"/>
                    </a:solidFill>
                  </a:tcPr>
                </a:tc>
                <a:tc hMerge="1">
                  <a:txBody>
                    <a:bodyPr/>
                    <a:lstStyle/>
                    <a:p>
                      <a:pPr algn="ctr" fontAlgn="b"/>
                      <a:endParaRPr lang="en-US" sz="3200" b="0" i="0" u="none" strike="noStrike">
                        <a:solidFill>
                          <a:srgbClr val="000000"/>
                        </a:solidFill>
                        <a:effectLst/>
                        <a:latin typeface="+mj-lt"/>
                      </a:endParaRPr>
                    </a:p>
                  </a:txBody>
                  <a:tcPr marL="0" marR="0" marT="0" marB="0" anchor="ctr"/>
                </a:tc>
                <a:tc hMerge="1">
                  <a:txBody>
                    <a:bodyPr/>
                    <a:lstStyle/>
                    <a:p>
                      <a:pPr algn="ctr" fontAlgn="b"/>
                      <a:endParaRPr lang="en-US" sz="3200" b="0" i="0" u="none" strike="noStrike">
                        <a:solidFill>
                          <a:srgbClr val="000000"/>
                        </a:solidFill>
                        <a:effectLst/>
                        <a:latin typeface="+mj-lt"/>
                      </a:endParaRPr>
                    </a:p>
                  </a:txBody>
                  <a:tcPr marL="0" marR="0" marT="0" marB="0" anchor="ctr"/>
                </a:tc>
                <a:tc hMerge="1">
                  <a:txBody>
                    <a:bodyPr/>
                    <a:lstStyle/>
                    <a:p>
                      <a:pPr algn="ctr" fontAlgn="b"/>
                      <a:endParaRPr lang="en-US" sz="3200" b="0" i="0" u="none" strike="noStrike">
                        <a:solidFill>
                          <a:srgbClr val="000000"/>
                        </a:solidFill>
                        <a:effectLst/>
                        <a:latin typeface="+mj-lt"/>
                      </a:endParaRPr>
                    </a:p>
                  </a:txBody>
                  <a:tcPr marL="0" marR="0" marT="0" marB="0" anchor="ctr"/>
                </a:tc>
                <a:tc hMerge="1">
                  <a:txBody>
                    <a:bodyPr/>
                    <a:lstStyle/>
                    <a:p>
                      <a:pPr algn="ctr" fontAlgn="b"/>
                      <a:endParaRPr lang="en-US" sz="3200" b="0" i="0" u="none" strike="noStrike" dirty="0">
                        <a:solidFill>
                          <a:srgbClr val="000000"/>
                        </a:solidFill>
                        <a:effectLst/>
                        <a:latin typeface="+mj-lt"/>
                      </a:endParaRPr>
                    </a:p>
                  </a:txBody>
                  <a:tcPr marL="0" marR="0" marT="0" marB="0" anchor="ctr"/>
                </a:tc>
                <a:tc hMerge="1">
                  <a:txBody>
                    <a:bodyPr/>
                    <a:lstStyle/>
                    <a:p>
                      <a:pPr algn="ctr" fontAlgn="b"/>
                      <a:endParaRPr lang="en-US" sz="3200" b="1" i="0" u="none" strike="noStrike" dirty="0">
                        <a:solidFill>
                          <a:schemeClr val="accent1">
                            <a:lumMod val="75000"/>
                          </a:schemeClr>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2641684632"/>
                  </a:ext>
                </a:extLst>
              </a:tr>
              <a:tr h="2282841">
                <a:tc>
                  <a:txBody>
                    <a:bodyPr/>
                    <a:lstStyle/>
                    <a:p>
                      <a:pPr algn="ctr" fontAlgn="b"/>
                      <a:r>
                        <a:rPr lang="en-US" sz="3200" b="1" u="none" strike="noStrike" dirty="0">
                          <a:solidFill>
                            <a:schemeClr val="accent1">
                              <a:lumMod val="50000"/>
                            </a:schemeClr>
                          </a:solidFill>
                          <a:effectLst/>
                          <a:latin typeface="Calibri" panose="020F0502020204030204" pitchFamily="34" charset="0"/>
                          <a:cs typeface="Calibri" panose="020F0502020204030204" pitchFamily="34" charset="0"/>
                        </a:rPr>
                        <a:t>Scenarios</a:t>
                      </a:r>
                      <a:endParaRPr lang="en-US" sz="3200" b="1" i="0" u="none" strike="noStrike" dirty="0">
                        <a:solidFill>
                          <a:schemeClr val="accent1">
                            <a:lumMod val="50000"/>
                          </a:schemeClr>
                        </a:solidFill>
                        <a:effectLst/>
                        <a:latin typeface="Calibri" panose="020F0502020204030204" pitchFamily="34" charset="0"/>
                        <a:cs typeface="Calibri" panose="020F0502020204030204" pitchFamily="34" charset="0"/>
                      </a:endParaRPr>
                    </a:p>
                  </a:txBody>
                  <a:tcPr marL="0" marR="0" marT="0" marB="0" anchor="ctr">
                    <a:noFill/>
                  </a:tcPr>
                </a:tc>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At-birth Variables</a:t>
                      </a:r>
                    </a:p>
                    <a:p>
                      <a:pPr algn="ctr" fontAlgn="b"/>
                      <a:r>
                        <a:rPr lang="en-US" sz="3200" b="1" i="0" u="none" strike="noStrike" baseline="0" dirty="0">
                          <a:solidFill>
                            <a:schemeClr val="tx1"/>
                          </a:solidFill>
                          <a:effectLst/>
                          <a:latin typeface="Calibri" panose="020F0502020204030204" pitchFamily="34" charset="0"/>
                          <a:cs typeface="Calibri" panose="020F0502020204030204" pitchFamily="34" charset="0"/>
                        </a:rPr>
                        <a:t>N=57</a:t>
                      </a:r>
                    </a:p>
                  </a:txBody>
                  <a:tcPr marL="0" marR="0" marT="0" marB="0" anchor="ctr">
                    <a:noFill/>
                  </a:tcPr>
                </a:tc>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Month 00 RNNA</a:t>
                      </a:r>
                    </a:p>
                    <a:p>
                      <a:pPr algn="ctr" fontAlgn="b"/>
                      <a:r>
                        <a:rPr lang="en-US" sz="3200" b="1" i="0" u="none" strike="noStrike" baseline="0" dirty="0">
                          <a:solidFill>
                            <a:schemeClr val="tx1"/>
                          </a:solidFill>
                          <a:effectLst/>
                          <a:latin typeface="Calibri" panose="020F0502020204030204" pitchFamily="34" charset="0"/>
                          <a:cs typeface="Calibri" panose="020F0502020204030204" pitchFamily="34" charset="0"/>
                        </a:rPr>
                        <a:t>N=26</a:t>
                      </a:r>
                    </a:p>
                  </a:txBody>
                  <a:tcPr marL="0" marR="0" marT="0" marB="0" anchor="ctr">
                    <a:noFill/>
                  </a:tcPr>
                </a:tc>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Month 01 RNNA</a:t>
                      </a:r>
                    </a:p>
                    <a:p>
                      <a:pPr algn="ctr" fontAlgn="b"/>
                      <a:r>
                        <a:rPr lang="en-US" sz="3200" b="1" i="0" u="none" strike="noStrike" baseline="0" dirty="0">
                          <a:solidFill>
                            <a:schemeClr val="tx1"/>
                          </a:solidFill>
                          <a:effectLst/>
                          <a:latin typeface="Calibri" panose="020F0502020204030204" pitchFamily="34" charset="0"/>
                          <a:cs typeface="Calibri" panose="020F0502020204030204" pitchFamily="34" charset="0"/>
                        </a:rPr>
                        <a:t>N=28</a:t>
                      </a:r>
                    </a:p>
                  </a:txBody>
                  <a:tcPr marL="0" marR="0" marT="0" marB="0" anchor="ctr">
                    <a:noFill/>
                  </a:tcPr>
                </a:tc>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Month 16</a:t>
                      </a:r>
                    </a:p>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Bayley Test</a:t>
                      </a:r>
                    </a:p>
                    <a:p>
                      <a:pPr algn="ctr" fontAlgn="b"/>
                      <a:r>
                        <a:rPr lang="en-US" sz="3200" b="1" i="0" u="none" strike="noStrike" baseline="0" dirty="0">
                          <a:solidFill>
                            <a:schemeClr val="tx1"/>
                          </a:solidFill>
                          <a:effectLst/>
                          <a:latin typeface="Calibri" panose="020F0502020204030204" pitchFamily="34" charset="0"/>
                          <a:cs typeface="Calibri" panose="020F0502020204030204" pitchFamily="34" charset="0"/>
                        </a:rPr>
                        <a:t>N=2</a:t>
                      </a:r>
                    </a:p>
                  </a:txBody>
                  <a:tcPr marL="0" marR="0" marT="0" marB="0" anchor="ctr">
                    <a:noFill/>
                  </a:tcPr>
                </a:tc>
                <a:tc>
                  <a:txBody>
                    <a:bodyPr/>
                    <a:lstStyle/>
                    <a:p>
                      <a:pPr algn="ctr" fontAlgn="b"/>
                      <a:r>
                        <a:rPr lang="en-US" sz="3200" b="1" i="0" u="none" strike="noStrike" baseline="0" dirty="0">
                          <a:solidFill>
                            <a:schemeClr val="tx1"/>
                          </a:solidFill>
                          <a:effectLst/>
                          <a:latin typeface="Calibri" panose="020F0502020204030204" pitchFamily="34" charset="0"/>
                          <a:cs typeface="Calibri" panose="020F0502020204030204" pitchFamily="34" charset="0"/>
                        </a:rPr>
                        <a:t>Total Variables</a:t>
                      </a:r>
                    </a:p>
                  </a:txBody>
                  <a:tcPr marL="0" marR="0" marT="0" marB="0" anchor="ctr">
                    <a:noFill/>
                  </a:tcPr>
                </a:tc>
                <a:extLst>
                  <a:ext uri="{0D108BD9-81ED-4DB2-BD59-A6C34878D82A}">
                    <a16:rowId xmlns:a16="http://schemas.microsoft.com/office/drawing/2014/main" val="3429975957"/>
                  </a:ext>
                </a:extLst>
              </a:tr>
              <a:tr h="876214">
                <a:tc>
                  <a:txBody>
                    <a:bodyPr/>
                    <a:lstStyle/>
                    <a:p>
                      <a:pPr algn="ctr" fontAlgn="b"/>
                      <a:r>
                        <a:rPr lang="en-US" sz="3200" b="1" i="0" u="none" strike="noStrike" baseline="0" dirty="0">
                          <a:solidFill>
                            <a:schemeClr val="tx1"/>
                          </a:solidFill>
                          <a:effectLst/>
                          <a:latin typeface="Calibri" panose="020F0502020204030204" pitchFamily="34" charset="0"/>
                          <a:cs typeface="Calibri" panose="020F0502020204030204" pitchFamily="34" charset="0"/>
                        </a:rPr>
                        <a:t>1</a:t>
                      </a: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X</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200" b="1" i="0" u="none" strike="noStrike" baseline="0" dirty="0">
                          <a:solidFill>
                            <a:schemeClr val="tx1"/>
                          </a:solidFill>
                          <a:effectLst/>
                          <a:latin typeface="Calibri" panose="020F0502020204030204" pitchFamily="34" charset="0"/>
                          <a:cs typeface="Calibri" panose="020F0502020204030204" pitchFamily="34" charset="0"/>
                        </a:rPr>
                        <a:t>57</a:t>
                      </a: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224124775"/>
                  </a:ext>
                </a:extLst>
              </a:tr>
              <a:tr h="973571">
                <a:tc>
                  <a:txBody>
                    <a:bodyPr/>
                    <a:lstStyle/>
                    <a:p>
                      <a:pPr algn="ctr" fontAlgn="b"/>
                      <a:r>
                        <a:rPr lang="en-US" sz="3200" b="1" i="0" u="none" strike="noStrike" baseline="0" dirty="0">
                          <a:solidFill>
                            <a:schemeClr val="tx1"/>
                          </a:solidFill>
                          <a:effectLst/>
                          <a:latin typeface="Calibri" panose="020F0502020204030204" pitchFamily="34" charset="0"/>
                          <a:cs typeface="Calibri" panose="020F0502020204030204" pitchFamily="34" charset="0"/>
                        </a:rPr>
                        <a:t>2</a:t>
                      </a: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X</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X</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X</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200" b="1" i="0" u="none" strike="noStrike" baseline="0" dirty="0">
                          <a:solidFill>
                            <a:schemeClr val="tx1"/>
                          </a:solidFill>
                          <a:effectLst/>
                          <a:latin typeface="Calibri" panose="020F0502020204030204" pitchFamily="34" charset="0"/>
                          <a:cs typeface="Calibri" panose="020F0502020204030204" pitchFamily="34" charset="0"/>
                        </a:rPr>
                        <a:t>111</a:t>
                      </a: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763183316"/>
                  </a:ext>
                </a:extLst>
              </a:tr>
              <a:tr h="1037251">
                <a:tc>
                  <a:txBody>
                    <a:bodyPr/>
                    <a:lstStyle/>
                    <a:p>
                      <a:pPr algn="ctr" fontAlgn="b"/>
                      <a:r>
                        <a:rPr lang="en-US" sz="3200" b="1" i="0" u="none" strike="noStrike" baseline="0" dirty="0">
                          <a:solidFill>
                            <a:schemeClr val="tx1"/>
                          </a:solidFill>
                          <a:effectLst/>
                          <a:latin typeface="Calibri" panose="020F0502020204030204" pitchFamily="34" charset="0"/>
                          <a:cs typeface="Calibri" panose="020F0502020204030204" pitchFamily="34" charset="0"/>
                        </a:rPr>
                        <a:t>3</a:t>
                      </a: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X</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X</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X</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200" b="1" u="none" strike="noStrike" baseline="0" dirty="0">
                          <a:solidFill>
                            <a:schemeClr val="tx1"/>
                          </a:solidFill>
                          <a:effectLst/>
                          <a:latin typeface="Calibri" panose="020F0502020204030204" pitchFamily="34" charset="0"/>
                          <a:cs typeface="Calibri" panose="020F0502020204030204" pitchFamily="34" charset="0"/>
                        </a:rPr>
                        <a:t>X</a:t>
                      </a:r>
                      <a:endParaRPr lang="en-US" sz="3200" b="1" i="0" u="none" strike="noStrike" baseline="0" dirty="0">
                        <a:solidFill>
                          <a:schemeClr val="tx1"/>
                        </a:solidFill>
                        <a:effectLst/>
                        <a:latin typeface="Calibri" panose="020F0502020204030204" pitchFamily="34" charset="0"/>
                        <a:cs typeface="Calibri" panose="020F0502020204030204" pitchFamily="34" charset="0"/>
                      </a:endParaRP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fontAlgn="b"/>
                      <a:r>
                        <a:rPr lang="en-US" sz="3200" b="1" i="0" u="none" strike="noStrike" baseline="0" dirty="0">
                          <a:solidFill>
                            <a:schemeClr val="tx1"/>
                          </a:solidFill>
                          <a:effectLst/>
                          <a:latin typeface="Calibri" panose="020F0502020204030204" pitchFamily="34" charset="0"/>
                          <a:cs typeface="Calibri" panose="020F0502020204030204" pitchFamily="34" charset="0"/>
                        </a:rPr>
                        <a:t>113</a:t>
                      </a:r>
                    </a:p>
                  </a:txBody>
                  <a:tcPr marL="0" marR="0" marT="0" marB="0"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3065910157"/>
                  </a:ext>
                </a:extLst>
              </a:tr>
              <a:tr h="713364">
                <a:tc gridSpan="6">
                  <a:txBody>
                    <a:bodyPr/>
                    <a:lstStyle/>
                    <a:p>
                      <a:pPr algn="ctr" fontAlgn="b"/>
                      <a:r>
                        <a:rPr lang="en-US" sz="3200" b="1" i="0" u="none" strike="noStrike" dirty="0">
                          <a:solidFill>
                            <a:schemeClr val="accent1">
                              <a:lumMod val="50000"/>
                            </a:schemeClr>
                          </a:solidFill>
                          <a:effectLst/>
                          <a:latin typeface="Calibri" panose="020F0502020204030204" pitchFamily="34" charset="0"/>
                          <a:cs typeface="Calibri" panose="020F0502020204030204" pitchFamily="34" charset="0"/>
                        </a:rPr>
                        <a:t>RNNA: Rapid Neonatal Neurobehavioral Assessment</a:t>
                      </a:r>
                    </a:p>
                  </a:txBody>
                  <a:tcPr marL="0" marR="0" marT="0" marB="0" anchor="ctr"/>
                </a:tc>
                <a:tc hMerge="1">
                  <a:txBody>
                    <a:bodyPr/>
                    <a:lstStyle/>
                    <a:p>
                      <a:pPr algn="ctr" fontAlgn="b"/>
                      <a:endParaRPr lang="en-US" sz="3200" b="1" i="0" u="none" strike="noStrike" dirty="0">
                        <a:solidFill>
                          <a:schemeClr val="accent1">
                            <a:lumMod val="75000"/>
                          </a:schemeClr>
                        </a:solidFill>
                        <a:effectLst/>
                        <a:latin typeface="Calibri" panose="020F0502020204030204" pitchFamily="34" charset="0"/>
                        <a:cs typeface="Calibri" panose="020F0502020204030204" pitchFamily="34" charset="0"/>
                      </a:endParaRPr>
                    </a:p>
                  </a:txBody>
                  <a:tcPr marL="0" marR="0" marT="0" marB="0" anchor="ctr"/>
                </a:tc>
                <a:tc hMerge="1">
                  <a:txBody>
                    <a:bodyPr/>
                    <a:lstStyle/>
                    <a:p>
                      <a:pPr algn="ctr" fontAlgn="b"/>
                      <a:endParaRPr lang="en-US" sz="3200" b="1" i="0" u="none" strike="noStrike" dirty="0">
                        <a:solidFill>
                          <a:schemeClr val="accent1">
                            <a:lumMod val="75000"/>
                          </a:schemeClr>
                        </a:solidFill>
                        <a:effectLst/>
                        <a:latin typeface="Calibri" panose="020F0502020204030204" pitchFamily="34" charset="0"/>
                        <a:cs typeface="Calibri" panose="020F0502020204030204" pitchFamily="34" charset="0"/>
                      </a:endParaRPr>
                    </a:p>
                  </a:txBody>
                  <a:tcPr marL="0" marR="0" marT="0" marB="0" anchor="ctr"/>
                </a:tc>
                <a:tc hMerge="1">
                  <a:txBody>
                    <a:bodyPr/>
                    <a:lstStyle/>
                    <a:p>
                      <a:pPr algn="ctr" fontAlgn="b"/>
                      <a:endParaRPr lang="en-US" sz="3200" b="1" i="0" u="none" strike="noStrike" dirty="0">
                        <a:solidFill>
                          <a:schemeClr val="accent1">
                            <a:lumMod val="75000"/>
                          </a:schemeClr>
                        </a:solidFill>
                        <a:effectLst/>
                        <a:latin typeface="Calibri" panose="020F0502020204030204" pitchFamily="34" charset="0"/>
                        <a:cs typeface="Calibri" panose="020F0502020204030204" pitchFamily="34" charset="0"/>
                      </a:endParaRPr>
                    </a:p>
                  </a:txBody>
                  <a:tcPr marL="0" marR="0" marT="0" marB="0" anchor="ctr"/>
                </a:tc>
                <a:tc hMerge="1">
                  <a:txBody>
                    <a:bodyPr/>
                    <a:lstStyle/>
                    <a:p>
                      <a:pPr algn="ctr" fontAlgn="b"/>
                      <a:endParaRPr lang="en-US" sz="3200" b="1" i="0" u="none" strike="noStrike" dirty="0">
                        <a:solidFill>
                          <a:schemeClr val="accent1">
                            <a:lumMod val="75000"/>
                          </a:schemeClr>
                        </a:solidFill>
                        <a:effectLst/>
                        <a:latin typeface="Calibri" panose="020F0502020204030204" pitchFamily="34" charset="0"/>
                        <a:cs typeface="Calibri" panose="020F0502020204030204" pitchFamily="34" charset="0"/>
                      </a:endParaRPr>
                    </a:p>
                  </a:txBody>
                  <a:tcPr marL="0" marR="0" marT="0" marB="0" anchor="ctr"/>
                </a:tc>
                <a:tc hMerge="1">
                  <a:txBody>
                    <a:bodyPr/>
                    <a:lstStyle/>
                    <a:p>
                      <a:pPr algn="ctr" fontAlgn="b"/>
                      <a:endParaRPr lang="en-US" sz="3200" b="1" i="0" u="none" strike="noStrike" dirty="0">
                        <a:solidFill>
                          <a:schemeClr val="accent1">
                            <a:lumMod val="75000"/>
                          </a:schemeClr>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96662745"/>
                  </a:ext>
                </a:extLst>
              </a:tr>
            </a:tbl>
          </a:graphicData>
        </a:graphic>
      </p:graphicFrame>
      <p:graphicFrame>
        <p:nvGraphicFramePr>
          <p:cNvPr id="26" name="Table 3">
            <a:extLst>
              <a:ext uri="{FF2B5EF4-FFF2-40B4-BE49-F238E27FC236}">
                <a16:creationId xmlns:a16="http://schemas.microsoft.com/office/drawing/2014/main" id="{FE45AECD-5264-7445-FFB8-0EBCA8528671}"/>
              </a:ext>
            </a:extLst>
          </p:cNvPr>
          <p:cNvGraphicFramePr>
            <a:graphicFrameLocks noGrp="1"/>
          </p:cNvGraphicFramePr>
          <p:nvPr>
            <p:extLst>
              <p:ext uri="{D42A27DB-BD31-4B8C-83A1-F6EECF244321}">
                <p14:modId xmlns:p14="http://schemas.microsoft.com/office/powerpoint/2010/main" val="1736882032"/>
              </p:ext>
            </p:extLst>
          </p:nvPr>
        </p:nvGraphicFramePr>
        <p:xfrm>
          <a:off x="27618006" y="10918981"/>
          <a:ext cx="9360332" cy="10194500"/>
        </p:xfrm>
        <a:graphic>
          <a:graphicData uri="http://schemas.openxmlformats.org/drawingml/2006/table">
            <a:tbl>
              <a:tblPr firstRow="1" bandRow="1">
                <a:solidFill>
                  <a:srgbClr val="FFFF00"/>
                </a:solidFill>
                <a:tableStyleId>{5940675A-B579-460E-94D1-54222C63F5DA}</a:tableStyleId>
              </a:tblPr>
              <a:tblGrid>
                <a:gridCol w="4758868">
                  <a:extLst>
                    <a:ext uri="{9D8B030D-6E8A-4147-A177-3AD203B41FA5}">
                      <a16:colId xmlns:a16="http://schemas.microsoft.com/office/drawing/2014/main" val="3747244101"/>
                    </a:ext>
                  </a:extLst>
                </a:gridCol>
                <a:gridCol w="4601464">
                  <a:extLst>
                    <a:ext uri="{9D8B030D-6E8A-4147-A177-3AD203B41FA5}">
                      <a16:colId xmlns:a16="http://schemas.microsoft.com/office/drawing/2014/main" val="610901801"/>
                    </a:ext>
                  </a:extLst>
                </a:gridCol>
              </a:tblGrid>
              <a:tr h="849542">
                <a:tc gridSpan="2">
                  <a:txBody>
                    <a:bodyPr/>
                    <a:lstStyle/>
                    <a:p>
                      <a:pPr algn="ctr"/>
                      <a:r>
                        <a:rPr lang="en-US" sz="4800" b="1" baseline="0" dirty="0">
                          <a:solidFill>
                            <a:schemeClr val="tx1"/>
                          </a:solidFill>
                          <a:latin typeface="Arial" panose="020B0604020202020204" pitchFamily="34" charset="0"/>
                          <a:cs typeface="Arial" panose="020B0604020202020204" pitchFamily="34" charset="0"/>
                        </a:rPr>
                        <a:t>TOP 10 FEATURES</a:t>
                      </a:r>
                    </a:p>
                  </a:txBody>
                  <a:tcPr anchor="ctr">
                    <a:solidFill>
                      <a:srgbClr val="00B0F0"/>
                    </a:solidFill>
                  </a:tcPr>
                </a:tc>
                <a:tc hMerge="1">
                  <a:txBody>
                    <a:bodyPr/>
                    <a:lstStyle/>
                    <a:p>
                      <a:pPr algn="ctr"/>
                      <a:endParaRPr lang="en-US" dirty="0">
                        <a:latin typeface="+mj-lt"/>
                      </a:endParaRPr>
                    </a:p>
                  </a:txBody>
                  <a:tcPr anchor="ctr">
                    <a:solidFill>
                      <a:schemeClr val="accent6">
                        <a:lumMod val="60000"/>
                        <a:lumOff val="40000"/>
                      </a:schemeClr>
                    </a:solidFill>
                  </a:tcPr>
                </a:tc>
                <a:extLst>
                  <a:ext uri="{0D108BD9-81ED-4DB2-BD59-A6C34878D82A}">
                    <a16:rowId xmlns:a16="http://schemas.microsoft.com/office/drawing/2014/main" val="1355885993"/>
                  </a:ext>
                </a:extLst>
              </a:tr>
              <a:tr h="1101258">
                <a:tc>
                  <a:txBody>
                    <a:bodyPr/>
                    <a:lstStyle/>
                    <a:p>
                      <a:pPr algn="ctr"/>
                      <a:r>
                        <a:rPr lang="en-US" sz="3600" b="1" baseline="0" dirty="0">
                          <a:solidFill>
                            <a:schemeClr val="tx1"/>
                          </a:solidFill>
                          <a:latin typeface="+mn-lt"/>
                          <a:cs typeface="Calibri" panose="020F0502020204030204" pitchFamily="34" charset="0"/>
                        </a:rPr>
                        <a:t>MENTAL DELAY</a:t>
                      </a:r>
                    </a:p>
                  </a:txBody>
                  <a:tcPr anchor="ctr">
                    <a:solidFill>
                      <a:schemeClr val="bg1"/>
                    </a:solidFill>
                  </a:tcPr>
                </a:tc>
                <a:tc>
                  <a:txBody>
                    <a:bodyPr/>
                    <a:lstStyle/>
                    <a:p>
                      <a:pPr algn="ctr"/>
                      <a:r>
                        <a:rPr lang="en-US" sz="3200" b="1" baseline="0" dirty="0">
                          <a:solidFill>
                            <a:schemeClr val="tx1"/>
                          </a:solidFill>
                          <a:latin typeface="Arial" panose="020B0604020202020204" pitchFamily="34" charset="0"/>
                          <a:cs typeface="Arial" panose="020B0604020202020204" pitchFamily="34" charset="0"/>
                        </a:rPr>
                        <a:t>PSYCHOMOTOR DELAY</a:t>
                      </a:r>
                    </a:p>
                  </a:txBody>
                  <a:tcPr anchor="ctr">
                    <a:solidFill>
                      <a:schemeClr val="bg1"/>
                    </a:solidFill>
                  </a:tcPr>
                </a:tc>
                <a:extLst>
                  <a:ext uri="{0D108BD9-81ED-4DB2-BD59-A6C34878D82A}">
                    <a16:rowId xmlns:a16="http://schemas.microsoft.com/office/drawing/2014/main" val="4203092652"/>
                  </a:ext>
                </a:extLst>
              </a:tr>
              <a:tr h="755148">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birth weight</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birth weight</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3249434514"/>
                  </a:ext>
                </a:extLst>
              </a:tr>
              <a:tr h="755148">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estimated gestational age</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estimated gestational age</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3847968044"/>
                  </a:ext>
                </a:extLst>
              </a:tr>
              <a:tr h="755148">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head circumference</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head circumference</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2288398006"/>
                  </a:ext>
                </a:extLst>
              </a:tr>
              <a:tr h="755148">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days in hospital</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5 min apgar score</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957928846"/>
                  </a:ext>
                </a:extLst>
              </a:tr>
              <a:tr h="755148">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mom's education</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10 min apgar score</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102650589"/>
                  </a:ext>
                </a:extLst>
              </a:tr>
              <a:tr h="755148">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number of pregnancies</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days in hospital</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23256296"/>
                  </a:ext>
                </a:extLst>
              </a:tr>
              <a:tr h="1101258">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pregnancies carried past 20 weeks</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mom's age</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2314293674"/>
                  </a:ext>
                </a:extLst>
              </a:tr>
              <a:tr h="755148">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antenatal steroids</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mom's education</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3303172225"/>
                  </a:ext>
                </a:extLst>
              </a:tr>
              <a:tr h="755148">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days on CPAP</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small for gestational age</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134892189"/>
                  </a:ext>
                </a:extLst>
              </a:tr>
              <a:tr h="1101258">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abnormal cranial ultrasound</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b="1" baseline="0" dirty="0">
                          <a:solidFill>
                            <a:schemeClr val="tx1"/>
                          </a:solidFill>
                          <a:latin typeface="Calibri" panose="020F0502020204030204" pitchFamily="34" charset="0"/>
                          <a:cs typeface="Calibri" panose="020F0502020204030204" pitchFamily="34" charset="0"/>
                        </a:rPr>
                        <a:t>days on CPAP</a:t>
                      </a:r>
                    </a:p>
                  </a:txBody>
                  <a:tcPr anchor="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323419093"/>
                  </a:ext>
                </a:extLst>
              </a:tr>
            </a:tbl>
          </a:graphicData>
        </a:graphic>
      </p:graphicFrame>
      <p:sp>
        <p:nvSpPr>
          <p:cNvPr id="3" name="TextBox 2">
            <a:extLst>
              <a:ext uri="{FF2B5EF4-FFF2-40B4-BE49-F238E27FC236}">
                <a16:creationId xmlns:a16="http://schemas.microsoft.com/office/drawing/2014/main" id="{E824C88D-88D7-4E27-B4E1-DCC7B1C5C82A}"/>
              </a:ext>
            </a:extLst>
          </p:cNvPr>
          <p:cNvSpPr txBox="1"/>
          <p:nvPr/>
        </p:nvSpPr>
        <p:spPr>
          <a:xfrm>
            <a:off x="1510748" y="15897384"/>
            <a:ext cx="139825"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12CC1377-5AC0-4317-B9C3-578F16A749DF}"/>
              </a:ext>
            </a:extLst>
          </p:cNvPr>
          <p:cNvSpPr txBox="1"/>
          <p:nvPr/>
        </p:nvSpPr>
        <p:spPr>
          <a:xfrm>
            <a:off x="14057988" y="18358881"/>
            <a:ext cx="12905536" cy="5509200"/>
          </a:xfrm>
          <a:prstGeom prst="rect">
            <a:avLst/>
          </a:prstGeom>
          <a:noFill/>
        </p:spPr>
        <p:txBody>
          <a:bodyPr wrap="square" rtlCol="0">
            <a:spAutoFit/>
          </a:bodyPr>
          <a:lstStyle/>
          <a:p>
            <a:pPr algn="just">
              <a:spcAft>
                <a:spcPts val="2400"/>
              </a:spcAft>
            </a:pPr>
            <a:r>
              <a:rPr lang="en-US" sz="4400" dirty="0">
                <a:solidFill>
                  <a:prstClr val="black"/>
                </a:solidFill>
                <a:latin typeface="Arial" panose="020B0604020202020204" pitchFamily="34" charset="0"/>
                <a:cs typeface="Arial" panose="020B0604020202020204" pitchFamily="34" charset="0"/>
              </a:rPr>
              <a:t>A common challenge for longitudinal studies is </a:t>
            </a:r>
            <a:r>
              <a:rPr lang="en-US" sz="4400" b="1" dirty="0">
                <a:solidFill>
                  <a:prstClr val="black"/>
                </a:solidFill>
                <a:latin typeface="Arial" panose="020B0604020202020204" pitchFamily="34" charset="0"/>
                <a:cs typeface="Arial" panose="020B0604020202020204" pitchFamily="34" charset="0"/>
              </a:rPr>
              <a:t>missing data</a:t>
            </a:r>
            <a:r>
              <a:rPr lang="en-US" sz="4400" dirty="0">
                <a:solidFill>
                  <a:prstClr val="black"/>
                </a:solidFill>
                <a:latin typeface="Arial" panose="020B0604020202020204" pitchFamily="34" charset="0"/>
                <a:cs typeface="Arial" panose="020B0604020202020204" pitchFamily="34" charset="0"/>
              </a:rPr>
              <a:t>. We applied </a:t>
            </a:r>
            <a:r>
              <a:rPr lang="en-US" sz="4400" dirty="0" err="1">
                <a:solidFill>
                  <a:prstClr val="black"/>
                </a:solidFill>
                <a:latin typeface="Arial" panose="020B0604020202020204" pitchFamily="34" charset="0"/>
                <a:cs typeface="Arial" panose="020B0604020202020204" pitchFamily="34" charset="0"/>
              </a:rPr>
              <a:t>MissForest</a:t>
            </a:r>
            <a:r>
              <a:rPr lang="en-US" sz="4400" dirty="0">
                <a:solidFill>
                  <a:prstClr val="black"/>
                </a:solidFill>
                <a:latin typeface="Arial" panose="020B0604020202020204" pitchFamily="34" charset="0"/>
                <a:cs typeface="Arial" panose="020B0604020202020204" pitchFamily="34" charset="0"/>
              </a:rPr>
              <a:t>, a non-parametric missing value imputation technique based on Random Forest to handle missing parameters. Also, the Synthetic Minority Oversampling Technique (SMOTE) was applied to create augmented data for the minority (delayed) class. </a:t>
            </a:r>
          </a:p>
        </p:txBody>
      </p:sp>
      <p:sp>
        <p:nvSpPr>
          <p:cNvPr id="7" name="TextBox 6">
            <a:extLst>
              <a:ext uri="{FF2B5EF4-FFF2-40B4-BE49-F238E27FC236}">
                <a16:creationId xmlns:a16="http://schemas.microsoft.com/office/drawing/2014/main" id="{84FA75E8-33A5-4E5F-8D6B-17F79F4B425D}"/>
              </a:ext>
            </a:extLst>
          </p:cNvPr>
          <p:cNvSpPr txBox="1"/>
          <p:nvPr/>
        </p:nvSpPr>
        <p:spPr>
          <a:xfrm>
            <a:off x="3578087" y="13875026"/>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2F1D2EB8-BD3A-48E1-919E-4DC513F9957C}"/>
              </a:ext>
            </a:extLst>
          </p:cNvPr>
          <p:cNvSpPr txBox="1"/>
          <p:nvPr/>
        </p:nvSpPr>
        <p:spPr>
          <a:xfrm>
            <a:off x="2269018" y="23418472"/>
            <a:ext cx="11296029" cy="830997"/>
          </a:xfrm>
          <a:prstGeom prst="rect">
            <a:avLst/>
          </a:prstGeom>
          <a:noFill/>
        </p:spPr>
        <p:txBody>
          <a:bodyPr wrap="square" rtlCol="0">
            <a:spAutoFit/>
          </a:bodyPr>
          <a:lstStyle/>
          <a:p>
            <a:r>
              <a:rPr lang="en-US" sz="4800" b="1" dirty="0"/>
              <a:t>Use ML to Develop Models for 3 Scenarios</a:t>
            </a:r>
          </a:p>
        </p:txBody>
      </p:sp>
      <p:sp>
        <p:nvSpPr>
          <p:cNvPr id="9" name="TextBox 8">
            <a:extLst>
              <a:ext uri="{FF2B5EF4-FFF2-40B4-BE49-F238E27FC236}">
                <a16:creationId xmlns:a16="http://schemas.microsoft.com/office/drawing/2014/main" id="{5D938437-EB44-48B2-9DAC-F3645E802A4F}"/>
              </a:ext>
            </a:extLst>
          </p:cNvPr>
          <p:cNvSpPr txBox="1"/>
          <p:nvPr/>
        </p:nvSpPr>
        <p:spPr>
          <a:xfrm>
            <a:off x="16263671" y="17247313"/>
            <a:ext cx="11519491" cy="830997"/>
          </a:xfrm>
          <a:prstGeom prst="rect">
            <a:avLst/>
          </a:prstGeom>
          <a:noFill/>
        </p:spPr>
        <p:txBody>
          <a:bodyPr wrap="square" rtlCol="0">
            <a:spAutoFit/>
          </a:bodyPr>
          <a:lstStyle/>
          <a:p>
            <a:r>
              <a:rPr lang="en-US" sz="4800" b="1" dirty="0"/>
              <a:t>Test Model Accuracy Using 20 % of Data </a:t>
            </a:r>
          </a:p>
        </p:txBody>
      </p:sp>
      <p:sp>
        <p:nvSpPr>
          <p:cNvPr id="11" name="TextBox 10">
            <a:extLst>
              <a:ext uri="{FF2B5EF4-FFF2-40B4-BE49-F238E27FC236}">
                <a16:creationId xmlns:a16="http://schemas.microsoft.com/office/drawing/2014/main" id="{05FF93FA-54E4-4272-BB66-BAD5C25E5146}"/>
              </a:ext>
            </a:extLst>
          </p:cNvPr>
          <p:cNvSpPr txBox="1"/>
          <p:nvPr/>
        </p:nvSpPr>
        <p:spPr>
          <a:xfrm>
            <a:off x="2096996" y="31788847"/>
            <a:ext cx="44644981" cy="646331"/>
          </a:xfrm>
          <a:prstGeom prst="rect">
            <a:avLst/>
          </a:prstGeom>
          <a:noFill/>
        </p:spPr>
        <p:txBody>
          <a:bodyPr wrap="square" rtlCol="0">
            <a:spAutoFit/>
          </a:bodyPr>
          <a:lstStyle/>
          <a:p>
            <a:r>
              <a:rPr lang="en-US" sz="3600" dirty="0"/>
              <a:t>Presented at 2022 Association for Psychological Science (APS) Annual Convention, Chicago, IL, May 26-29, 2022                     This work was supported in part by funds from CUNY Graduate Center and NYS OPWDD/Institute for Basic Research </a:t>
            </a:r>
          </a:p>
        </p:txBody>
      </p:sp>
      <p:sp>
        <p:nvSpPr>
          <p:cNvPr id="20" name="TextBox 19">
            <a:extLst>
              <a:ext uri="{FF2B5EF4-FFF2-40B4-BE49-F238E27FC236}">
                <a16:creationId xmlns:a16="http://schemas.microsoft.com/office/drawing/2014/main" id="{3AB1819A-A54A-4B69-9E11-E3AD86E02B2F}"/>
              </a:ext>
            </a:extLst>
          </p:cNvPr>
          <p:cNvSpPr txBox="1"/>
          <p:nvPr/>
        </p:nvSpPr>
        <p:spPr>
          <a:xfrm>
            <a:off x="13046200" y="12809268"/>
            <a:ext cx="15704818" cy="707886"/>
          </a:xfrm>
          <a:prstGeom prst="rect">
            <a:avLst/>
          </a:prstGeom>
          <a:noFill/>
        </p:spPr>
        <p:txBody>
          <a:bodyPr wrap="square" rtlCol="0">
            <a:spAutoFit/>
          </a:bodyPr>
          <a:lstStyle/>
          <a:p>
            <a:r>
              <a:rPr lang="en-US" sz="4000" b="1" dirty="0"/>
              <a:t>Training on 80% of data to develop Models   (3 Scenarios)</a:t>
            </a:r>
          </a:p>
        </p:txBody>
      </p:sp>
      <p:pic>
        <p:nvPicPr>
          <p:cNvPr id="10" name="Graphic 9">
            <a:extLst>
              <a:ext uri="{FF2B5EF4-FFF2-40B4-BE49-F238E27FC236}">
                <a16:creationId xmlns:a16="http://schemas.microsoft.com/office/drawing/2014/main" id="{883B3AAA-2669-5A8A-8501-425D751CB4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1009" y="12719589"/>
            <a:ext cx="26599880" cy="10214354"/>
          </a:xfrm>
          <a:prstGeom prst="rect">
            <a:avLst/>
          </a:prstGeom>
        </p:spPr>
      </p:pic>
    </p:spTree>
    <p:extLst>
      <p:ext uri="{BB962C8B-B14F-4D97-AF65-F5344CB8AC3E}">
        <p14:creationId xmlns:p14="http://schemas.microsoft.com/office/powerpoint/2010/main" val="39573293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1928</TotalTime>
  <Words>735</Words>
  <Application>Microsoft Macintosh PowerPoint</Application>
  <PresentationFormat>Custom</PresentationFormat>
  <Paragraphs>161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Gozde Demirci</dc:creator>
  <cp:lastModifiedBy>Gozde Demirci</cp:lastModifiedBy>
  <cp:revision>39</cp:revision>
  <dcterms:created xsi:type="dcterms:W3CDTF">2022-03-24T20:40:45Z</dcterms:created>
  <dcterms:modified xsi:type="dcterms:W3CDTF">2022-05-04T16:25:42Z</dcterms:modified>
</cp:coreProperties>
</file>