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1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9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99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356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1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368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3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6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4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2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9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6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1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9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86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CB78C-D5F4-40CC-BDE5-51EE828B1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625" y="683651"/>
            <a:ext cx="8102600" cy="1983349"/>
          </a:xfrm>
        </p:spPr>
        <p:txBody>
          <a:bodyPr>
            <a:noAutofit/>
          </a:bodyPr>
          <a:lstStyle/>
          <a:p>
            <a:r>
              <a:rPr lang="ru-RU" sz="5400" dirty="0"/>
              <a:t>Индивидуальный проект</a:t>
            </a:r>
            <a:endParaRPr lang="en-US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820759-647C-45B2-BEBA-699038688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2778289"/>
            <a:ext cx="6807199" cy="2479511"/>
          </a:xfrm>
        </p:spPr>
        <p:txBody>
          <a:bodyPr>
            <a:normAutofit/>
          </a:bodyPr>
          <a:lstStyle/>
          <a:p>
            <a:r>
              <a:rPr lang="uk-UA" sz="2800" b="1" dirty="0">
                <a:solidFill>
                  <a:schemeClr val="tx1"/>
                </a:solidFill>
              </a:rPr>
              <a:t>на тему: </a:t>
            </a:r>
            <a:r>
              <a:rPr lang="uk-UA" sz="2800" dirty="0">
                <a:solidFill>
                  <a:schemeClr val="tx1"/>
                </a:solidFill>
              </a:rPr>
              <a:t>«</a:t>
            </a:r>
            <a:r>
              <a:rPr lang="uk-UA" sz="2800" b="1" dirty="0" err="1">
                <a:solidFill>
                  <a:schemeClr val="tx1"/>
                </a:solidFill>
              </a:rPr>
              <a:t>Разработка</a:t>
            </a:r>
            <a:r>
              <a:rPr lang="uk-UA" sz="2800" b="1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chemeClr val="tx1"/>
                </a:solidFill>
              </a:rPr>
              <a:t>проекта</a:t>
            </a:r>
            <a:r>
              <a:rPr lang="uk-UA" sz="2800" b="1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chemeClr val="tx1"/>
                </a:solidFill>
              </a:rPr>
              <a:t>локальной</a:t>
            </a:r>
            <a:r>
              <a:rPr lang="uk-UA" sz="2800" b="1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chemeClr val="tx1"/>
                </a:solidFill>
              </a:rPr>
              <a:t>компьютерной</a:t>
            </a:r>
            <a:r>
              <a:rPr lang="uk-UA" sz="2800" b="1" dirty="0">
                <a:solidFill>
                  <a:schemeClr val="tx1"/>
                </a:solidFill>
              </a:rPr>
              <a:t> сети для </a:t>
            </a:r>
            <a:r>
              <a:rPr lang="uk-UA" sz="2800" b="1" dirty="0" err="1">
                <a:solidFill>
                  <a:schemeClr val="tx1"/>
                </a:solidFill>
              </a:rPr>
              <a:t>учебного</a:t>
            </a:r>
            <a:r>
              <a:rPr lang="uk-UA" sz="2800" b="1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chemeClr val="tx1"/>
                </a:solidFill>
              </a:rPr>
              <a:t>кабинета</a:t>
            </a:r>
            <a:r>
              <a:rPr lang="uk-UA" sz="2800" dirty="0">
                <a:solidFill>
                  <a:schemeClr val="tx1"/>
                </a:solidFill>
              </a:rPr>
              <a:t>»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A071A-D1C2-45CB-AB39-05E50A86C88B}"/>
              </a:ext>
            </a:extLst>
          </p:cNvPr>
          <p:cNvSpPr txBox="1"/>
          <p:nvPr/>
        </p:nvSpPr>
        <p:spPr>
          <a:xfrm>
            <a:off x="4457591" y="154711"/>
            <a:ext cx="709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ГБПОУ РК «</a:t>
            </a:r>
            <a:r>
              <a:rPr lang="uk-UA" sz="1600" b="1" dirty="0" err="1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Симферопольский</a:t>
            </a:r>
            <a:r>
              <a:rPr lang="uk-UA" sz="16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1600" b="1" dirty="0" err="1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политехнический</a:t>
            </a:r>
            <a:r>
              <a:rPr lang="uk-UA" sz="16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1600" b="1" dirty="0" err="1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колледж</a:t>
            </a:r>
            <a:r>
              <a:rPr lang="uk-UA" sz="16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23E5-4901-400F-99CD-093E92B7F819}"/>
              </a:ext>
            </a:extLst>
          </p:cNvPr>
          <p:cNvSpPr txBox="1"/>
          <p:nvPr/>
        </p:nvSpPr>
        <p:spPr>
          <a:xfrm>
            <a:off x="6257362" y="6033562"/>
            <a:ext cx="5934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err="1"/>
              <a:t>Локоцкий</a:t>
            </a:r>
            <a:r>
              <a:rPr lang="ru-RU" dirty="0"/>
              <a:t> Александр Сергеевич</a:t>
            </a:r>
          </a:p>
          <a:p>
            <a:pPr algn="r"/>
            <a:r>
              <a:rPr lang="ru-RU" dirty="0"/>
              <a:t>Руководитель: Безменов Алексей Александрович</a:t>
            </a:r>
            <a:endParaRPr lang="en-US" dirty="0"/>
          </a:p>
        </p:txBody>
      </p:sp>
      <p:pic>
        <p:nvPicPr>
          <p:cNvPr id="1026" name="Picture 2" descr="О, привет:) | Пикабу">
            <a:extLst>
              <a:ext uri="{FF2B5EF4-FFF2-40B4-BE49-F238E27FC236}">
                <a16:creationId xmlns:a16="http://schemas.microsoft.com/office/drawing/2014/main" id="{484B743B-E95F-49E6-8D2E-EFDF63E6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160" y="2600855"/>
            <a:ext cx="3235215" cy="236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6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F859047-8311-4D9C-BDE5-32D2E50DA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9" y="457200"/>
            <a:ext cx="8534400" cy="838200"/>
          </a:xfrm>
        </p:spPr>
        <p:txBody>
          <a:bodyPr>
            <a:normAutofit/>
          </a:bodyPr>
          <a:lstStyle/>
          <a:p>
            <a:r>
              <a:rPr lang="ru-RU" sz="4800" dirty="0"/>
              <a:t>Цель и задачи</a:t>
            </a:r>
            <a:endParaRPr lang="en-US" sz="4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B16CC2-F713-4FBD-9DCB-4BBBEB65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8" y="1976966"/>
            <a:ext cx="8534401" cy="1227667"/>
          </a:xfrm>
        </p:spPr>
        <p:txBody>
          <a:bodyPr>
            <a:normAutofit fontScale="92500" lnSpcReduction="20000"/>
          </a:bodyPr>
          <a:lstStyle/>
          <a:p>
            <a:r>
              <a:rPr lang="ru-RU" sz="2600" b="1" dirty="0">
                <a:solidFill>
                  <a:schemeClr val="tx1"/>
                </a:solidFill>
              </a:rPr>
              <a:t>Цель моего проекта:</a:t>
            </a:r>
          </a:p>
          <a:p>
            <a:r>
              <a:rPr lang="uk-UA" dirty="0" err="1">
                <a:solidFill>
                  <a:schemeClr val="tx1"/>
                </a:solidFill>
              </a:rPr>
              <a:t>Расчет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технических</a:t>
            </a:r>
            <a:r>
              <a:rPr lang="uk-UA" dirty="0">
                <a:solidFill>
                  <a:schemeClr val="tx1"/>
                </a:solidFill>
              </a:rPr>
              <a:t> характеристик </a:t>
            </a:r>
            <a:r>
              <a:rPr lang="uk-UA" dirty="0" err="1">
                <a:solidFill>
                  <a:schemeClr val="tx1"/>
                </a:solidFill>
              </a:rPr>
              <a:t>разрабатываемой</a:t>
            </a:r>
            <a:r>
              <a:rPr lang="uk-UA" dirty="0">
                <a:solidFill>
                  <a:schemeClr val="tx1"/>
                </a:solidFill>
              </a:rPr>
              <a:t> сети, </a:t>
            </a:r>
            <a:r>
              <a:rPr lang="uk-UA" dirty="0" err="1">
                <a:solidFill>
                  <a:schemeClr val="tx1"/>
                </a:solidFill>
              </a:rPr>
              <a:t>определение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аппаратных</a:t>
            </a:r>
            <a:r>
              <a:rPr lang="uk-UA" dirty="0">
                <a:solidFill>
                  <a:schemeClr val="tx1"/>
                </a:solidFill>
              </a:rPr>
              <a:t> и </a:t>
            </a:r>
            <a:r>
              <a:rPr lang="uk-UA" dirty="0" err="1">
                <a:solidFill>
                  <a:schemeClr val="tx1"/>
                </a:solidFill>
              </a:rPr>
              <a:t>программных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средств</a:t>
            </a:r>
            <a:r>
              <a:rPr lang="uk-UA" dirty="0">
                <a:solidFill>
                  <a:schemeClr val="tx1"/>
                </a:solidFill>
              </a:rPr>
              <a:t>, а </a:t>
            </a:r>
            <a:r>
              <a:rPr lang="uk-UA" dirty="0" err="1">
                <a:solidFill>
                  <a:schemeClr val="tx1"/>
                </a:solidFill>
              </a:rPr>
              <a:t>также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расчет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стоимости</a:t>
            </a:r>
            <a:r>
              <a:rPr lang="uk-UA" dirty="0">
                <a:solidFill>
                  <a:schemeClr val="tx1"/>
                </a:solidFill>
              </a:rPr>
              <a:t> внедрения сети.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A2DF92-BA61-46FA-9786-83E714B13B99}"/>
              </a:ext>
            </a:extLst>
          </p:cNvPr>
          <p:cNvSpPr/>
          <p:nvPr/>
        </p:nvSpPr>
        <p:spPr>
          <a:xfrm>
            <a:off x="731838" y="3886200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/>
              <a:t>Задачи моего проекта:</a:t>
            </a:r>
          </a:p>
          <a:p>
            <a:r>
              <a:rPr lang="uk-UA" dirty="0"/>
              <a:t>1. </a:t>
            </a:r>
            <a:r>
              <a:rPr lang="uk-UA" dirty="0" err="1"/>
              <a:t>Расчет</a:t>
            </a:r>
            <a:r>
              <a:rPr lang="uk-UA" dirty="0"/>
              <a:t> </a:t>
            </a:r>
            <a:r>
              <a:rPr lang="uk-UA" dirty="0" err="1"/>
              <a:t>оптимальной</a:t>
            </a:r>
            <a:r>
              <a:rPr lang="uk-UA" dirty="0"/>
              <a:t> </a:t>
            </a:r>
            <a:r>
              <a:rPr lang="uk-UA" dirty="0" err="1"/>
              <a:t>схемы</a:t>
            </a:r>
            <a:r>
              <a:rPr lang="uk-UA" dirty="0"/>
              <a:t> </a:t>
            </a:r>
            <a:r>
              <a:rPr lang="uk-UA" dirty="0" err="1"/>
              <a:t>компьютерной</a:t>
            </a:r>
            <a:r>
              <a:rPr lang="uk-UA" dirty="0"/>
              <a:t> сети и </a:t>
            </a:r>
            <a:r>
              <a:rPr lang="uk-UA" dirty="0" err="1"/>
              <a:t>подбор</a:t>
            </a:r>
            <a:r>
              <a:rPr lang="uk-UA" dirty="0"/>
              <a:t> </a:t>
            </a:r>
            <a:endParaRPr lang="en-US" dirty="0"/>
          </a:p>
          <a:p>
            <a:r>
              <a:rPr lang="uk-UA" dirty="0" err="1"/>
              <a:t>оборудования</a:t>
            </a:r>
            <a:r>
              <a:rPr lang="uk-UA" dirty="0"/>
              <a:t> для </a:t>
            </a:r>
            <a:r>
              <a:rPr lang="uk-UA" dirty="0" err="1"/>
              <a:t>учебного</a:t>
            </a:r>
            <a:r>
              <a:rPr lang="uk-UA" dirty="0"/>
              <a:t> </a:t>
            </a:r>
            <a:r>
              <a:rPr lang="uk-UA" dirty="0" err="1"/>
              <a:t>кабинета</a:t>
            </a:r>
            <a:endParaRPr lang="uk-UA" dirty="0"/>
          </a:p>
          <a:p>
            <a:r>
              <a:rPr lang="uk-UA" dirty="0"/>
              <a:t>2. </a:t>
            </a:r>
            <a:r>
              <a:rPr lang="uk-UA" dirty="0" err="1"/>
              <a:t>Сбор</a:t>
            </a:r>
            <a:r>
              <a:rPr lang="uk-UA" dirty="0"/>
              <a:t> </a:t>
            </a:r>
            <a:r>
              <a:rPr lang="uk-UA" dirty="0" err="1"/>
              <a:t>оптимальной</a:t>
            </a:r>
            <a:r>
              <a:rPr lang="uk-UA" dirty="0"/>
              <a:t> </a:t>
            </a:r>
            <a:r>
              <a:rPr lang="uk-UA" dirty="0" err="1"/>
              <a:t>конфигурации</a:t>
            </a:r>
            <a:r>
              <a:rPr lang="uk-UA" dirty="0"/>
              <a:t> ПК</a:t>
            </a:r>
          </a:p>
          <a:p>
            <a:r>
              <a:rPr lang="uk-UA" dirty="0"/>
              <a:t>3. </a:t>
            </a:r>
            <a:r>
              <a:rPr lang="uk-UA" dirty="0" err="1"/>
              <a:t>Сбор</a:t>
            </a:r>
            <a:r>
              <a:rPr lang="uk-UA" dirty="0"/>
              <a:t> </a:t>
            </a:r>
            <a:r>
              <a:rPr lang="uk-UA" dirty="0" err="1"/>
              <a:t>программного</a:t>
            </a:r>
            <a:r>
              <a:rPr lang="uk-UA" dirty="0"/>
              <a:t> </a:t>
            </a:r>
            <a:r>
              <a:rPr lang="uk-UA" dirty="0" err="1"/>
              <a:t>обеспечения</a:t>
            </a:r>
            <a:r>
              <a:rPr lang="uk-UA" dirty="0"/>
              <a:t> для ПК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5F9753-078F-4441-ABD6-92E7BD8E4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0" y="3584047"/>
            <a:ext cx="3393017" cy="226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8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FCAFC-AAC0-403F-924D-4EC1B404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89671" cy="1775884"/>
          </a:xfrm>
        </p:spPr>
        <p:txBody>
          <a:bodyPr>
            <a:normAutofit/>
          </a:bodyPr>
          <a:lstStyle/>
          <a:p>
            <a:r>
              <a:rPr lang="uk-UA" sz="2700" b="1" dirty="0" err="1"/>
              <a:t>Расчет</a:t>
            </a:r>
            <a:r>
              <a:rPr lang="uk-UA" sz="2700" b="1" dirty="0"/>
              <a:t> оптимальной схемы компьютерной сети и </a:t>
            </a:r>
            <a:r>
              <a:rPr lang="uk-UA" sz="2700" b="1" dirty="0" err="1"/>
              <a:t>подбор</a:t>
            </a:r>
            <a:r>
              <a:rPr lang="uk-UA" sz="2700" b="1" dirty="0"/>
              <a:t> </a:t>
            </a:r>
            <a:r>
              <a:rPr lang="uk-UA" sz="2700" b="1" dirty="0" err="1"/>
              <a:t>оборудования</a:t>
            </a:r>
            <a:r>
              <a:rPr lang="uk-UA" sz="2700" b="1" dirty="0"/>
              <a:t> для учебного кабинета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26ED75-1E0E-41C3-ADA9-E8D1C20E6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68400"/>
            <a:ext cx="12192000" cy="982133"/>
          </a:xfrm>
        </p:spPr>
        <p:txBody>
          <a:bodyPr>
            <a:normAutofit/>
          </a:bodyPr>
          <a:lstStyle/>
          <a:p>
            <a:r>
              <a:rPr lang="ru-RU" sz="1800" cap="none" dirty="0"/>
              <a:t>	</a:t>
            </a:r>
            <a:r>
              <a:rPr lang="ru-RU" sz="2000" cap="none" dirty="0"/>
              <a:t>Для начала необходимо было узнать сколько в кабинете поместиться рабочих мест, для этого я составил план кабинета:</a:t>
            </a:r>
            <a:endParaRPr lang="en-US" sz="2000" cap="none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02D54F-C455-431B-BD66-FD0BF86E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99" y="2287204"/>
            <a:ext cx="7920567" cy="4342197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A38CB46-F11A-4573-A972-8E65C1883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34" y="3471335"/>
            <a:ext cx="3128629" cy="234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90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1EAB5-D128-47C6-B570-252BA997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0617200" cy="893804"/>
          </a:xfrm>
        </p:spPr>
        <p:txBody>
          <a:bodyPr>
            <a:normAutofit/>
          </a:bodyPr>
          <a:lstStyle/>
          <a:p>
            <a:r>
              <a:rPr lang="ru-RU" b="1" dirty="0"/>
              <a:t>Характеристики кабинета</a:t>
            </a:r>
            <a:r>
              <a:rPr lang="en-US" b="1" dirty="0"/>
              <a:t>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F6642AC-7649-40A8-9CFF-2B72EAC8524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-177800" y="893804"/>
            <a:ext cx="12564533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1) </a:t>
            </a:r>
            <a:r>
              <a:rPr kumimoji="0" lang="uk-UA" altLang="en-US" sz="16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Ширина   </a:t>
            </a:r>
            <a:r>
              <a:rPr kumimoji="0" lang="uk-UA" altLang="en-US" sz="1600" b="0" i="0" u="none" strike="noStrike" cap="none" normalizeH="0" baseline="0" dirty="0" err="1">
                <a:ln>
                  <a:noFill/>
                </a:ln>
                <a:effectLst/>
                <a:ea typeface="Times New Roman" panose="02020603050405020304" pitchFamily="18" charset="0"/>
              </a:rPr>
              <a:t>кабинета</a:t>
            </a:r>
            <a:r>
              <a:rPr kumimoji="0" lang="uk-UA" altLang="en-US" sz="16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– 10 м., </a:t>
            </a:r>
            <a:r>
              <a:rPr kumimoji="0" lang="uk-UA" altLang="en-US" sz="1600" b="0" i="0" u="none" strike="noStrike" cap="none" normalizeH="0" baseline="0" dirty="0" err="1">
                <a:ln>
                  <a:noFill/>
                </a:ln>
                <a:effectLst/>
                <a:ea typeface="Times New Roman" panose="02020603050405020304" pitchFamily="18" charset="0"/>
              </a:rPr>
              <a:t>Длина</a:t>
            </a:r>
            <a:r>
              <a:rPr kumimoji="0" lang="uk-UA" altLang="en-US" sz="16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–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7</a:t>
            </a:r>
            <a:r>
              <a:rPr kumimoji="0" lang="uk-UA" altLang="en-US" sz="16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м.  </a:t>
            </a:r>
          </a:p>
          <a:p>
            <a:pPr marL="0" lv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uk-UA" sz="1600" cap="none" dirty="0"/>
              <a:t>2) По </a:t>
            </a:r>
            <a:r>
              <a:rPr lang="uk-UA" sz="1600" cap="none" dirty="0" err="1"/>
              <a:t>длине</a:t>
            </a:r>
            <a:r>
              <a:rPr lang="uk-UA" sz="1600" cap="none" dirty="0"/>
              <a:t> </a:t>
            </a:r>
            <a:r>
              <a:rPr lang="uk-UA" sz="1600" cap="none" dirty="0" err="1"/>
              <a:t>кабинета</a:t>
            </a:r>
            <a:r>
              <a:rPr lang="uk-UA" sz="1600" cap="none" dirty="0"/>
              <a:t> </a:t>
            </a:r>
            <a:r>
              <a:rPr lang="uk-UA" sz="1600" cap="none" dirty="0" err="1"/>
              <a:t>можно</a:t>
            </a:r>
            <a:r>
              <a:rPr lang="uk-UA" sz="1600" cap="none" dirty="0"/>
              <a:t> </a:t>
            </a:r>
            <a:r>
              <a:rPr lang="uk-UA" sz="1600" cap="none" dirty="0" err="1"/>
              <a:t>расположить</a:t>
            </a:r>
            <a:r>
              <a:rPr lang="uk-UA" sz="1600" cap="none" dirty="0"/>
              <a:t> </a:t>
            </a:r>
            <a:r>
              <a:rPr lang="ru-RU" sz="1600" cap="none" dirty="0"/>
              <a:t>5</a:t>
            </a:r>
            <a:r>
              <a:rPr lang="uk-UA" sz="1600" cap="none" dirty="0"/>
              <a:t> </a:t>
            </a:r>
            <a:r>
              <a:rPr lang="uk-UA" sz="1600" cap="none" dirty="0" err="1"/>
              <a:t>рабочих</a:t>
            </a:r>
            <a:r>
              <a:rPr lang="uk-UA" sz="1600" cap="none" dirty="0"/>
              <a:t> </a:t>
            </a:r>
            <a:r>
              <a:rPr lang="uk-UA" sz="1600" cap="none" dirty="0" err="1"/>
              <a:t>мест</a:t>
            </a:r>
            <a:r>
              <a:rPr lang="uk-UA" sz="1600" cap="none" dirty="0"/>
              <a:t>, по </a:t>
            </a:r>
            <a:r>
              <a:rPr lang="uk-UA" sz="1600" cap="none" dirty="0" err="1"/>
              <a:t>ширине</a:t>
            </a:r>
            <a:r>
              <a:rPr lang="uk-UA" sz="1600" cap="none" dirty="0"/>
              <a:t> – </a:t>
            </a:r>
            <a:r>
              <a:rPr lang="ru-RU" sz="1600" cap="none" dirty="0"/>
              <a:t>4, итого в кабинете 15 рабочих мест.</a:t>
            </a:r>
          </a:p>
          <a:p>
            <a:pPr marL="0" indent="457200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1600" cap="none" dirty="0"/>
              <a:t>3) Суммарное количество кабеля для подключения компьютеров к свитчу составило 146.9 метров.</a:t>
            </a:r>
          </a:p>
          <a:p>
            <a:pPr marL="0" indent="457200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2000" b="1" cap="none" dirty="0"/>
              <a:t>Цены всего оборудования кабинета:</a:t>
            </a:r>
          </a:p>
          <a:p>
            <a:pPr mar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ru-RU" sz="1600" cap="none" dirty="0"/>
          </a:p>
          <a:p>
            <a:pPr mar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ru-RU" sz="1600" cap="none" dirty="0"/>
          </a:p>
          <a:p>
            <a:pPr marL="0" lvl="0" indent="4572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uk-U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C09F1E10-CCE5-4D5D-9B2F-B5EE63E4C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21896"/>
              </p:ext>
            </p:extLst>
          </p:nvPr>
        </p:nvGraphicFramePr>
        <p:xfrm>
          <a:off x="338666" y="2836333"/>
          <a:ext cx="11514668" cy="3847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667">
                  <a:extLst>
                    <a:ext uri="{9D8B030D-6E8A-4147-A177-3AD203B41FA5}">
                      <a16:colId xmlns:a16="http://schemas.microsoft.com/office/drawing/2014/main" val="3486880435"/>
                    </a:ext>
                  </a:extLst>
                </a:gridCol>
                <a:gridCol w="2878667">
                  <a:extLst>
                    <a:ext uri="{9D8B030D-6E8A-4147-A177-3AD203B41FA5}">
                      <a16:colId xmlns:a16="http://schemas.microsoft.com/office/drawing/2014/main" val="2468402471"/>
                    </a:ext>
                  </a:extLst>
                </a:gridCol>
                <a:gridCol w="2878667">
                  <a:extLst>
                    <a:ext uri="{9D8B030D-6E8A-4147-A177-3AD203B41FA5}">
                      <a16:colId xmlns:a16="http://schemas.microsoft.com/office/drawing/2014/main" val="3669103756"/>
                    </a:ext>
                  </a:extLst>
                </a:gridCol>
                <a:gridCol w="2878667">
                  <a:extLst>
                    <a:ext uri="{9D8B030D-6E8A-4147-A177-3AD203B41FA5}">
                      <a16:colId xmlns:a16="http://schemas.microsoft.com/office/drawing/2014/main" val="1342930340"/>
                    </a:ext>
                  </a:extLst>
                </a:gridCol>
              </a:tblGrid>
              <a:tr h="21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Наименование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Цена, руб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Количество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Сумма, руб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3142396"/>
                  </a:ext>
                </a:extLst>
              </a:tr>
              <a:tr h="6582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Витая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пара: кабель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FTP Category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305 м. 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Atcom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")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бухтами (АТ3801)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2747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2747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731292"/>
                  </a:ext>
                </a:extLst>
              </a:tr>
              <a:tr h="438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Розетка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настенная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Atcom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UTP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xRJ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-45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одинарная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(АТ15253)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1581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920930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400" cap="all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Коннектор</a:t>
                      </a:r>
                      <a:r>
                        <a:rPr lang="uk-UA" sz="1400" b="0" kern="0" cap="all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RJ 45</a:t>
                      </a:r>
                      <a:endParaRPr lang="en-US" sz="1400" b="1" kern="1400" cap="all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6030164"/>
                  </a:ext>
                </a:extLst>
              </a:tr>
              <a:tr h="580452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uk-UA" sz="1400" b="0" kern="0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Коммутатор</a:t>
                      </a:r>
                      <a:r>
                        <a:rPr lang="en-US" sz="1400" b="0" kern="0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TP-Link TL-SF1016D 16port 10/100</a:t>
                      </a:r>
                      <a:endParaRPr lang="en-US" sz="1400" b="1" kern="1400" cap="all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1392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111680"/>
                  </a:ext>
                </a:extLst>
              </a:tr>
              <a:tr h="580452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uk-UA" sz="1400" b="0" kern="0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Кабельный канал (короб) пластиковый 40x40 </a:t>
                      </a:r>
                      <a:endParaRPr lang="en-US" sz="1400" b="1" kern="1400" cap="all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0834747"/>
                  </a:ext>
                </a:extLst>
              </a:tr>
              <a:tr h="2194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Шурупы саморезы, шт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11,31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5800378"/>
                  </a:ext>
                </a:extLst>
              </a:tr>
              <a:tr h="438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Уголки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внутренний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Т/образный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2573988"/>
                  </a:ext>
                </a:extLst>
              </a:tr>
              <a:tr h="2194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Работа, метр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5,6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7987,2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423050"/>
                  </a:ext>
                </a:extLst>
              </a:tr>
              <a:tr h="2194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ИТОГО, руб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13 860,31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1755167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C8CDD284-73FF-439B-9D68-C2567F327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867" y="76199"/>
            <a:ext cx="1765952" cy="132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92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3ED9-D600-4505-9262-988A4063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30933" cy="922865"/>
          </a:xfrm>
        </p:spPr>
        <p:txBody>
          <a:bodyPr>
            <a:normAutofit/>
          </a:bodyPr>
          <a:lstStyle/>
          <a:p>
            <a:r>
              <a:rPr lang="uk-UA" sz="3200" b="1" dirty="0"/>
              <a:t>Сбор оптимальной конфигурации ПК</a:t>
            </a:r>
            <a:endParaRPr lang="en-US" sz="3200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C7D4B2-4C8E-4A8F-91EC-247F05E7C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22865"/>
            <a:ext cx="12192000" cy="1227667"/>
          </a:xfrm>
        </p:spPr>
        <p:txBody>
          <a:bodyPr>
            <a:normAutofit/>
          </a:bodyPr>
          <a:lstStyle/>
          <a:p>
            <a:r>
              <a:rPr lang="uk-UA" sz="1600" dirty="0" err="1">
                <a:solidFill>
                  <a:schemeClr val="tx1"/>
                </a:solidFill>
              </a:rPr>
              <a:t>Стационарный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компьютер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может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быть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как</a:t>
            </a:r>
            <a:r>
              <a:rPr lang="uk-UA" sz="1600" dirty="0">
                <a:solidFill>
                  <a:schemeClr val="tx1"/>
                </a:solidFill>
              </a:rPr>
              <a:t> недорогим </a:t>
            </a:r>
            <a:r>
              <a:rPr lang="uk-UA" sz="1600" dirty="0" err="1">
                <a:solidFill>
                  <a:schemeClr val="tx1"/>
                </a:solidFill>
              </a:rPr>
              <a:t>офисным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оборудованием</a:t>
            </a:r>
            <a:r>
              <a:rPr lang="uk-UA" sz="1600" dirty="0">
                <a:solidFill>
                  <a:schemeClr val="tx1"/>
                </a:solidFill>
              </a:rPr>
              <a:t>, так и </a:t>
            </a:r>
            <a:r>
              <a:rPr lang="uk-UA" sz="1600" dirty="0" err="1">
                <a:solidFill>
                  <a:schemeClr val="tx1"/>
                </a:solidFill>
              </a:rPr>
              <a:t>дорогостоящей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игровой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машиной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u-RU" sz="1600" dirty="0">
                <a:solidFill>
                  <a:schemeClr val="tx1"/>
                </a:solidFill>
              </a:rPr>
              <a:t>В нашем случае у нас офисный кабинет, поэтому мы будем собирать </a:t>
            </a:r>
            <a:r>
              <a:rPr lang="ru-RU" sz="1600" dirty="0" err="1">
                <a:solidFill>
                  <a:schemeClr val="tx1"/>
                </a:solidFill>
              </a:rPr>
              <a:t>пк</a:t>
            </a:r>
            <a:r>
              <a:rPr lang="ru-RU" sz="1600" dirty="0">
                <a:solidFill>
                  <a:schemeClr val="tx1"/>
                </a:solidFill>
              </a:rPr>
              <a:t> с недорогим офисным оборудованием.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3844FC7-D066-49A0-B9E1-078E2B45A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69058"/>
              </p:ext>
            </p:extLst>
          </p:nvPr>
        </p:nvGraphicFramePr>
        <p:xfrm>
          <a:off x="125942" y="1767630"/>
          <a:ext cx="5623984" cy="49170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2766">
                  <a:extLst>
                    <a:ext uri="{9D8B030D-6E8A-4147-A177-3AD203B41FA5}">
                      <a16:colId xmlns:a16="http://schemas.microsoft.com/office/drawing/2014/main" val="605098221"/>
                    </a:ext>
                  </a:extLst>
                </a:gridCol>
                <a:gridCol w="2177003">
                  <a:extLst>
                    <a:ext uri="{9D8B030D-6E8A-4147-A177-3AD203B41FA5}">
                      <a16:colId xmlns:a16="http://schemas.microsoft.com/office/drawing/2014/main" val="35082555"/>
                    </a:ext>
                  </a:extLst>
                </a:gridCol>
                <a:gridCol w="615027">
                  <a:extLst>
                    <a:ext uri="{9D8B030D-6E8A-4147-A177-3AD203B41FA5}">
                      <a16:colId xmlns:a16="http://schemas.microsoft.com/office/drawing/2014/main" val="1744727110"/>
                    </a:ext>
                  </a:extLst>
                </a:gridCol>
                <a:gridCol w="1019188">
                  <a:extLst>
                    <a:ext uri="{9D8B030D-6E8A-4147-A177-3AD203B41FA5}">
                      <a16:colId xmlns:a16="http://schemas.microsoft.com/office/drawing/2014/main" val="2414908107"/>
                    </a:ext>
                  </a:extLst>
                </a:gridCol>
              </a:tblGrid>
              <a:tr h="5411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Компонент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Кол-во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Цена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9155297"/>
                  </a:ext>
                </a:extLst>
              </a:tr>
              <a:tr h="5412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Процессор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AMD Athlon 3000G OEM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5 299 ₽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0608023"/>
                  </a:ext>
                </a:extLst>
              </a:tr>
              <a:tr h="5411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Материнская плата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MSI B450M-A PRO MAX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5 499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437705"/>
                  </a:ext>
                </a:extLst>
              </a:tr>
              <a:tr h="5412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Оперативная память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AMD Radeon R7 Performance 4 ГБ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1700</a:t>
                      </a:r>
                      <a:r>
                        <a:rPr lang="uk-UA" sz="1400">
                          <a:effectLst/>
                        </a:rPr>
                        <a:t>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425111"/>
                  </a:ext>
                </a:extLst>
              </a:tr>
              <a:tr h="5412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Хранение данных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250</a:t>
                      </a:r>
                      <a:r>
                        <a:rPr lang="en-US" sz="1400" dirty="0">
                          <a:effectLst/>
                        </a:rPr>
                        <a:t>GB </a:t>
                      </a:r>
                      <a:r>
                        <a:rPr lang="ru-RU" sz="1400" dirty="0">
                          <a:effectLst/>
                        </a:rPr>
                        <a:t>Н</a:t>
                      </a:r>
                      <a:r>
                        <a:rPr lang="uk-UA" sz="1400" dirty="0" err="1">
                          <a:effectLst/>
                        </a:rPr>
                        <a:t>акопитель</a:t>
                      </a:r>
                      <a:r>
                        <a:rPr lang="uk-UA" sz="1400" dirty="0">
                          <a:effectLst/>
                        </a:rPr>
                        <a:t> </a:t>
                      </a:r>
                      <a:r>
                        <a:rPr lang="uk-UA" sz="1400" dirty="0" err="1">
                          <a:effectLst/>
                        </a:rPr>
                        <a:t>Kingston</a:t>
                      </a:r>
                      <a:r>
                        <a:rPr lang="uk-UA" sz="1400" dirty="0">
                          <a:effectLst/>
                        </a:rPr>
                        <a:t> NV1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2 150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748833"/>
                  </a:ext>
                </a:extLst>
              </a:tr>
              <a:tr h="5411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Куллер для процессора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AeroCool Verkho A-3P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599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927529"/>
                  </a:ext>
                </a:extLst>
              </a:tr>
              <a:tr h="3840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Корпус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uk-UA" sz="1400">
                          <a:effectLst/>
                        </a:rPr>
                        <a:t>DEEPCOOL MATREXX 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2 999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9348623"/>
                  </a:ext>
                </a:extLst>
              </a:tr>
              <a:tr h="5412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Блок питания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Блок питания Winard 500W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1 199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687952"/>
                  </a:ext>
                </a:extLst>
              </a:tr>
              <a:tr h="2531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Итого: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19 445 </a:t>
                      </a:r>
                      <a:r>
                        <a:rPr lang="uk-UA" sz="1400" dirty="0">
                          <a:effectLst/>
                        </a:rPr>
                        <a:t>₽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970342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DFA0219-15C9-4395-8EC2-04D1C810F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40751"/>
              </p:ext>
            </p:extLst>
          </p:nvPr>
        </p:nvGraphicFramePr>
        <p:xfrm>
          <a:off x="5875867" y="1767630"/>
          <a:ext cx="6190192" cy="4149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083">
                  <a:extLst>
                    <a:ext uri="{9D8B030D-6E8A-4147-A177-3AD203B41FA5}">
                      <a16:colId xmlns:a16="http://schemas.microsoft.com/office/drawing/2014/main" val="3643416723"/>
                    </a:ext>
                  </a:extLst>
                </a:gridCol>
                <a:gridCol w="2694783">
                  <a:extLst>
                    <a:ext uri="{9D8B030D-6E8A-4147-A177-3AD203B41FA5}">
                      <a16:colId xmlns:a16="http://schemas.microsoft.com/office/drawing/2014/main" val="349690074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30175170"/>
                    </a:ext>
                  </a:extLst>
                </a:gridCol>
                <a:gridCol w="873126">
                  <a:extLst>
                    <a:ext uri="{9D8B030D-6E8A-4147-A177-3AD203B41FA5}">
                      <a16:colId xmlns:a16="http://schemas.microsoft.com/office/drawing/2014/main" val="4069171487"/>
                    </a:ext>
                  </a:extLst>
                </a:gridCol>
              </a:tblGrid>
              <a:tr h="599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Компонент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Кол-во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Цена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115827"/>
                  </a:ext>
                </a:extLst>
              </a:tr>
              <a:tr h="3546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Монитор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uk-UA" sz="1400">
                          <a:effectLst/>
                        </a:rPr>
                        <a:t>Lenovo ThinkVision L1951p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3 899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382235"/>
                  </a:ext>
                </a:extLst>
              </a:tr>
              <a:tr h="2805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Клавиатура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Aceline K-201BU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250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9434369"/>
                  </a:ext>
                </a:extLst>
              </a:tr>
              <a:tr h="5490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Мышь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Perfeo LINE [PF_A4492] черный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150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231578"/>
                  </a:ext>
                </a:extLst>
              </a:tr>
              <a:tr h="3274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Колнки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Колонки 2.0 Crown CMS-601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121815"/>
                  </a:ext>
                </a:extLst>
              </a:tr>
              <a:tr h="599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Сетевой фильтр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Сетевой фильтр FinePower Standard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250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259591"/>
                  </a:ext>
                </a:extLst>
              </a:tr>
              <a:tr h="2805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Коврик для мыши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DEXP OM-XS GreatLake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381943"/>
                  </a:ext>
                </a:extLst>
              </a:tr>
              <a:tr h="5490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ИБП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ИБП Aerocool Aero Shield C625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1 250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6198756"/>
                  </a:ext>
                </a:extLst>
              </a:tr>
              <a:tr h="4998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Итого: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6297 </a:t>
                      </a:r>
                      <a:r>
                        <a:rPr lang="uk-UA" sz="1400" dirty="0">
                          <a:effectLst/>
                        </a:rPr>
                        <a:t>₽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1408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75866B-3FB5-488B-848B-572E922AB08D}"/>
              </a:ext>
            </a:extLst>
          </p:cNvPr>
          <p:cNvSpPr txBox="1"/>
          <p:nvPr/>
        </p:nvSpPr>
        <p:spPr>
          <a:xfrm>
            <a:off x="5875867" y="6230672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Итого на 1 </a:t>
            </a:r>
            <a:r>
              <a:rPr lang="ru-RU" dirty="0" err="1"/>
              <a:t>пк</a:t>
            </a:r>
            <a:r>
              <a:rPr lang="ru-RU" dirty="0"/>
              <a:t>: </a:t>
            </a:r>
            <a:r>
              <a:rPr lang="en-US" dirty="0"/>
              <a:t>6297 </a:t>
            </a:r>
            <a:r>
              <a:rPr lang="uk-UA" dirty="0"/>
              <a:t>₽</a:t>
            </a:r>
            <a:r>
              <a:rPr lang="ru-RU" dirty="0"/>
              <a:t> + 19 445 </a:t>
            </a:r>
            <a:r>
              <a:rPr lang="uk-UA" dirty="0"/>
              <a:t>₽</a:t>
            </a:r>
            <a:r>
              <a:rPr lang="ru-RU" dirty="0">
                <a:latin typeface="Times New Roman" panose="02020603050405020304" pitchFamily="18" charset="0"/>
              </a:rPr>
              <a:t> = </a:t>
            </a:r>
            <a:r>
              <a:rPr lang="ru-RU" dirty="0"/>
              <a:t>25 742 </a:t>
            </a:r>
            <a:r>
              <a:rPr lang="uk-UA" dirty="0"/>
              <a:t>₽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FC1AE2F-AEF2-407E-AD02-FEDA58DDA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549" y="5948832"/>
            <a:ext cx="1565451" cy="88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5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7A379-1389-446D-A923-6A6F02DE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</p:spPr>
        <p:txBody>
          <a:bodyPr>
            <a:normAutofit/>
          </a:bodyPr>
          <a:lstStyle/>
          <a:p>
            <a:r>
              <a:rPr lang="uk-UA" sz="3200" b="1" dirty="0"/>
              <a:t>Сбор программного обеспечения для ПК</a:t>
            </a:r>
            <a:endParaRPr lang="en-US" sz="32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551702-9E16-4F7B-AE72-654328D7A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56733"/>
            <a:ext cx="12192000" cy="194733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От в</a:t>
            </a:r>
            <a:r>
              <a:rPr lang="uk-UA" dirty="0" err="1">
                <a:solidFill>
                  <a:schemeClr val="tx1"/>
                </a:solidFill>
              </a:rPr>
              <a:t>ыбора</a:t>
            </a:r>
            <a:r>
              <a:rPr lang="uk-UA" dirty="0">
                <a:solidFill>
                  <a:schemeClr val="tx1"/>
                </a:solidFill>
              </a:rPr>
              <a:t> ОС </a:t>
            </a:r>
            <a:r>
              <a:rPr lang="uk-UA" dirty="0" err="1">
                <a:solidFill>
                  <a:schemeClr val="tx1"/>
                </a:solidFill>
              </a:rPr>
              <a:t>также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зависит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производительность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работы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uk-UA" dirty="0" err="1">
                <a:solidFill>
                  <a:schemeClr val="tx1"/>
                </a:solidFill>
              </a:rPr>
              <a:t>степень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защиты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данных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uk-UA" dirty="0" err="1">
                <a:solidFill>
                  <a:schemeClr val="tx1"/>
                </a:solidFill>
              </a:rPr>
              <a:t>необходимые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аппаратные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средства</a:t>
            </a:r>
            <a:r>
              <a:rPr lang="uk-UA" dirty="0">
                <a:solidFill>
                  <a:schemeClr val="tx1"/>
                </a:solidFill>
              </a:rPr>
              <a:t>. В </a:t>
            </a:r>
            <a:r>
              <a:rPr lang="uk-UA" dirty="0" err="1">
                <a:solidFill>
                  <a:schemeClr val="tx1"/>
                </a:solidFill>
              </a:rPr>
              <a:t>индивидуальном</a:t>
            </a:r>
            <a:r>
              <a:rPr lang="uk-UA" dirty="0">
                <a:solidFill>
                  <a:schemeClr val="tx1"/>
                </a:solidFill>
              </a:rPr>
              <a:t> проекте </a:t>
            </a:r>
            <a:r>
              <a:rPr lang="uk-UA" dirty="0" err="1">
                <a:solidFill>
                  <a:schemeClr val="tx1"/>
                </a:solidFill>
              </a:rPr>
              <a:t>выбрана</a:t>
            </a:r>
            <a:r>
              <a:rPr lang="uk-UA" dirty="0">
                <a:solidFill>
                  <a:schemeClr val="tx1"/>
                </a:solidFill>
              </a:rPr>
              <a:t> ОС Microsoft Windows 11 </a:t>
            </a:r>
            <a:r>
              <a:rPr lang="uk-UA" dirty="0" err="1">
                <a:solidFill>
                  <a:schemeClr val="tx1"/>
                </a:solidFill>
              </a:rPr>
              <a:t>Home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Так как у нас офисный </a:t>
            </a:r>
            <a:r>
              <a:rPr lang="ru-RU" dirty="0" err="1">
                <a:solidFill>
                  <a:schemeClr val="tx1"/>
                </a:solidFill>
              </a:rPr>
              <a:t>пк</a:t>
            </a:r>
            <a:r>
              <a:rPr lang="ru-RU" dirty="0">
                <a:solidFill>
                  <a:schemeClr val="tx1"/>
                </a:solidFill>
              </a:rPr>
              <a:t>, то установим помимо Операционной системы </a:t>
            </a:r>
            <a:r>
              <a:rPr lang="ru-RU" dirty="0" err="1">
                <a:solidFill>
                  <a:schemeClr val="tx1"/>
                </a:solidFill>
              </a:rPr>
              <a:t>ёщё</a:t>
            </a:r>
            <a:r>
              <a:rPr lang="ru-RU" dirty="0">
                <a:solidFill>
                  <a:schemeClr val="tx1"/>
                </a:solidFill>
              </a:rPr>
              <a:t> Офисный пакет, Антивирус, Архиватор и 1-С </a:t>
            </a:r>
            <a:r>
              <a:rPr lang="ru-RU" dirty="0" err="1">
                <a:solidFill>
                  <a:schemeClr val="tx1"/>
                </a:solidFill>
              </a:rPr>
              <a:t>Битрикс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C6557A2-8D1D-4147-B7FD-695E48331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86420"/>
              </p:ext>
            </p:extLst>
          </p:nvPr>
        </p:nvGraphicFramePr>
        <p:xfrm>
          <a:off x="275166" y="2607733"/>
          <a:ext cx="11641668" cy="3987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81314">
                  <a:extLst>
                    <a:ext uri="{9D8B030D-6E8A-4147-A177-3AD203B41FA5}">
                      <a16:colId xmlns:a16="http://schemas.microsoft.com/office/drawing/2014/main" val="366911060"/>
                    </a:ext>
                  </a:extLst>
                </a:gridCol>
                <a:gridCol w="1264203">
                  <a:extLst>
                    <a:ext uri="{9D8B030D-6E8A-4147-A177-3AD203B41FA5}">
                      <a16:colId xmlns:a16="http://schemas.microsoft.com/office/drawing/2014/main" val="2831569377"/>
                    </a:ext>
                  </a:extLst>
                </a:gridCol>
                <a:gridCol w="1196151">
                  <a:extLst>
                    <a:ext uri="{9D8B030D-6E8A-4147-A177-3AD203B41FA5}">
                      <a16:colId xmlns:a16="http://schemas.microsoft.com/office/drawing/2014/main" val="3352964819"/>
                    </a:ext>
                  </a:extLst>
                </a:gridCol>
              </a:tblGrid>
              <a:tr h="320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Наименование</a:t>
                      </a:r>
                      <a:r>
                        <a:rPr lang="uk-UA" sz="1400" dirty="0">
                          <a:effectLst/>
                        </a:rPr>
                        <a:t> ПО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Цена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1516098"/>
                  </a:ext>
                </a:extLst>
              </a:tr>
              <a:tr h="9265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Операционная система </a:t>
                      </a:r>
                      <a:r>
                        <a:rPr lang="uk-UA" sz="1400">
                          <a:effectLst/>
                        </a:rPr>
                        <a:t>WINDOWS </a:t>
                      </a: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1 HOME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15307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3547487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 </a:t>
                      </a:r>
                      <a:r>
                        <a:rPr lang="ru-RU" sz="1400">
                          <a:effectLst/>
                        </a:rPr>
                        <a:t>Офисный пакет Microsoft Office 2021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33377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1141781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Антивирус </a:t>
                      </a:r>
                      <a:r>
                        <a:rPr lang="uk-UA" sz="1400">
                          <a:effectLst/>
                        </a:rPr>
                        <a:t>Kaspersky Anti-Virus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1884617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Архиватор </a:t>
                      </a:r>
                      <a:r>
                        <a:rPr lang="uk-UA" sz="1400">
                          <a:effectLst/>
                        </a:rPr>
                        <a:t>RARSoft WinRAR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2237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7420685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1С-Битрикс 1С-Битрикc: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17900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105298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ИТОГО</a:t>
                      </a:r>
                      <a:r>
                        <a:rPr lang="ru-RU" sz="1400">
                          <a:effectLst/>
                        </a:rPr>
                        <a:t>, руб.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   70163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918920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6783CCFA-15E8-4785-A1E4-0942B33A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558" y="97364"/>
            <a:ext cx="1310642" cy="819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8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531B01-ADEF-4D43-9355-7FCD18FC1D8D}"/>
              </a:ext>
            </a:extLst>
          </p:cNvPr>
          <p:cNvSpPr/>
          <p:nvPr/>
        </p:nvSpPr>
        <p:spPr>
          <a:xfrm>
            <a:off x="368300" y="4647558"/>
            <a:ext cx="11455400" cy="199877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A2FFA-D443-4CE2-8040-028B93B5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32333" cy="838200"/>
          </a:xfrm>
        </p:spPr>
        <p:txBody>
          <a:bodyPr>
            <a:normAutofit/>
          </a:bodyPr>
          <a:lstStyle/>
          <a:p>
            <a:r>
              <a:rPr lang="ru-RU" sz="3200" dirty="0"/>
              <a:t>Итоговая цена Кабинета</a:t>
            </a:r>
            <a:endParaRPr lang="en-US" sz="32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FE4BED-2721-47B3-A1D1-416B233FB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38200"/>
            <a:ext cx="12192000" cy="2345267"/>
          </a:xfrm>
        </p:spPr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В </a:t>
            </a:r>
            <a:r>
              <a:rPr lang="uk-UA" dirty="0" err="1">
                <a:solidFill>
                  <a:schemeClr val="tx1"/>
                </a:solidFill>
              </a:rPr>
              <a:t>данном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индивидуальном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</a:t>
            </a:r>
            <a:r>
              <a:rPr lang="uk-UA" dirty="0" err="1">
                <a:solidFill>
                  <a:schemeClr val="tx1"/>
                </a:solidFill>
              </a:rPr>
              <a:t>роекте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поставленнной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задачей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являлся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расчет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оптимальной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схемы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компьютерной</a:t>
            </a:r>
            <a:r>
              <a:rPr lang="uk-UA" dirty="0">
                <a:solidFill>
                  <a:schemeClr val="tx1"/>
                </a:solidFill>
              </a:rPr>
              <a:t> сети и </a:t>
            </a:r>
            <a:r>
              <a:rPr lang="uk-UA" dirty="0" err="1">
                <a:solidFill>
                  <a:schemeClr val="tx1"/>
                </a:solidFill>
              </a:rPr>
              <a:t>подбор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оборудования</a:t>
            </a:r>
            <a:r>
              <a:rPr lang="uk-UA" dirty="0">
                <a:solidFill>
                  <a:schemeClr val="tx1"/>
                </a:solidFill>
              </a:rPr>
              <a:t> для </a:t>
            </a:r>
            <a:r>
              <a:rPr lang="uk-UA" dirty="0" err="1">
                <a:solidFill>
                  <a:schemeClr val="tx1"/>
                </a:solidFill>
              </a:rPr>
              <a:t>учебного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кабинета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с</a:t>
            </a:r>
            <a:r>
              <a:rPr lang="uk-UA" dirty="0">
                <a:solidFill>
                  <a:schemeClr val="tx1"/>
                </a:solidFill>
              </a:rPr>
              <a:t>бор </a:t>
            </a:r>
            <a:r>
              <a:rPr lang="uk-UA" dirty="0" err="1">
                <a:solidFill>
                  <a:schemeClr val="tx1"/>
                </a:solidFill>
              </a:rPr>
              <a:t>оптимальной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конфигурации</a:t>
            </a:r>
            <a:r>
              <a:rPr lang="uk-UA" dirty="0">
                <a:solidFill>
                  <a:schemeClr val="tx1"/>
                </a:solidFill>
              </a:rPr>
              <a:t> ПК и </a:t>
            </a:r>
            <a:r>
              <a:rPr lang="ru-RU" dirty="0">
                <a:solidFill>
                  <a:schemeClr val="tx1"/>
                </a:solidFill>
              </a:rPr>
              <a:t>с</a:t>
            </a:r>
            <a:r>
              <a:rPr lang="uk-UA" dirty="0">
                <a:solidFill>
                  <a:schemeClr val="tx1"/>
                </a:solidFill>
              </a:rPr>
              <a:t>бор </a:t>
            </a:r>
            <a:r>
              <a:rPr lang="uk-UA" dirty="0" err="1">
                <a:solidFill>
                  <a:schemeClr val="tx1"/>
                </a:solidFill>
              </a:rPr>
              <a:t>программного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обеспечения</a:t>
            </a:r>
            <a:r>
              <a:rPr lang="uk-UA" dirty="0">
                <a:solidFill>
                  <a:schemeClr val="tx1"/>
                </a:solidFill>
              </a:rPr>
              <a:t> для ПК.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При </a:t>
            </a:r>
            <a:r>
              <a:rPr lang="uk-UA" dirty="0" err="1">
                <a:solidFill>
                  <a:schemeClr val="tx1"/>
                </a:solidFill>
              </a:rPr>
              <a:t>проектировании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были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учтены</a:t>
            </a:r>
            <a:r>
              <a:rPr lang="uk-UA" dirty="0">
                <a:solidFill>
                  <a:schemeClr val="tx1"/>
                </a:solidFill>
              </a:rPr>
              <a:t> и </a:t>
            </a:r>
            <a:r>
              <a:rPr lang="uk-UA" dirty="0" err="1">
                <a:solidFill>
                  <a:schemeClr val="tx1"/>
                </a:solidFill>
              </a:rPr>
              <a:t>выполнены</a:t>
            </a:r>
            <a:r>
              <a:rPr lang="uk-UA" dirty="0">
                <a:solidFill>
                  <a:schemeClr val="tx1"/>
                </a:solidFill>
              </a:rPr>
              <a:t> все </a:t>
            </a:r>
            <a:r>
              <a:rPr lang="uk-UA" dirty="0" err="1">
                <a:solidFill>
                  <a:schemeClr val="tx1"/>
                </a:solidFill>
              </a:rPr>
              <a:t>требования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uk-UA" dirty="0" err="1">
                <a:solidFill>
                  <a:schemeClr val="tx1"/>
                </a:solidFill>
              </a:rPr>
              <a:t>указанные</a:t>
            </a:r>
            <a:r>
              <a:rPr lang="uk-UA" dirty="0">
                <a:solidFill>
                  <a:schemeClr val="tx1"/>
                </a:solidFill>
              </a:rPr>
              <a:t> в </a:t>
            </a:r>
            <a:r>
              <a:rPr lang="uk-UA" dirty="0" err="1">
                <a:solidFill>
                  <a:schemeClr val="tx1"/>
                </a:solidFill>
              </a:rPr>
              <a:t>задании</a:t>
            </a:r>
            <a:r>
              <a:rPr lang="uk-UA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763FF-00F1-416A-9502-2BAF92A13508}"/>
              </a:ext>
            </a:extLst>
          </p:cNvPr>
          <p:cNvSpPr txBox="1"/>
          <p:nvPr/>
        </p:nvSpPr>
        <p:spPr>
          <a:xfrm>
            <a:off x="0" y="56043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err="1"/>
              <a:t>Общая</a:t>
            </a:r>
            <a:r>
              <a:rPr lang="uk-UA" sz="2400" dirty="0"/>
              <a:t> </a:t>
            </a:r>
            <a:r>
              <a:rPr lang="uk-UA" sz="2400" dirty="0" err="1"/>
              <a:t>стоимость</a:t>
            </a:r>
            <a:r>
              <a:rPr lang="uk-UA" sz="2400" dirty="0"/>
              <a:t> </a:t>
            </a:r>
            <a:r>
              <a:rPr lang="uk-UA" sz="2400" dirty="0" err="1"/>
              <a:t>организации</a:t>
            </a:r>
            <a:r>
              <a:rPr lang="uk-UA" sz="2400" dirty="0"/>
              <a:t> ЛВС </a:t>
            </a:r>
            <a:r>
              <a:rPr lang="uk-UA" sz="2400" dirty="0" err="1"/>
              <a:t>составила</a:t>
            </a:r>
            <a:r>
              <a:rPr lang="uk-UA" sz="2400" dirty="0"/>
              <a:t>: </a:t>
            </a:r>
            <a:endParaRPr lang="en-US" sz="2400" dirty="0"/>
          </a:p>
          <a:p>
            <a:pPr algn="ctr"/>
            <a:r>
              <a:rPr lang="ru-RU" sz="2400" dirty="0"/>
              <a:t>13 860,31 </a:t>
            </a:r>
            <a:r>
              <a:rPr lang="uk-UA" sz="2400" dirty="0"/>
              <a:t>руб</a:t>
            </a:r>
            <a:r>
              <a:rPr lang="ru-RU" sz="2400" dirty="0"/>
              <a:t> + 15 ПК * (19445 </a:t>
            </a:r>
            <a:r>
              <a:rPr lang="uk-UA" sz="2400" dirty="0"/>
              <a:t>₽</a:t>
            </a:r>
            <a:r>
              <a:rPr lang="ru-RU" sz="2400" dirty="0"/>
              <a:t> + 6297 </a:t>
            </a:r>
            <a:r>
              <a:rPr lang="uk-UA" sz="2400" dirty="0"/>
              <a:t>₽</a:t>
            </a:r>
            <a:r>
              <a:rPr lang="ru-RU" sz="2400" dirty="0"/>
              <a:t>) + 15 ПК * 70163 </a:t>
            </a:r>
            <a:r>
              <a:rPr lang="uk-UA" sz="2400" dirty="0"/>
              <a:t> ₽</a:t>
            </a:r>
            <a:r>
              <a:rPr lang="ru-RU" sz="2400" dirty="0"/>
              <a:t> = 1452435.31 </a:t>
            </a:r>
            <a:r>
              <a:rPr lang="uk-UA" sz="2400" dirty="0"/>
              <a:t>₽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29C956-AF26-43A7-996F-D3EC09827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b="3417"/>
          <a:stretch/>
        </p:blipFill>
        <p:spPr>
          <a:xfrm>
            <a:off x="4035425" y="2210442"/>
            <a:ext cx="3364442" cy="232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192</TotalTime>
  <Words>668</Words>
  <Application>Microsoft Office PowerPoint</Application>
  <PresentationFormat>Широкоэкранный</PresentationFormat>
  <Paragraphs>166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Century Gothic</vt:lpstr>
      <vt:lpstr>Times New Roman</vt:lpstr>
      <vt:lpstr>Wingdings 3</vt:lpstr>
      <vt:lpstr>Сектор</vt:lpstr>
      <vt:lpstr>Индивидуальный проект</vt:lpstr>
      <vt:lpstr>Презентация PowerPoint</vt:lpstr>
      <vt:lpstr>Расчет оптимальной схемы компьютерной сети и подбор оборудования для учебного кабинета </vt:lpstr>
      <vt:lpstr>Характеристики кабинета:</vt:lpstr>
      <vt:lpstr>Сбор оптимальной конфигурации ПК</vt:lpstr>
      <vt:lpstr>Сбор программного обеспечения для ПК</vt:lpstr>
      <vt:lpstr>Итоговая цена Кабинета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</dc:title>
  <dc:creator>admin</dc:creator>
  <cp:lastModifiedBy>admin</cp:lastModifiedBy>
  <cp:revision>6</cp:revision>
  <dcterms:created xsi:type="dcterms:W3CDTF">2023-06-17T19:41:28Z</dcterms:created>
  <dcterms:modified xsi:type="dcterms:W3CDTF">2023-06-17T23:17:14Z</dcterms:modified>
</cp:coreProperties>
</file>