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6687d5d57_5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b6687d5d57_5_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6687d5d57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b6687d5d57_16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408f8c8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b408f8c8f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408f8ca02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b408f8ca02_3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66598fc6b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</a:rPr>
              <a:t>What else your project may provide to its users in the future ? </a:t>
            </a:r>
            <a:endParaRPr>
              <a:solidFill>
                <a:schemeClr val="dk1"/>
              </a:solidFill>
            </a:endParaRPr>
          </a:p>
          <a:p>
            <a:pPr indent="-17780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</a:rPr>
              <a:t>What would you implement in the next version of your project ?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Photograph of recipes can be shared by customers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7" name="Google Shape;307;gb66598fc6b_1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b7d5c5bbd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</a:rPr>
              <a:t>What else your project may provide to its users in the future ? </a:t>
            </a:r>
            <a:endParaRPr>
              <a:solidFill>
                <a:schemeClr val="dk1"/>
              </a:solidFill>
            </a:endParaRPr>
          </a:p>
          <a:p>
            <a:pPr indent="-17780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</a:rPr>
              <a:t>What would you implement in the next version of your project ?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Photograph of recipes can be shared by customers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1" name="Google Shape;321;gb7d5c5bbd2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b408f8ca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b408f8ca0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6687d5d57_5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b6687d5d57_5_1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6687d5d57_5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b6687d5d57_5_1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687d5d57_5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b6687d5d57_5_1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6687d5d57_5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b6687d5d57_5_1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6687d5d57_5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b6687d5d57_5_1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66598fc6b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b66598fc6b_1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401bc46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401bc46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7e551b6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7e551b6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432054" y="843534"/>
            <a:ext cx="82776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32054" y="3545586"/>
            <a:ext cx="82776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320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65226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643155" y="260162"/>
            <a:ext cx="1098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flipH="1" rot="10800000">
            <a:off x="433989" y="3375817"/>
            <a:ext cx="8276100" cy="13800"/>
          </a:xfrm>
          <a:prstGeom prst="rect">
            <a:avLst/>
          </a:prstGeom>
          <a:solidFill>
            <a:srgbClr val="DAB5B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/>
          <p:nvPr/>
        </p:nvSpPr>
        <p:spPr>
          <a:xfrm>
            <a:off x="418657" y="0"/>
            <a:ext cx="8375700" cy="151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2DFD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425196" y="0"/>
            <a:ext cx="8366700" cy="150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374125" y="590514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4" name="Google Shape;104;p13"/>
          <p:cNvSpPr txBox="1"/>
          <p:nvPr>
            <p:ph idx="1" type="body"/>
          </p:nvPr>
        </p:nvSpPr>
        <p:spPr>
          <a:xfrm>
            <a:off x="836676" y="1858518"/>
            <a:ext cx="7626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1pPr>
            <a:lvl2pPr indent="-3175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2pPr>
            <a:lvl3pPr indent="-3175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100"/>
            </a:lvl9pPr>
          </a:lstStyle>
          <a:p/>
        </p:txBody>
      </p:sp>
      <p:sp>
        <p:nvSpPr>
          <p:cNvPr id="105" name="Google Shape;105;p13"/>
          <p:cNvSpPr txBox="1"/>
          <p:nvPr>
            <p:ph idx="10" type="dt"/>
          </p:nvPr>
        </p:nvSpPr>
        <p:spPr>
          <a:xfrm>
            <a:off x="83667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6" name="Google Shape;106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418657" y="0"/>
            <a:ext cx="8375700" cy="151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2DFD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425196" y="0"/>
            <a:ext cx="8366700" cy="150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374125" y="590514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36676" y="1858518"/>
            <a:ext cx="7626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667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418658" y="3736066"/>
            <a:ext cx="8351100" cy="617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DFD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374125" y="3838936"/>
            <a:ext cx="109800" cy="4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418338" y="480060"/>
            <a:ext cx="8167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30936" y="3826764"/>
            <a:ext cx="7955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418657" y="0"/>
            <a:ext cx="8375700" cy="151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2DFD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425196" y="0"/>
            <a:ext cx="8366700" cy="150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374125" y="590514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36676" y="1858518"/>
            <a:ext cx="3703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759452" y="1858518"/>
            <a:ext cx="3703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3667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418657" y="0"/>
            <a:ext cx="8375700" cy="151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2DFD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425196" y="0"/>
            <a:ext cx="8366700" cy="150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374125" y="590514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836676" y="1779488"/>
            <a:ext cx="3703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836676" y="2402766"/>
            <a:ext cx="3703200" cy="22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759452" y="1779488"/>
            <a:ext cx="3703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4759452" y="2402765"/>
            <a:ext cx="3703200" cy="22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83667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499390" y="1150144"/>
            <a:ext cx="8187900" cy="2843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DFD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7CFD2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456813" y="2228849"/>
            <a:ext cx="960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809244" y="1453896"/>
            <a:ext cx="7632900" cy="22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418658" y="871525"/>
            <a:ext cx="2805600" cy="3482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DFD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374125" y="1213781"/>
            <a:ext cx="109800" cy="6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651510" y="1282446"/>
            <a:ext cx="23250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3723894" y="1282446"/>
            <a:ext cx="5047500" cy="3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2385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651510" y="2571750"/>
            <a:ext cx="2325000" cy="15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65151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418658" y="871525"/>
            <a:ext cx="2805600" cy="3482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DFD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374125" y="1213781"/>
            <a:ext cx="109800" cy="6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651510" y="1282446"/>
            <a:ext cx="23250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3723894" y="870966"/>
            <a:ext cx="50475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651510" y="2578608"/>
            <a:ext cx="23250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65151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jpg"/><Relationship Id="rId4" Type="http://schemas.openxmlformats.org/officeDocument/2006/relationships/image" Target="../media/image24.png"/><Relationship Id="rId5" Type="http://schemas.openxmlformats.org/officeDocument/2006/relationships/image" Target="../media/image34.jpg"/><Relationship Id="rId6" Type="http://schemas.openxmlformats.org/officeDocument/2006/relationships/image" Target="../media/image26.png"/><Relationship Id="rId7" Type="http://schemas.openxmlformats.org/officeDocument/2006/relationships/image" Target="../media/image28.png"/><Relationship Id="rId8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36.png"/><Relationship Id="rId6" Type="http://schemas.openxmlformats.org/officeDocument/2006/relationships/image" Target="../media/image4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5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5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2.png"/><Relationship Id="rId7" Type="http://schemas.openxmlformats.org/officeDocument/2006/relationships/image" Target="../media/image17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Relationship Id="rId7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NrayZ_aOy5U" TargetMode="External"/><Relationship Id="rId4" Type="http://schemas.openxmlformats.org/officeDocument/2006/relationships/image" Target="../media/image3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EGAfNROZPzM" TargetMode="External"/><Relationship Id="rId4" Type="http://schemas.openxmlformats.org/officeDocument/2006/relationships/image" Target="../media/image2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ZIZEhn2Y1PY" TargetMode="External"/><Relationship Id="rId4" Type="http://schemas.openxmlformats.org/officeDocument/2006/relationships/image" Target="../media/image3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>
            <p:ph type="ctrTitle"/>
          </p:nvPr>
        </p:nvSpPr>
        <p:spPr>
          <a:xfrm>
            <a:off x="358486" y="835915"/>
            <a:ext cx="4049208" cy="163262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COOK IT YOURSELF</a:t>
            </a:r>
            <a:br>
              <a:rPr b="0" lang="en" sz="3600">
                <a:latin typeface="Calibri"/>
                <a:ea typeface="Calibri"/>
                <a:cs typeface="Calibri"/>
                <a:sym typeface="Calibri"/>
              </a:rPr>
            </a:br>
            <a:r>
              <a:rPr b="0" lang="en" sz="3000">
                <a:latin typeface="Calibri"/>
                <a:ea typeface="Calibri"/>
                <a:cs typeface="Calibri"/>
                <a:sym typeface="Calibri"/>
              </a:rPr>
              <a:t>E-Commerce</a:t>
            </a:r>
            <a:endParaRPr b="0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358486" y="3454866"/>
            <a:ext cx="29499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/>
              <a:t>Güneş Başak Özgün 23521</a:t>
            </a:r>
            <a:endParaRPr sz="15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/>
              <a:t>Edin Guso 23435</a:t>
            </a:r>
            <a:endParaRPr sz="15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/>
              <a:t>Bora Mert Karal 24904</a:t>
            </a:r>
            <a:endParaRPr sz="15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/>
              <a:t>Demir Demirel 20586</a:t>
            </a:r>
            <a:endParaRPr sz="15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/>
              <a:t>Batur Gultekin 24188</a:t>
            </a:r>
            <a:endParaRPr sz="15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/>
              <a:t>Efe Karasıl 24118</a:t>
            </a:r>
            <a:endParaRPr sz="1500"/>
          </a:p>
        </p:txBody>
      </p:sp>
      <p:sp>
        <p:nvSpPr>
          <p:cNvPr id="115" name="Google Shape;115;p14"/>
          <p:cNvSpPr/>
          <p:nvPr/>
        </p:nvSpPr>
        <p:spPr>
          <a:xfrm rot="5400000">
            <a:off x="569941" y="260093"/>
            <a:ext cx="109728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360772" y="3410190"/>
            <a:ext cx="3017520" cy="13716"/>
          </a:xfrm>
          <a:prstGeom prst="rect">
            <a:avLst/>
          </a:prstGeom>
          <a:solidFill>
            <a:srgbClr val="DAB5B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4"/>
          <p:cNvPicPr preferRelativeResize="0"/>
          <p:nvPr/>
        </p:nvPicPr>
        <p:blipFill rotWithShape="1">
          <a:blip r:embed="rId3">
            <a:alphaModFix/>
          </a:blip>
          <a:srcRect b="0" l="6731" r="13891" t="0"/>
          <a:stretch/>
        </p:blipFill>
        <p:spPr>
          <a:xfrm>
            <a:off x="4846577" y="469262"/>
            <a:ext cx="3936651" cy="4091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3"/>
          <p:cNvSpPr/>
          <p:nvPr/>
        </p:nvSpPr>
        <p:spPr>
          <a:xfrm>
            <a:off x="384157" y="511348"/>
            <a:ext cx="8375700" cy="390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DFD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7CFD2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3"/>
          <p:cNvSpPr txBox="1"/>
          <p:nvPr>
            <p:ph type="title"/>
          </p:nvPr>
        </p:nvSpPr>
        <p:spPr>
          <a:xfrm>
            <a:off x="758950" y="439723"/>
            <a:ext cx="65040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/>
              <a:t>Solution Architecture</a:t>
            </a:r>
            <a:endParaRPr sz="1900"/>
          </a:p>
        </p:txBody>
      </p:sp>
      <p:sp>
        <p:nvSpPr>
          <p:cNvPr id="270" name="Google Shape;270;p23"/>
          <p:cNvSpPr/>
          <p:nvPr/>
        </p:nvSpPr>
        <p:spPr>
          <a:xfrm>
            <a:off x="374125" y="1285220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3"/>
          <p:cNvSpPr txBox="1"/>
          <p:nvPr>
            <p:ph idx="1" type="body"/>
          </p:nvPr>
        </p:nvSpPr>
        <p:spPr>
          <a:xfrm>
            <a:off x="759001" y="1041792"/>
            <a:ext cx="7626000" cy="19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84150" lvl="0" marL="177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1" i="0" lang="en" sz="1300" u="none" strike="noStrike">
                <a:latin typeface="Lato"/>
                <a:ea typeface="Lato"/>
                <a:cs typeface="Lato"/>
                <a:sym typeface="Lato"/>
              </a:rPr>
              <a:t>SQLite</a:t>
            </a:r>
            <a:r>
              <a:rPr b="0" i="0" lang="en" sz="1300" u="none" strike="noStrike">
                <a:latin typeface="Lato"/>
                <a:ea typeface="Lato"/>
                <a:cs typeface="Lato"/>
                <a:sym typeface="Lato"/>
              </a:rPr>
              <a:t>: Excellent performance due to its lightweight architecture,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e</a:t>
            </a:r>
            <a:r>
              <a:rPr b="0" i="0" lang="en" sz="1300" u="none" strike="noStrike">
                <a:latin typeface="Lato"/>
                <a:ea typeface="Lato"/>
                <a:cs typeface="Lato"/>
                <a:sym typeface="Lato"/>
              </a:rPr>
              <a:t>asy setup and administration,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p</a:t>
            </a:r>
            <a:r>
              <a:rPr b="0" i="0" lang="en" sz="1300" u="none" strike="noStrike">
                <a:latin typeface="Lato"/>
                <a:ea typeface="Lato"/>
                <a:cs typeface="Lato"/>
                <a:sym typeface="Lato"/>
              </a:rPr>
              <a:t>airs well with Django</a:t>
            </a:r>
            <a:endParaRPr sz="1100"/>
          </a:p>
          <a:p>
            <a:pPr indent="-184150" lvl="0" marL="177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1" i="0" lang="en" sz="1300" u="none" strike="noStrike">
                <a:latin typeface="Lato"/>
                <a:ea typeface="Lato"/>
                <a:cs typeface="Lato"/>
                <a:sym typeface="Lato"/>
              </a:rPr>
              <a:t>Django: </a:t>
            </a:r>
            <a:r>
              <a:rPr b="0" i="0" lang="en" sz="1300" u="none" strike="noStrike">
                <a:latin typeface="Lato"/>
                <a:ea typeface="Lato"/>
                <a:cs typeface="Lato"/>
                <a:sym typeface="Lato"/>
              </a:rPr>
              <a:t>Fast, scalable and versatile,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g</a:t>
            </a:r>
            <a:r>
              <a:rPr b="0" i="0" lang="en" sz="1300" u="none" strike="noStrike">
                <a:latin typeface="Lato"/>
                <a:ea typeface="Lato"/>
                <a:cs typeface="Lato"/>
                <a:sym typeface="Lato"/>
              </a:rPr>
              <a:t>reat variety of professional components,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v</a:t>
            </a:r>
            <a:r>
              <a:rPr b="0" i="0" lang="en" sz="1300" u="none" strike="noStrike">
                <a:latin typeface="Lato"/>
                <a:ea typeface="Lato"/>
                <a:cs typeface="Lato"/>
                <a:sym typeface="Lato"/>
              </a:rPr>
              <a:t>ery useful admin panel</a:t>
            </a:r>
            <a:endParaRPr sz="1100"/>
          </a:p>
          <a:p>
            <a:pPr indent="-184150" lvl="0" marL="177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1" i="0" lang="en" sz="1300" u="none" strike="noStrike">
                <a:latin typeface="Lato"/>
                <a:ea typeface="Lato"/>
                <a:cs typeface="Lato"/>
                <a:sym typeface="Lato"/>
              </a:rPr>
              <a:t>React: </a:t>
            </a:r>
            <a:r>
              <a:rPr b="0" i="0" lang="en" sz="1300" u="none" strike="noStrike">
                <a:latin typeface="Lato"/>
                <a:ea typeface="Lato"/>
                <a:cs typeface="Lato"/>
                <a:sym typeface="Lato"/>
              </a:rPr>
              <a:t>Many professional developer tools,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h</a:t>
            </a:r>
            <a:r>
              <a:rPr b="0" i="0" lang="en" sz="1300" u="none" strike="noStrike">
                <a:latin typeface="Lato"/>
                <a:ea typeface="Lato"/>
                <a:cs typeface="Lato"/>
                <a:sym typeface="Lato"/>
              </a:rPr>
              <a:t>elpful community,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f</a:t>
            </a:r>
            <a:r>
              <a:rPr b="0" i="0" lang="en" sz="1300" u="none" strike="noStrike">
                <a:latin typeface="Lato"/>
                <a:ea typeface="Lato"/>
                <a:cs typeface="Lato"/>
                <a:sym typeface="Lato"/>
              </a:rPr>
              <a:t>ast rendering.</a:t>
            </a:r>
            <a:endParaRPr b="1" i="0" sz="1300" u="none" strike="noStrike">
              <a:latin typeface="Lato"/>
              <a:ea typeface="Lato"/>
              <a:cs typeface="Lato"/>
              <a:sym typeface="Lato"/>
            </a:endParaRPr>
          </a:p>
          <a:p>
            <a:pPr indent="-184150" lvl="0" marL="177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1" i="0" lang="en" sz="1300" u="none" strike="noStrike">
                <a:latin typeface="Lato"/>
                <a:ea typeface="Lato"/>
                <a:cs typeface="Lato"/>
                <a:sym typeface="Lato"/>
              </a:rPr>
              <a:t>Reactstrap: </a:t>
            </a:r>
            <a:r>
              <a:rPr b="0" i="0" lang="en" sz="1300" u="none" strike="noStrike">
                <a:latin typeface="Lato"/>
                <a:ea typeface="Lato"/>
                <a:cs typeface="Lato"/>
                <a:sym typeface="Lato"/>
              </a:rPr>
              <a:t>Includes many different beautifully designed React components, Makes the design process so much faster</a:t>
            </a:r>
            <a:endParaRPr b="1" i="0" sz="1300" u="none" strike="noStrike">
              <a:latin typeface="Lato"/>
              <a:ea typeface="Lato"/>
              <a:cs typeface="Lato"/>
              <a:sym typeface="Lato"/>
            </a:endParaRPr>
          </a:p>
          <a:p>
            <a:pPr indent="-184150" lvl="0" marL="177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1" i="0" lang="en" sz="1300" u="none" strike="noStrike">
                <a:latin typeface="Lato"/>
                <a:ea typeface="Lato"/>
                <a:cs typeface="Lato"/>
                <a:sym typeface="Lato"/>
              </a:rPr>
              <a:t>React Native: </a:t>
            </a:r>
            <a:r>
              <a:rPr b="0" i="0" lang="en" sz="1300" u="none" strike="noStrike">
                <a:latin typeface="Lato"/>
                <a:ea typeface="Lato"/>
                <a:cs typeface="Lato"/>
                <a:sym typeface="Lato"/>
              </a:rPr>
              <a:t>Support for third party plugins,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g</a:t>
            </a:r>
            <a:r>
              <a:rPr b="0" i="0" lang="en" sz="1300" u="none" strike="noStrike">
                <a:latin typeface="Lato"/>
                <a:ea typeface="Lato"/>
                <a:cs typeface="Lato"/>
                <a:sym typeface="Lato"/>
              </a:rPr>
              <a:t>reat performance,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and s</a:t>
            </a:r>
            <a:r>
              <a:rPr b="0" i="0" lang="en" sz="1300" u="none" strike="noStrike">
                <a:latin typeface="Lato"/>
                <a:ea typeface="Lato"/>
                <a:cs typeface="Lato"/>
                <a:sym typeface="Lato"/>
              </a:rPr>
              <a:t>imilarity to React</a:t>
            </a:r>
            <a:endParaRPr b="1" i="0" sz="1300" u="none" strike="noStrike">
              <a:latin typeface="Lato"/>
              <a:ea typeface="Lato"/>
              <a:cs typeface="Lato"/>
              <a:sym typeface="Lato"/>
            </a:endParaRPr>
          </a:p>
          <a:p>
            <a:pPr indent="-184150" lvl="0" marL="177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1" i="0" lang="en" sz="1300" u="none" strike="noStrike">
                <a:latin typeface="Lato"/>
                <a:ea typeface="Lato"/>
                <a:cs typeface="Lato"/>
                <a:sym typeface="Lato"/>
              </a:rPr>
              <a:t>React Native WebView: </a:t>
            </a:r>
            <a:r>
              <a:rPr b="0" i="0" lang="en" sz="1300" u="none" strike="noStrike">
                <a:latin typeface="Lato"/>
                <a:ea typeface="Lato"/>
                <a:cs typeface="Lato"/>
                <a:sym typeface="Lato"/>
              </a:rPr>
              <a:t>Allows React Web Apps to work on mobile as well,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s</a:t>
            </a:r>
            <a:r>
              <a:rPr b="0" i="0" lang="en" sz="1300" u="none" strike="noStrike">
                <a:latin typeface="Lato"/>
                <a:ea typeface="Lato"/>
                <a:cs typeface="Lato"/>
                <a:sym typeface="Lato"/>
              </a:rPr>
              <a:t>peeds up the project and reduces the cost.</a:t>
            </a:r>
            <a:endParaRPr b="1" i="0" sz="1300" u="none" strike="noStrike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2" name="Google Shape;2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958" y="3855927"/>
            <a:ext cx="1496574" cy="74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2935" y="4558429"/>
            <a:ext cx="1766010" cy="4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3"/>
          <p:cNvSpPr txBox="1"/>
          <p:nvPr/>
        </p:nvSpPr>
        <p:spPr>
          <a:xfrm>
            <a:off x="3001215" y="3043350"/>
            <a:ext cx="14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Back-end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5" name="Google Shape;27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9908" y="3711758"/>
            <a:ext cx="1743028" cy="102230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3"/>
          <p:cNvSpPr txBox="1"/>
          <p:nvPr/>
        </p:nvSpPr>
        <p:spPr>
          <a:xfrm>
            <a:off x="1344871" y="3043350"/>
            <a:ext cx="14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Database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7" name="Google Shape;27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8250" y="3655219"/>
            <a:ext cx="1399167" cy="659622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3"/>
          <p:cNvSpPr txBox="1"/>
          <p:nvPr/>
        </p:nvSpPr>
        <p:spPr>
          <a:xfrm>
            <a:off x="4532986" y="2967150"/>
            <a:ext cx="144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Front-end (Web)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9" name="Google Shape;27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1494" y="3553129"/>
            <a:ext cx="375498" cy="37333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3"/>
          <p:cNvSpPr txBox="1"/>
          <p:nvPr/>
        </p:nvSpPr>
        <p:spPr>
          <a:xfrm>
            <a:off x="6431962" y="2967150"/>
            <a:ext cx="144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Front-end (Mobile)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1" name="Google Shape;281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85585" y="3996272"/>
            <a:ext cx="1534482" cy="525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91847" y="3593917"/>
            <a:ext cx="375498" cy="37333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3"/>
          <p:cNvSpPr/>
          <p:nvPr/>
        </p:nvSpPr>
        <p:spPr>
          <a:xfrm>
            <a:off x="7087628" y="4415849"/>
            <a:ext cx="179700" cy="142800"/>
          </a:xfrm>
          <a:prstGeom prst="mathPlus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"/>
          <p:cNvSpPr txBox="1"/>
          <p:nvPr/>
        </p:nvSpPr>
        <p:spPr>
          <a:xfrm>
            <a:off x="6431972" y="4551078"/>
            <a:ext cx="176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D7F2"/>
                </a:solidFill>
                <a:latin typeface="Lato"/>
                <a:ea typeface="Lato"/>
                <a:cs typeface="Lato"/>
                <a:sym typeface="Lato"/>
              </a:rPr>
              <a:t>React Native WebView</a:t>
            </a:r>
            <a:endParaRPr b="1">
              <a:solidFill>
                <a:srgbClr val="3DD7F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4"/>
          <p:cNvSpPr/>
          <p:nvPr/>
        </p:nvSpPr>
        <p:spPr>
          <a:xfrm>
            <a:off x="384157" y="511348"/>
            <a:ext cx="8375700" cy="390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DFD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7CFD2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4"/>
          <p:cNvSpPr txBox="1"/>
          <p:nvPr>
            <p:ph type="title"/>
          </p:nvPr>
        </p:nvSpPr>
        <p:spPr>
          <a:xfrm>
            <a:off x="758950" y="439723"/>
            <a:ext cx="65040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/>
              <a:t>Solution Architecture</a:t>
            </a:r>
            <a:endParaRPr sz="1900"/>
          </a:p>
        </p:txBody>
      </p:sp>
      <p:sp>
        <p:nvSpPr>
          <p:cNvPr id="292" name="Google Shape;292;p24"/>
          <p:cNvSpPr/>
          <p:nvPr/>
        </p:nvSpPr>
        <p:spPr>
          <a:xfrm>
            <a:off x="374125" y="1285220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4"/>
          <p:cNvSpPr txBox="1"/>
          <p:nvPr>
            <p:ph idx="1" type="body"/>
          </p:nvPr>
        </p:nvSpPr>
        <p:spPr>
          <a:xfrm>
            <a:off x="759000" y="1041805"/>
            <a:ext cx="7626000" cy="3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84150" lvl="0" marL="177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Campaign deployment and Notification system: 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171450" lvl="1" marL="520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Firebase and Smtp.Gmail used to announce the campaign.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71450" lvl="1" marL="520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User can select subscribe to campaigns while registering.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71450" lvl="1" marL="520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Push notifications are applicable in any platform.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520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71450" lvl="0" marL="177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Invoice : 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171450" lvl="1" marL="520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Personalised invoices created and sent to customer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71450" lvl="1" marL="520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Personal informations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71450" lvl="1" marL="520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Delivery informations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71450" lvl="1" marL="520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Recipe, quantity, sub-total price informations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71450" lvl="1" marL="520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Determine used coupons and calculate total price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520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84150" lvl="0" marL="177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Two factor Authentication: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171450" lvl="1" marL="520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For confirming registration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71450" lvl="1" marL="520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For login system of all user types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4" name="Google Shape;2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6950" y="1041800"/>
            <a:ext cx="2057901" cy="9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5"/>
          <p:cNvSpPr/>
          <p:nvPr/>
        </p:nvSpPr>
        <p:spPr>
          <a:xfrm>
            <a:off x="384157" y="511348"/>
            <a:ext cx="8375700" cy="390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2DFD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7CFD2">
                <a:alpha val="2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5"/>
          <p:cNvSpPr txBox="1"/>
          <p:nvPr>
            <p:ph type="title"/>
          </p:nvPr>
        </p:nvSpPr>
        <p:spPr>
          <a:xfrm>
            <a:off x="758950" y="439723"/>
            <a:ext cx="65040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/>
              <a:t>Solution Architecture</a:t>
            </a:r>
            <a:endParaRPr sz="1900"/>
          </a:p>
        </p:txBody>
      </p:sp>
      <p:sp>
        <p:nvSpPr>
          <p:cNvPr id="302" name="Google Shape;302;p25"/>
          <p:cNvSpPr/>
          <p:nvPr/>
        </p:nvSpPr>
        <p:spPr>
          <a:xfrm>
            <a:off x="374125" y="1285220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5"/>
          <p:cNvSpPr txBox="1"/>
          <p:nvPr>
            <p:ph idx="1" type="body"/>
          </p:nvPr>
        </p:nvSpPr>
        <p:spPr>
          <a:xfrm>
            <a:off x="759000" y="1041803"/>
            <a:ext cx="7626000" cy="26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84150" lvl="0" marL="177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Recommendation: 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171450" lvl="1" marL="520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Third party API called Recombee used to receive recommendations.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-171450" lvl="1" marL="520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We recommend products based on user inputs.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71450" lvl="1" marL="520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What input parameters are?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71450" lvl="2" marL="863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■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Adding to cart,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deleting from cart.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71450" lvl="2" marL="863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■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Visiting a product.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71450" lvl="2" marL="863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■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Purchasing a product.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71450" lvl="2" marL="863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■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User related informations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71450" lvl="2" marL="863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■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Product related informations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71450" lvl="1" marL="520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○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What is our output?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171450" lvl="2" marL="863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■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5 possible product offers for certain customer or product.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177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4" name="Google Shape;3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50" y="3887850"/>
            <a:ext cx="3240241" cy="5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 txBox="1"/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/>
              <a:t>Future Work</a:t>
            </a:r>
            <a:endParaRPr sz="2400"/>
          </a:p>
        </p:txBody>
      </p:sp>
      <p:sp>
        <p:nvSpPr>
          <p:cNvPr id="310" name="Google Shape;310;p26"/>
          <p:cNvSpPr/>
          <p:nvPr/>
        </p:nvSpPr>
        <p:spPr>
          <a:xfrm>
            <a:off x="1487951" y="2453875"/>
            <a:ext cx="676500" cy="69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11" name="Google Shape;311;p26"/>
          <p:cNvSpPr txBox="1"/>
          <p:nvPr/>
        </p:nvSpPr>
        <p:spPr>
          <a:xfrm>
            <a:off x="621525" y="3292675"/>
            <a:ext cx="25182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Photograph of recipes they cook can be shared by customers in the comment / review section</a:t>
            </a:r>
            <a:endParaRPr sz="1500"/>
          </a:p>
        </p:txBody>
      </p:sp>
      <p:sp>
        <p:nvSpPr>
          <p:cNvPr id="312" name="Google Shape;312;p26"/>
          <p:cNvSpPr txBox="1"/>
          <p:nvPr/>
        </p:nvSpPr>
        <p:spPr>
          <a:xfrm>
            <a:off x="3418300" y="3311125"/>
            <a:ext cx="251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Cooking/</a:t>
            </a:r>
            <a:r>
              <a:rPr lang="en" sz="1200">
                <a:solidFill>
                  <a:schemeClr val="dk1"/>
                </a:solidFill>
              </a:rPr>
              <a:t>preparation</a:t>
            </a:r>
            <a:r>
              <a:rPr lang="en" sz="1200">
                <a:solidFill>
                  <a:schemeClr val="dk1"/>
                </a:solidFill>
              </a:rPr>
              <a:t> videos of the recipes can be seen when </a:t>
            </a:r>
            <a:r>
              <a:rPr lang="en" sz="1200">
                <a:solidFill>
                  <a:schemeClr val="dk1"/>
                </a:solidFill>
              </a:rPr>
              <a:t>customers</a:t>
            </a:r>
            <a:r>
              <a:rPr lang="en" sz="1200">
                <a:solidFill>
                  <a:schemeClr val="dk1"/>
                </a:solidFill>
              </a:rPr>
              <a:t> press the product.</a:t>
            </a: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4086625" y="2520475"/>
            <a:ext cx="676500" cy="691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14" name="Google Shape;314;p26"/>
          <p:cNvSpPr txBox="1"/>
          <p:nvPr/>
        </p:nvSpPr>
        <p:spPr>
          <a:xfrm>
            <a:off x="600075" y="1583850"/>
            <a:ext cx="423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Future features </a:t>
            </a:r>
            <a:r>
              <a:rPr lang="en"/>
              <a:t>for the customer view part</a:t>
            </a:r>
            <a:endParaRPr/>
          </a:p>
        </p:txBody>
      </p:sp>
      <p:sp>
        <p:nvSpPr>
          <p:cNvPr id="315" name="Google Shape;315;p26"/>
          <p:cNvSpPr txBox="1"/>
          <p:nvPr/>
        </p:nvSpPr>
        <p:spPr>
          <a:xfrm>
            <a:off x="6279375" y="4382700"/>
            <a:ext cx="251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Live chat for help and support</a:t>
            </a:r>
            <a:endParaRPr/>
          </a:p>
        </p:txBody>
      </p:sp>
      <p:sp>
        <p:nvSpPr>
          <p:cNvPr id="316" name="Google Shape;316;p26"/>
          <p:cNvSpPr txBox="1"/>
          <p:nvPr/>
        </p:nvSpPr>
        <p:spPr>
          <a:xfrm>
            <a:off x="6279375" y="3311125"/>
            <a:ext cx="25182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Option to share on social media platforms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317" name="Google Shape;31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5050" y="4657725"/>
            <a:ext cx="30289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425" y="2485899"/>
            <a:ext cx="1396440" cy="7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/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/>
              <a:t>Future Work</a:t>
            </a:r>
            <a:endParaRPr sz="2400"/>
          </a:p>
        </p:txBody>
      </p:sp>
      <p:sp>
        <p:nvSpPr>
          <p:cNvPr id="324" name="Google Shape;324;p27"/>
          <p:cNvSpPr/>
          <p:nvPr/>
        </p:nvSpPr>
        <p:spPr>
          <a:xfrm>
            <a:off x="1486924" y="2271724"/>
            <a:ext cx="676500" cy="738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25" name="Google Shape;325;p27"/>
          <p:cNvSpPr txBox="1"/>
          <p:nvPr/>
        </p:nvSpPr>
        <p:spPr>
          <a:xfrm>
            <a:off x="3375425" y="3388075"/>
            <a:ext cx="29040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Most viewed products Reports / Charts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26" name="Google Shape;326;p27"/>
          <p:cNvSpPr txBox="1"/>
          <p:nvPr/>
        </p:nvSpPr>
        <p:spPr>
          <a:xfrm>
            <a:off x="600075" y="1583850"/>
            <a:ext cx="48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Future f</a:t>
            </a:r>
            <a:r>
              <a:rPr lang="en">
                <a:solidFill>
                  <a:schemeClr val="dk1"/>
                </a:solidFill>
              </a:rPr>
              <a:t>eatures </a:t>
            </a:r>
            <a:r>
              <a:rPr lang="en"/>
              <a:t>f</a:t>
            </a:r>
            <a:r>
              <a:rPr lang="en"/>
              <a:t>or the sales/product managers </a:t>
            </a:r>
            <a:endParaRPr/>
          </a:p>
        </p:txBody>
      </p:sp>
      <p:sp>
        <p:nvSpPr>
          <p:cNvPr id="327" name="Google Shape;327;p27"/>
          <p:cNvSpPr txBox="1"/>
          <p:nvPr/>
        </p:nvSpPr>
        <p:spPr>
          <a:xfrm>
            <a:off x="707250" y="3346375"/>
            <a:ext cx="25182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Deploying special campaigns / promotions for the most shoppers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7"/>
          <p:cNvSpPr/>
          <p:nvPr/>
        </p:nvSpPr>
        <p:spPr>
          <a:xfrm>
            <a:off x="4397523" y="2271725"/>
            <a:ext cx="859800" cy="738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29" name="Google Shape;329;p27"/>
          <p:cNvSpPr txBox="1"/>
          <p:nvPr/>
        </p:nvSpPr>
        <p:spPr>
          <a:xfrm>
            <a:off x="6429400" y="3243025"/>
            <a:ext cx="26253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Search Engine Optimization (SEO) features for products and pages </a:t>
            </a:r>
            <a:endParaRPr sz="1200">
              <a:solidFill>
                <a:schemeClr val="dk1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30" name="Google Shape;330;p27"/>
          <p:cNvSpPr/>
          <p:nvPr/>
        </p:nvSpPr>
        <p:spPr>
          <a:xfrm>
            <a:off x="7223023" y="2245328"/>
            <a:ext cx="792300" cy="791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/>
          <p:nvPr>
            <p:ph type="title"/>
          </p:nvPr>
        </p:nvSpPr>
        <p:spPr>
          <a:xfrm>
            <a:off x="836676" y="41148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/>
              <a:t>Conclusion</a:t>
            </a:r>
            <a:endParaRPr sz="2400"/>
          </a:p>
        </p:txBody>
      </p:sp>
      <p:pic>
        <p:nvPicPr>
          <p:cNvPr id="336" name="Google Shape;336;p28"/>
          <p:cNvPicPr preferRelativeResize="0"/>
          <p:nvPr/>
        </p:nvPicPr>
        <p:blipFill rotWithShape="1">
          <a:blip r:embed="rId3">
            <a:alphaModFix/>
          </a:blip>
          <a:srcRect b="14442" l="0" r="0" t="0"/>
          <a:stretch/>
        </p:blipFill>
        <p:spPr>
          <a:xfrm>
            <a:off x="1445213" y="1640200"/>
            <a:ext cx="1419476" cy="121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8"/>
          <p:cNvPicPr preferRelativeResize="0"/>
          <p:nvPr/>
        </p:nvPicPr>
        <p:blipFill rotWithShape="1">
          <a:blip r:embed="rId4">
            <a:alphaModFix/>
          </a:blip>
          <a:srcRect b="15633" l="0" r="0" t="0"/>
          <a:stretch/>
        </p:blipFill>
        <p:spPr>
          <a:xfrm>
            <a:off x="6512813" y="1615200"/>
            <a:ext cx="1508761" cy="1263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8"/>
          <p:cNvPicPr preferRelativeResize="0"/>
          <p:nvPr/>
        </p:nvPicPr>
        <p:blipFill rotWithShape="1">
          <a:blip r:embed="rId5">
            <a:alphaModFix/>
          </a:blip>
          <a:srcRect b="13224" l="0" r="0" t="0"/>
          <a:stretch/>
        </p:blipFill>
        <p:spPr>
          <a:xfrm>
            <a:off x="3818700" y="1632813"/>
            <a:ext cx="1417320" cy="1228344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8"/>
          <p:cNvSpPr txBox="1"/>
          <p:nvPr/>
        </p:nvSpPr>
        <p:spPr>
          <a:xfrm>
            <a:off x="889414" y="2878775"/>
            <a:ext cx="25311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335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b="1" lang="en" sz="1100" u="sng">
                <a:solidFill>
                  <a:schemeClr val="dk1"/>
                </a:solidFill>
              </a:rPr>
              <a:t>Benefits of the project:</a:t>
            </a:r>
            <a:endParaRPr b="1" sz="1100" u="sng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As a close-knit team we learned how to work in agile principles and adapt for Scrum process while working on a software project. </a:t>
            </a:r>
            <a:endParaRPr sz="700"/>
          </a:p>
        </p:txBody>
      </p:sp>
      <p:sp>
        <p:nvSpPr>
          <p:cNvPr id="340" name="Google Shape;340;p28"/>
          <p:cNvSpPr txBox="1"/>
          <p:nvPr/>
        </p:nvSpPr>
        <p:spPr>
          <a:xfrm>
            <a:off x="3338626" y="2878775"/>
            <a:ext cx="26178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875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b="1" lang="en" sz="1100" u="sng">
                <a:solidFill>
                  <a:schemeClr val="dk1"/>
                </a:solidFill>
              </a:rPr>
              <a:t>During Scrum, w</a:t>
            </a:r>
            <a:r>
              <a:rPr b="1" lang="en" sz="1100" u="sng">
                <a:solidFill>
                  <a:schemeClr val="dk1"/>
                </a:solidFill>
              </a:rPr>
              <a:t>e were good at:</a:t>
            </a:r>
            <a:endParaRPr b="1" sz="1100" u="sng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Relations and communications with Product Owner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Pair Programming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Both Bottom Up &amp; Top Down approaches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41" name="Google Shape;341;p28"/>
          <p:cNvSpPr txBox="1"/>
          <p:nvPr/>
        </p:nvSpPr>
        <p:spPr>
          <a:xfrm>
            <a:off x="5958300" y="2837375"/>
            <a:ext cx="26178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335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b="1" lang="en" sz="1100" u="sng">
                <a:solidFill>
                  <a:schemeClr val="dk1"/>
                </a:solidFill>
              </a:rPr>
              <a:t>As final </a:t>
            </a:r>
            <a:r>
              <a:rPr b="1" lang="en" sz="1100" u="sng">
                <a:solidFill>
                  <a:schemeClr val="dk1"/>
                </a:solidFill>
              </a:rPr>
              <a:t>thoughts</a:t>
            </a:r>
            <a:r>
              <a:rPr b="1" lang="en" sz="1100" u="sng">
                <a:solidFill>
                  <a:schemeClr val="dk1"/>
                </a:solidFill>
              </a:rPr>
              <a:t>, o</a:t>
            </a:r>
            <a:r>
              <a:rPr b="1" lang="en" sz="1100" u="sng">
                <a:solidFill>
                  <a:schemeClr val="dk1"/>
                </a:solidFill>
              </a:rPr>
              <a:t>ur project is:</a:t>
            </a:r>
            <a:endParaRPr b="1" sz="1100" u="sng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Expandable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Applicable for different products and market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Software-wise ready to become a startup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 txBox="1"/>
          <p:nvPr>
            <p:ph type="title"/>
          </p:nvPr>
        </p:nvSpPr>
        <p:spPr>
          <a:xfrm>
            <a:off x="630936" y="320040"/>
            <a:ext cx="7879842" cy="143935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" sz="4500"/>
              <a:t>Agenda</a:t>
            </a:r>
            <a:endParaRPr sz="4500"/>
          </a:p>
        </p:txBody>
      </p:sp>
      <p:sp>
        <p:nvSpPr>
          <p:cNvPr id="124" name="Google Shape;124;p15"/>
          <p:cNvSpPr/>
          <p:nvPr/>
        </p:nvSpPr>
        <p:spPr>
          <a:xfrm>
            <a:off x="651510" y="2173986"/>
            <a:ext cx="7879842" cy="13716"/>
          </a:xfrm>
          <a:prstGeom prst="rect">
            <a:avLst/>
          </a:prstGeom>
          <a:solidFill>
            <a:srgbClr val="DAB5B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 flipH="1" rot="10800000">
            <a:off x="630936" y="2087986"/>
            <a:ext cx="1405093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630936" y="2502952"/>
            <a:ext cx="7882128" cy="21792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strike="noStrike">
                <a:latin typeface="Lato"/>
                <a:ea typeface="Lato"/>
                <a:cs typeface="Lato"/>
                <a:sym typeface="Lato"/>
              </a:rPr>
              <a:t>Project Content</a:t>
            </a:r>
            <a:endParaRPr sz="1100"/>
          </a:p>
          <a:p>
            <a:pPr indent="-171450" lvl="0" marL="177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strike="noStrike">
                <a:latin typeface="Lato"/>
                <a:ea typeface="Lato"/>
                <a:cs typeface="Lato"/>
                <a:sym typeface="Lato"/>
              </a:rPr>
              <a:t>Project Overview</a:t>
            </a:r>
            <a:endParaRPr b="0" i="0" sz="1500" u="none" strike="noStrike">
              <a:latin typeface="Lato"/>
              <a:ea typeface="Lato"/>
              <a:cs typeface="Lato"/>
              <a:sym typeface="Lato"/>
            </a:endParaRPr>
          </a:p>
          <a:p>
            <a:pPr indent="-171450" lvl="0" marL="177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strike="noStrike">
                <a:latin typeface="Lato"/>
                <a:ea typeface="Lato"/>
                <a:cs typeface="Lato"/>
                <a:sym typeface="Lato"/>
              </a:rPr>
              <a:t>Solution Architecture</a:t>
            </a:r>
            <a:endParaRPr b="0" i="0" sz="1500" u="none" strike="noStrike">
              <a:latin typeface="Lato"/>
              <a:ea typeface="Lato"/>
              <a:cs typeface="Lato"/>
              <a:sym typeface="Lato"/>
            </a:endParaRPr>
          </a:p>
          <a:p>
            <a:pPr indent="-171450" lvl="0" marL="177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strike="noStrike">
                <a:latin typeface="Lato"/>
                <a:ea typeface="Lato"/>
                <a:cs typeface="Lato"/>
                <a:sym typeface="Lato"/>
              </a:rPr>
              <a:t>Future Work</a:t>
            </a:r>
            <a:endParaRPr sz="1100"/>
          </a:p>
          <a:p>
            <a:pPr indent="-171450" lvl="0" marL="177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strike="noStrike">
                <a:latin typeface="Lato"/>
                <a:ea typeface="Lato"/>
                <a:cs typeface="Lato"/>
                <a:sym typeface="Lato"/>
              </a:rPr>
              <a:t>Conclusion</a:t>
            </a:r>
            <a:endParaRPr sz="1100"/>
          </a:p>
        </p:txBody>
      </p:sp>
      <p:pic>
        <p:nvPicPr>
          <p:cNvPr id="127" name="Google Shape;12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150" y="2340150"/>
            <a:ext cx="3725101" cy="19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836676" y="411480"/>
            <a:ext cx="7626096" cy="8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/>
              <a:t>Project Content</a:t>
            </a:r>
            <a:endParaRPr sz="2400"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2202521" y="1858856"/>
            <a:ext cx="4894405" cy="2769956"/>
            <a:chOff x="1821127" y="450"/>
            <a:chExt cx="6525873" cy="3693275"/>
          </a:xfrm>
        </p:grpSpPr>
        <p:sp>
          <p:nvSpPr>
            <p:cNvPr id="134" name="Google Shape;134;p16"/>
            <p:cNvSpPr/>
            <p:nvPr/>
          </p:nvSpPr>
          <p:spPr>
            <a:xfrm>
              <a:off x="5638147" y="1407822"/>
              <a:ext cx="1354426" cy="64458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9A5C3A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35" name="Google Shape;135;p16"/>
            <p:cNvSpPr/>
            <p:nvPr/>
          </p:nvSpPr>
          <p:spPr>
            <a:xfrm>
              <a:off x="4283721" y="1407822"/>
              <a:ext cx="1354426" cy="644583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9A5C3A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36" name="Google Shape;136;p16"/>
            <p:cNvSpPr/>
            <p:nvPr/>
          </p:nvSpPr>
          <p:spPr>
            <a:xfrm>
              <a:off x="1821127" y="450"/>
              <a:ext cx="2216334" cy="1407372"/>
            </a:xfrm>
            <a:prstGeom prst="roundRect">
              <a:avLst>
                <a:gd fmla="val 10000" name="adj"/>
              </a:avLst>
            </a:prstGeom>
            <a:solidFill>
              <a:srgbClr val="C2774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2067386" y="234397"/>
              <a:ext cx="2216334" cy="140737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277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2108607" y="275618"/>
              <a:ext cx="2133892" cy="132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Customer view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529980" y="450"/>
              <a:ext cx="2216334" cy="1407372"/>
            </a:xfrm>
            <a:prstGeom prst="roundRect">
              <a:avLst>
                <a:gd fmla="val 10000" name="adj"/>
              </a:avLst>
            </a:prstGeom>
            <a:solidFill>
              <a:srgbClr val="C2774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4776239" y="234397"/>
              <a:ext cx="2216334" cy="140737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277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 txBox="1"/>
            <p:nvPr/>
          </p:nvSpPr>
          <p:spPr>
            <a:xfrm>
              <a:off x="4817460" y="275618"/>
              <a:ext cx="2133892" cy="132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Administrative roles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3175554" y="2052406"/>
              <a:ext cx="2216334" cy="1407372"/>
            </a:xfrm>
            <a:prstGeom prst="roundRect">
              <a:avLst>
                <a:gd fmla="val 10000" name="adj"/>
              </a:avLst>
            </a:prstGeom>
            <a:solidFill>
              <a:srgbClr val="C2774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3421813" y="2286353"/>
              <a:ext cx="2216334" cy="140737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277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 txBox="1"/>
            <p:nvPr/>
          </p:nvSpPr>
          <p:spPr>
            <a:xfrm>
              <a:off x="3463034" y="2327574"/>
              <a:ext cx="2133892" cy="132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Sales Manager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5884406" y="2052406"/>
              <a:ext cx="2216334" cy="1407372"/>
            </a:xfrm>
            <a:prstGeom prst="roundRect">
              <a:avLst>
                <a:gd fmla="val 10000" name="adj"/>
              </a:avLst>
            </a:prstGeom>
            <a:solidFill>
              <a:srgbClr val="C2774C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6130666" y="2286353"/>
              <a:ext cx="2216334" cy="140737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277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 txBox="1"/>
            <p:nvPr/>
          </p:nvSpPr>
          <p:spPr>
            <a:xfrm>
              <a:off x="6171887" y="2327574"/>
              <a:ext cx="2133892" cy="1324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Product Manager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/>
          <p:nvPr/>
        </p:nvSpPr>
        <p:spPr>
          <a:xfrm>
            <a:off x="-1715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 txBox="1"/>
          <p:nvPr>
            <p:ph type="title"/>
          </p:nvPr>
        </p:nvSpPr>
        <p:spPr>
          <a:xfrm>
            <a:off x="276290" y="586521"/>
            <a:ext cx="18840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Customer View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491490" y="4584256"/>
            <a:ext cx="8126730" cy="13716"/>
          </a:xfrm>
          <a:prstGeom prst="rect">
            <a:avLst/>
          </a:prstGeom>
          <a:solidFill>
            <a:srgbClr val="DAB5B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/>
          <p:nvPr/>
        </p:nvSpPr>
        <p:spPr>
          <a:xfrm rot="5400000">
            <a:off x="1533906" y="3514563"/>
            <a:ext cx="41148" cy="21259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p17"/>
          <p:cNvGrpSpPr/>
          <p:nvPr/>
        </p:nvGrpSpPr>
        <p:grpSpPr>
          <a:xfrm>
            <a:off x="2375549" y="1054650"/>
            <a:ext cx="6484419" cy="2892198"/>
            <a:chOff x="4231" y="1191707"/>
            <a:chExt cx="7995585" cy="3271347"/>
          </a:xfrm>
        </p:grpSpPr>
        <p:sp>
          <p:nvSpPr>
            <p:cNvPr id="157" name="Google Shape;157;p17"/>
            <p:cNvSpPr/>
            <p:nvPr/>
          </p:nvSpPr>
          <p:spPr>
            <a:xfrm>
              <a:off x="389982" y="1191707"/>
              <a:ext cx="631230" cy="63123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231" y="2090945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59" name="Google Shape;159;p17"/>
            <p:cNvSpPr txBox="1"/>
            <p:nvPr/>
          </p:nvSpPr>
          <p:spPr>
            <a:xfrm>
              <a:off x="4231" y="2090945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factor authentication register and login system</a:t>
              </a:r>
              <a:endParaRPr sz="1100"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2038195" y="1191707"/>
              <a:ext cx="631230" cy="63123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652443" y="2090945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2" name="Google Shape;162;p17"/>
            <p:cNvSpPr txBox="1"/>
            <p:nvPr/>
          </p:nvSpPr>
          <p:spPr>
            <a:xfrm>
              <a:off x="1652443" y="2090945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Shopping without login step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3686408" y="1191707"/>
              <a:ext cx="631230" cy="63123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3300656" y="2090945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5" name="Google Shape;165;p17"/>
            <p:cNvSpPr txBox="1"/>
            <p:nvPr/>
          </p:nvSpPr>
          <p:spPr>
            <a:xfrm>
              <a:off x="3300656" y="2090945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Email</a:t>
              </a: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for invoice, order status and campaigns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5334621" y="1191707"/>
              <a:ext cx="631230" cy="63123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4948869" y="2090945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8" name="Google Shape;168;p17"/>
            <p:cNvSpPr txBox="1"/>
            <p:nvPr/>
          </p:nvSpPr>
          <p:spPr>
            <a:xfrm>
              <a:off x="4948869" y="2090945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Fully informed payment system with order management</a:t>
              </a:r>
              <a:endParaRPr sz="1100"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6982834" y="1191707"/>
              <a:ext cx="631200" cy="6312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6597082" y="2090945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6597082" y="2090945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Comment and rate orders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389982" y="3002723"/>
              <a:ext cx="631230" cy="63123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4231" y="3901961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4" name="Google Shape;174;p17"/>
            <p:cNvSpPr txBox="1"/>
            <p:nvPr/>
          </p:nvSpPr>
          <p:spPr>
            <a:xfrm>
              <a:off x="4231" y="3901961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Choose recipes using more than 5 filters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2038195" y="3002723"/>
              <a:ext cx="631230" cy="63123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1652443" y="3901961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7" name="Google Shape;177;p17"/>
            <p:cNvSpPr txBox="1"/>
            <p:nvPr/>
          </p:nvSpPr>
          <p:spPr>
            <a:xfrm>
              <a:off x="1652443" y="3901961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Save multiple addresses for convenient shopping experience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686408" y="3002723"/>
              <a:ext cx="631230" cy="63123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300656" y="3901961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0" name="Google Shape;180;p17"/>
            <p:cNvSpPr txBox="1"/>
            <p:nvPr/>
          </p:nvSpPr>
          <p:spPr>
            <a:xfrm>
              <a:off x="3300656" y="3901961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Choose among recommended recipes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5334621" y="3002723"/>
              <a:ext cx="631230" cy="63123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4948869" y="3901961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3" name="Google Shape;183;p17"/>
            <p:cNvSpPr txBox="1"/>
            <p:nvPr/>
          </p:nvSpPr>
          <p:spPr>
            <a:xfrm>
              <a:off x="4948869" y="3901961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Customizable profile page for easy shopping experience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6982834" y="3002723"/>
              <a:ext cx="631230" cy="631230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6597082" y="3901961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6" name="Google Shape;186;p17"/>
            <p:cNvSpPr txBox="1"/>
            <p:nvPr/>
          </p:nvSpPr>
          <p:spPr>
            <a:xfrm>
              <a:off x="6597082" y="3901961"/>
              <a:ext cx="1402734" cy="561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Push notifications on the app for updates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idx="4294967295" type="title"/>
          </p:nvPr>
        </p:nvSpPr>
        <p:spPr>
          <a:xfrm>
            <a:off x="0" y="635794"/>
            <a:ext cx="2537222" cy="3707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br>
              <a:rPr lang="en" sz="2400"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Sales Manager View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18"/>
          <p:cNvGrpSpPr/>
          <p:nvPr/>
        </p:nvGrpSpPr>
        <p:grpSpPr>
          <a:xfrm>
            <a:off x="2455526" y="635789"/>
            <a:ext cx="6278729" cy="3334649"/>
            <a:chOff x="1328" y="868676"/>
            <a:chExt cx="7675708" cy="3948667"/>
          </a:xfrm>
        </p:grpSpPr>
        <p:sp>
          <p:nvSpPr>
            <p:cNvPr id="193" name="Google Shape;193;p18"/>
            <p:cNvSpPr/>
            <p:nvPr/>
          </p:nvSpPr>
          <p:spPr>
            <a:xfrm>
              <a:off x="467808" y="868676"/>
              <a:ext cx="763330" cy="76333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1328" y="1952458"/>
              <a:ext cx="1696289" cy="67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5" name="Google Shape;195;p18"/>
            <p:cNvSpPr txBox="1"/>
            <p:nvPr/>
          </p:nvSpPr>
          <p:spPr>
            <a:xfrm>
              <a:off x="1328" y="1952458"/>
              <a:ext cx="1696289" cy="67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Analyze sales through monthly sales graph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2460948" y="868676"/>
              <a:ext cx="763330" cy="76333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1994468" y="1952458"/>
              <a:ext cx="1696289" cy="67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1994468" y="1952458"/>
              <a:ext cx="1696289" cy="67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Review top 5-10-15 best selling recipes in a graph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4454087" y="868676"/>
              <a:ext cx="763330" cy="76333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3987608" y="1952458"/>
              <a:ext cx="1696289" cy="67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1" name="Google Shape;201;p18"/>
            <p:cNvSpPr txBox="1"/>
            <p:nvPr/>
          </p:nvSpPr>
          <p:spPr>
            <a:xfrm>
              <a:off x="3987608" y="1952458"/>
              <a:ext cx="1696289" cy="67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Review top 5-10-15 customers all time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6447227" y="868676"/>
              <a:ext cx="763330" cy="76333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5980747" y="1952458"/>
              <a:ext cx="1696289" cy="67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4" name="Google Shape;204;p18"/>
            <p:cNvSpPr txBox="1"/>
            <p:nvPr/>
          </p:nvSpPr>
          <p:spPr>
            <a:xfrm>
              <a:off x="5980747" y="1952458"/>
              <a:ext cx="1696289" cy="67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Deploy campaigns for meal types or specific recipe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467808" y="3055046"/>
              <a:ext cx="763330" cy="76333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1328" y="4138828"/>
              <a:ext cx="1696289" cy="67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7" name="Google Shape;207;p18"/>
            <p:cNvSpPr txBox="1"/>
            <p:nvPr/>
          </p:nvSpPr>
          <p:spPr>
            <a:xfrm>
              <a:off x="1328" y="4138828"/>
              <a:ext cx="1696289" cy="67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Generate campaign banners and codes to be display on the main page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2460948" y="3055046"/>
              <a:ext cx="763330" cy="76333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1994468" y="4138828"/>
              <a:ext cx="1696289" cy="67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0" name="Google Shape;210;p18"/>
            <p:cNvSpPr txBox="1"/>
            <p:nvPr/>
          </p:nvSpPr>
          <p:spPr>
            <a:xfrm>
              <a:off x="1994468" y="4138828"/>
              <a:ext cx="1696289" cy="67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Send push notifications for order updates and campaigns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4454087" y="3055046"/>
              <a:ext cx="763330" cy="76333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3987608" y="4138828"/>
              <a:ext cx="1696289" cy="67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3" name="Google Shape;213;p18"/>
            <p:cNvSpPr txBox="1"/>
            <p:nvPr/>
          </p:nvSpPr>
          <p:spPr>
            <a:xfrm>
              <a:off x="3987608" y="4138828"/>
              <a:ext cx="1696289" cy="67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Review orders, change their status and delivery address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6447227" y="3055046"/>
              <a:ext cx="763330" cy="76333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5980747" y="4138828"/>
              <a:ext cx="1696289" cy="67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16" name="Google Shape;216;p18"/>
            <p:cNvSpPr txBox="1"/>
            <p:nvPr/>
          </p:nvSpPr>
          <p:spPr>
            <a:xfrm>
              <a:off x="5980747" y="4138828"/>
              <a:ext cx="1696289" cy="678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factor authentication login system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7" name="Google Shape;217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41978" y="4451063"/>
            <a:ext cx="8664001" cy="467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/>
          <p:nvPr/>
        </p:nvSpPr>
        <p:spPr>
          <a:xfrm>
            <a:off x="418657" y="0"/>
            <a:ext cx="8375585" cy="151410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2DFD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425196" y="0"/>
            <a:ext cx="8366760" cy="1508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374125" y="590514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9"/>
          <p:cNvSpPr txBox="1"/>
          <p:nvPr>
            <p:ph idx="4294967295" type="title"/>
          </p:nvPr>
        </p:nvSpPr>
        <p:spPr>
          <a:xfrm>
            <a:off x="494425" y="718085"/>
            <a:ext cx="2537460" cy="3707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br>
              <a:rPr lang="en" sz="2400"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Product Manager</a:t>
            </a:r>
            <a:br>
              <a:rPr lang="en" sz="2400"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View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9"/>
          <p:cNvSpPr/>
          <p:nvPr/>
        </p:nvSpPr>
        <p:spPr>
          <a:xfrm rot="5400000">
            <a:off x="703594" y="260093"/>
            <a:ext cx="109728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494425" y="4622292"/>
            <a:ext cx="2537460" cy="13716"/>
          </a:xfrm>
          <a:prstGeom prst="rect">
            <a:avLst/>
          </a:prstGeom>
          <a:solidFill>
            <a:srgbClr val="DAB5B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p19"/>
          <p:cNvGrpSpPr/>
          <p:nvPr/>
        </p:nvGrpSpPr>
        <p:grpSpPr>
          <a:xfrm>
            <a:off x="3511868" y="848995"/>
            <a:ext cx="4916042" cy="3249356"/>
            <a:chOff x="128778" y="510202"/>
            <a:chExt cx="6554722" cy="4332475"/>
          </a:xfrm>
        </p:grpSpPr>
        <p:sp>
          <p:nvSpPr>
            <p:cNvPr id="230" name="Google Shape;230;p19"/>
            <p:cNvSpPr/>
            <p:nvPr/>
          </p:nvSpPr>
          <p:spPr>
            <a:xfrm>
              <a:off x="666852" y="510202"/>
              <a:ext cx="880485" cy="88048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128778" y="1711860"/>
              <a:ext cx="195663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 txBox="1"/>
            <p:nvPr/>
          </p:nvSpPr>
          <p:spPr>
            <a:xfrm>
              <a:off x="128778" y="1711860"/>
              <a:ext cx="195663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Add, remove or update recipes, </a:t>
              </a:r>
              <a:r>
                <a:rPr lang="en" sz="1100">
                  <a:solidFill>
                    <a:schemeClr val="dk1"/>
                  </a:solidFill>
                </a:rPr>
                <a:t>instructions</a:t>
              </a: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and pictures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2965897" y="510202"/>
              <a:ext cx="880485" cy="88048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2427823" y="1711860"/>
              <a:ext cx="195663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 txBox="1"/>
            <p:nvPr/>
          </p:nvSpPr>
          <p:spPr>
            <a:xfrm>
              <a:off x="2427823" y="1711860"/>
              <a:ext cx="195663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 and remove meal categories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5264942" y="510202"/>
              <a:ext cx="880485" cy="88048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4726867" y="1711860"/>
              <a:ext cx="195663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 txBox="1"/>
            <p:nvPr/>
          </p:nvSpPr>
          <p:spPr>
            <a:xfrm>
              <a:off x="4726867" y="1711860"/>
              <a:ext cx="195663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Change the price of recipes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1816375" y="2921019"/>
              <a:ext cx="880485" cy="88048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1278300" y="4122677"/>
              <a:ext cx="195663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 txBox="1"/>
            <p:nvPr/>
          </p:nvSpPr>
          <p:spPr>
            <a:xfrm>
              <a:off x="1278300" y="4122677"/>
              <a:ext cx="195663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Review and approve comments prior publishing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4115419" y="2921019"/>
              <a:ext cx="880485" cy="88048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3577345" y="4122677"/>
              <a:ext cx="195663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 txBox="1"/>
            <p:nvPr/>
          </p:nvSpPr>
          <p:spPr>
            <a:xfrm>
              <a:off x="3577345" y="4122677"/>
              <a:ext cx="195663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factor authentication login system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/>
          <p:nvPr>
            <p:ph type="title"/>
          </p:nvPr>
        </p:nvSpPr>
        <p:spPr>
          <a:xfrm>
            <a:off x="836676" y="422230"/>
            <a:ext cx="76260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/>
              <a:t>Project Overview</a:t>
            </a:r>
            <a:endParaRPr sz="2400"/>
          </a:p>
        </p:txBody>
      </p:sp>
      <p:pic>
        <p:nvPicPr>
          <p:cNvPr descr="This video is the screen recording of the overview of our project. It showcases the features we implemented throughout the semester." id="250" name="Google Shape;250;p20" title="CS308 Term Project Demo Present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4663" y="1577475"/>
            <a:ext cx="4754675" cy="35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/>
          <p:nvPr/>
        </p:nvSpPr>
        <p:spPr>
          <a:xfrm>
            <a:off x="390850" y="2171550"/>
            <a:ext cx="2100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Order </a:t>
            </a:r>
            <a:r>
              <a:rPr b="1" lang="en" sz="1600"/>
              <a:t>Demonstration</a:t>
            </a:r>
            <a:endParaRPr b="1" sz="1600"/>
          </a:p>
        </p:txBody>
      </p:sp>
      <p:pic>
        <p:nvPicPr>
          <p:cNvPr id="256" name="Google Shape;256;p21" title="ord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17" y="0"/>
            <a:ext cx="68579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2" title="notif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0"/>
            <a:ext cx="6857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2"/>
          <p:cNvSpPr txBox="1"/>
          <p:nvPr/>
        </p:nvSpPr>
        <p:spPr>
          <a:xfrm>
            <a:off x="366400" y="2263950"/>
            <a:ext cx="1626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Notification Demonstration</a:t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ccentBoxVTI">
  <a:themeElements>
    <a:clrScheme name="AnalogousFromRegularSeedLeftStep">
      <a:dk1>
        <a:srgbClr val="000000"/>
      </a:dk1>
      <a:lt1>
        <a:srgbClr val="FFFFFF"/>
      </a:lt1>
      <a:dk2>
        <a:srgbClr val="321C1D"/>
      </a:dk2>
      <a:lt2>
        <a:srgbClr val="F0F2F3"/>
      </a:lt2>
      <a:accent1>
        <a:srgbClr val="C3784D"/>
      </a:accent1>
      <a:accent2>
        <a:srgbClr val="B13B41"/>
      </a:accent2>
      <a:accent3>
        <a:srgbClr val="C34D84"/>
      </a:accent3>
      <a:accent4>
        <a:srgbClr val="B13BA3"/>
      </a:accent4>
      <a:accent5>
        <a:srgbClr val="A04DC3"/>
      </a:accent5>
      <a:accent6>
        <a:srgbClr val="5E3CB2"/>
      </a:accent6>
      <a:hlink>
        <a:srgbClr val="3F90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