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Inter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Inter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Inter-italic.fntdata"/><Relationship Id="rId12" Type="http://schemas.openxmlformats.org/officeDocument/2006/relationships/slide" Target="slides/slide7.xml"/><Relationship Id="rId34" Type="http://schemas.openxmlformats.org/officeDocument/2006/relationships/font" Target="fonts/Inte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Inter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2e0324b5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2e0324b5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2a749cfa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2a749cfa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2a749cfa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2a749cfa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2a749cfa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2a749cfa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fdf354b6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fdf354b6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2a749cfa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2a749cfa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2a749cfa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2a749cfa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2a749cfa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2a749cfa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2e0324b5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e2e0324b5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e2e0324b5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e2e0324b5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2e0324b5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e2e0324b5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2e0324b5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e2e0324b5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2a749cf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2a749cf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334ca36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334ca36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334ca36f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334ca36f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2a749cf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2a749cf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334ca36f3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334ca36f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2a749cfa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2a749cfa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2a749cfa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2a749cfa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jp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11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Декораторы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Декораторы с аргументами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619075"/>
            <a:ext cx="8520600" cy="6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Декораторы могут принимать аргументы, если они возвращают функцию-декоратор.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188" y="1101025"/>
            <a:ext cx="6169625" cy="394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pic>
        <p:nvPicPr>
          <p:cNvPr descr="preencoded.png"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2" name="Google Shape;15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2174350"/>
            <a:ext cx="7545300" cy="23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Продемонстрируйте создание и использование декораторов на реальных примерах. Объясните механизм работы декоратора, передачу аргументов.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0" name="Google Shape;16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443475"/>
            <a:ext cx="6211200" cy="31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такое декоратор в Python?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Какие функции выполняют декораторы?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передать аргументы в декоратор?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делает </a:t>
            </a:r>
            <a:r>
              <a:rPr lang="en" sz="1500">
                <a:solidFill>
                  <a:srgbClr val="FF0000"/>
                </a:solidFill>
              </a:rPr>
              <a:t>*args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500">
                <a:solidFill>
                  <a:srgbClr val="FF0000"/>
                </a:solidFill>
              </a:rPr>
              <a:t>**kwargs</a:t>
            </a:r>
            <a:r>
              <a:rPr lang="en" sz="1500">
                <a:solidFill>
                  <a:schemeClr val="dk1"/>
                </a:solidFill>
              </a:rPr>
              <a:t> в декораторе?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работает декоратор с несколькими аргументами?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Каковы преимущества использования декораторов?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Публичное решение студентом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311700" y="3903575"/>
            <a:ext cx="65310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Правила: один из студентов демонстрирует экран и решает задание перед классом. Поясняет свои действия и рассуждает вслух. Если возникнут трудности, то другие студенты подсказывают. Преподаватель также подсказывает, направляет решение и задает дополнительные вопросы на понимание.</a:t>
            </a:r>
            <a:endParaRPr baseline="30000" sz="1200">
              <a:solidFill>
                <a:srgbClr val="434343"/>
              </a:solidFill>
            </a:endParaRPr>
          </a:p>
        </p:txBody>
      </p:sp>
      <p:pic>
        <p:nvPicPr>
          <p:cNvPr descr="preencoded.png" id="168" name="Google Shape;1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9" name="Google Shape;16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311700" y="1953650"/>
            <a:ext cx="5909700" cy="10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Задание: Напишите декоратор </a:t>
            </a:r>
            <a:r>
              <a:rPr lang="en" sz="1600">
                <a:solidFill>
                  <a:srgbClr val="FF0000"/>
                </a:solidFill>
              </a:rPr>
              <a:t>@log</a:t>
            </a:r>
            <a:r>
              <a:rPr lang="en" sz="1600">
                <a:solidFill>
                  <a:schemeClr val="dk1"/>
                </a:solidFill>
              </a:rPr>
              <a:t>, который выводит имя функции и аргументы, с которыми она была вызвана.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Публичное решение студентом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311700" y="3903575"/>
            <a:ext cx="65310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Правила: один из студентов демонстрирует экран и решает задание перед классом. Поясняет свои действия и рассуждает вслух. Если возникнут трудности, то другие студенты подсказывают. Преподаватель также подсказывает и задает дополнительные вопросы на понимание.</a:t>
            </a:r>
            <a:endParaRPr baseline="30000" sz="1200">
              <a:solidFill>
                <a:srgbClr val="434343"/>
              </a:solidFill>
            </a:endParaRPr>
          </a:p>
        </p:txBody>
      </p:sp>
      <p:pic>
        <p:nvPicPr>
          <p:cNvPr descr="preencoded.png" id="177" name="Google Shape;1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8" name="Google Shape;17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 txBox="1"/>
          <p:nvPr/>
        </p:nvSpPr>
        <p:spPr>
          <a:xfrm>
            <a:off x="311700" y="1863725"/>
            <a:ext cx="59097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Задание: Напишите декоратор </a:t>
            </a:r>
            <a:r>
              <a:rPr lang="en" sz="1600">
                <a:solidFill>
                  <a:srgbClr val="FF0000"/>
                </a:solidFill>
              </a:rPr>
              <a:t>@count_calls</a:t>
            </a:r>
            <a:r>
              <a:rPr lang="en" sz="1600">
                <a:solidFill>
                  <a:schemeClr val="dk1"/>
                </a:solidFill>
              </a:rPr>
              <a:t>, который считает количество вызовов функции.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85" name="Google Shape;185;p27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25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86" name="Google Shape;18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7" name="Google Shape;18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05" name="Google Shape;20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07" name="Google Shape;20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3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09" name="Google Shape;20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/>
          <p:nvPr/>
        </p:nvSpPr>
        <p:spPr>
          <a:xfrm>
            <a:off x="2495350" y="1443475"/>
            <a:ext cx="62568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Дополнительная практика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16" name="Google Shape;216;p31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25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17" name="Google Shape;21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8" name="Google Shape;21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2119525"/>
            <a:ext cx="5827500" cy="24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Декораторы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Дополнительная практика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30" name="Google Shape;23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36" name="Google Shape;23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38" name="Google Shape;23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3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40" name="Google Shape;240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4"/>
          <p:cNvSpPr/>
          <p:nvPr/>
        </p:nvSpPr>
        <p:spPr>
          <a:xfrm>
            <a:off x="2495350" y="1443475"/>
            <a:ext cx="62568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Дополнительная практика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47" name="Google Shape;247;p35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25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48" name="Google Shape;24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9" name="Google Shape;24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61" name="Google Shape;26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67" name="Google Shape;26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69" name="Google Shape;26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3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71" name="Google Shape;271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7" name="Google Shape;2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8" name="Google Shape;27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280" name="Google Shape;280;p39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443475"/>
            <a:ext cx="62568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Декораторы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39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Вспомним п</a:t>
            </a:r>
            <a:r>
              <a:rPr lang="en"/>
              <a:t>ример замыкания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3100" y="1855175"/>
            <a:ext cx="5974875" cy="3074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972050"/>
            <a:ext cx="85206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Функция </a:t>
            </a:r>
            <a:r>
              <a:rPr lang="en" sz="1500">
                <a:solidFill>
                  <a:srgbClr val="FF0000"/>
                </a:solidFill>
              </a:rPr>
              <a:t>adder</a:t>
            </a:r>
            <a:r>
              <a:rPr lang="en" sz="1500">
                <a:solidFill>
                  <a:schemeClr val="dk1"/>
                </a:solidFill>
              </a:rPr>
              <a:t> создаёт функцию </a:t>
            </a:r>
            <a:r>
              <a:rPr lang="en" sz="1500">
                <a:solidFill>
                  <a:srgbClr val="FF0000"/>
                </a:solidFill>
              </a:rPr>
              <a:t>add</a:t>
            </a:r>
            <a:r>
              <a:rPr lang="en" sz="1500">
                <a:solidFill>
                  <a:schemeClr val="dk1"/>
                </a:solidFill>
              </a:rPr>
              <a:t>, которая добавляет </a:t>
            </a:r>
            <a:r>
              <a:rPr lang="en" sz="1500">
                <a:solidFill>
                  <a:srgbClr val="FF0000"/>
                </a:solidFill>
              </a:rPr>
              <a:t>5</a:t>
            </a:r>
            <a:r>
              <a:rPr lang="en" sz="1500">
                <a:solidFill>
                  <a:schemeClr val="dk1"/>
                </a:solidFill>
              </a:rPr>
              <a:t> к своему аргументу. Замыкание сохраняет значение </a:t>
            </a:r>
            <a:r>
              <a:rPr lang="en" sz="1500">
                <a:solidFill>
                  <a:srgbClr val="FF0000"/>
                </a:solidFill>
              </a:rPr>
              <a:t>5</a:t>
            </a:r>
            <a:r>
              <a:rPr lang="en" sz="1500">
                <a:solidFill>
                  <a:schemeClr val="dk1"/>
                </a:solidFill>
              </a:rPr>
              <a:t>. При вызове </a:t>
            </a:r>
            <a:r>
              <a:rPr lang="en" sz="1500">
                <a:solidFill>
                  <a:srgbClr val="FF0000"/>
                </a:solidFill>
              </a:rPr>
              <a:t>add_five(10)</a:t>
            </a:r>
            <a:r>
              <a:rPr lang="en" sz="1500">
                <a:solidFill>
                  <a:schemeClr val="dk1"/>
                </a:solidFill>
              </a:rPr>
              <a:t> получается </a:t>
            </a:r>
            <a:r>
              <a:rPr lang="en" sz="1500">
                <a:solidFill>
                  <a:srgbClr val="FF0000"/>
                </a:solidFill>
              </a:rPr>
              <a:t>10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rgbClr val="FF0000"/>
                </a:solidFill>
              </a:rPr>
              <a:t>+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rgbClr val="FF0000"/>
                </a:solidFill>
              </a:rPr>
              <a:t>5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rgbClr val="FF0000"/>
                </a:solidFill>
              </a:rPr>
              <a:t>=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rgbClr val="FF0000"/>
                </a:solidFill>
              </a:rPr>
              <a:t>15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Схема работы окружений</a:t>
            </a:r>
            <a:endParaRPr/>
          </a:p>
        </p:txBody>
      </p:sp>
      <p:grpSp>
        <p:nvGrpSpPr>
          <p:cNvPr id="95" name="Google Shape;95;p17"/>
          <p:cNvGrpSpPr/>
          <p:nvPr/>
        </p:nvGrpSpPr>
        <p:grpSpPr>
          <a:xfrm>
            <a:off x="530050" y="2110400"/>
            <a:ext cx="7545900" cy="2402700"/>
            <a:chOff x="530050" y="2110400"/>
            <a:chExt cx="7545900" cy="2402700"/>
          </a:xfrm>
        </p:grpSpPr>
        <p:sp>
          <p:nvSpPr>
            <p:cNvPr id="96" name="Google Shape;96;p17"/>
            <p:cNvSpPr/>
            <p:nvPr/>
          </p:nvSpPr>
          <p:spPr>
            <a:xfrm>
              <a:off x="530050" y="2110400"/>
              <a:ext cx="7545900" cy="2402700"/>
            </a:xfrm>
            <a:prstGeom prst="rect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3359125" y="2704225"/>
              <a:ext cx="3483600" cy="1692600"/>
            </a:xfrm>
            <a:prstGeom prst="rect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3471650" y="3325475"/>
              <a:ext cx="2338800" cy="9594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4331450" y="2759050"/>
              <a:ext cx="2512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Окружение функции adder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3526475" y="3389425"/>
              <a:ext cx="2283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Окружение функции add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01" name="Google Shape;101;p17"/>
            <p:cNvSpPr txBox="1"/>
            <p:nvPr/>
          </p:nvSpPr>
          <p:spPr>
            <a:xfrm>
              <a:off x="4903400" y="2192625"/>
              <a:ext cx="314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Глобальное окружение программы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02" name="Google Shape;102;p17"/>
            <p:cNvSpPr txBox="1"/>
            <p:nvPr/>
          </p:nvSpPr>
          <p:spPr>
            <a:xfrm>
              <a:off x="530050" y="3619750"/>
              <a:ext cx="2283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Глобальная переменная add_five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2923475" y="3860675"/>
              <a:ext cx="718800" cy="219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5460350" y="3860675"/>
              <a:ext cx="718800" cy="219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6553725" y="3860675"/>
              <a:ext cx="718800" cy="219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7"/>
          <p:cNvSpPr txBox="1"/>
          <p:nvPr/>
        </p:nvSpPr>
        <p:spPr>
          <a:xfrm>
            <a:off x="351900" y="1017725"/>
            <a:ext cx="8025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Глобальная переменная </a:t>
            </a:r>
            <a:r>
              <a:rPr lang="en">
                <a:solidFill>
                  <a:srgbClr val="FF0000"/>
                </a:solidFill>
              </a:rPr>
              <a:t>add_five</a:t>
            </a:r>
            <a:r>
              <a:rPr lang="en" sz="1500">
                <a:solidFill>
                  <a:schemeClr val="dk1"/>
                </a:solidFill>
              </a:rPr>
              <a:t> препятствует удалению из памяти окружения функции </a:t>
            </a:r>
            <a:r>
              <a:rPr lang="en" sz="1500">
                <a:solidFill>
                  <a:srgbClr val="FF0000"/>
                </a:solidFill>
              </a:rPr>
              <a:t>add</a:t>
            </a:r>
            <a:r>
              <a:rPr lang="en" sz="1500">
                <a:solidFill>
                  <a:schemeClr val="dk1"/>
                </a:solidFill>
              </a:rPr>
              <a:t>. Так как существует окружение </a:t>
            </a:r>
            <a:r>
              <a:rPr lang="en" sz="1500">
                <a:solidFill>
                  <a:srgbClr val="FF0000"/>
                </a:solidFill>
              </a:rPr>
              <a:t>add</a:t>
            </a:r>
            <a:r>
              <a:rPr lang="en" sz="1500">
                <a:solidFill>
                  <a:schemeClr val="dk1"/>
                </a:solidFill>
              </a:rPr>
              <a:t>, то не удаляются и другие внешние окружения, с которыми связана работа этой функции.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Декораторы в Python</a:t>
            </a:r>
            <a:endParaRPr/>
          </a:p>
        </p:txBody>
      </p:sp>
      <p:pic>
        <p:nvPicPr>
          <p:cNvPr descr="preencoded.png"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3" name="Google Shape;11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602700"/>
            <a:ext cx="3669300" cy="30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Декораторы — это функции, которые принимают другую функцию в качестве аргумента и возвращают новую функцию с расширенным функционалом.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Они часто используются для добавления повторяющегося кода к нескольким функциям, улучшая их читаемость и поддержку.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5">
            <a:alphaModFix/>
          </a:blip>
          <a:srcRect b="0" l="0" r="12762" t="0"/>
          <a:stretch/>
        </p:blipFill>
        <p:spPr>
          <a:xfrm>
            <a:off x="3980998" y="1602700"/>
            <a:ext cx="4232151" cy="28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02" y="0"/>
            <a:ext cx="554874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>
            <p:ph type="title"/>
          </p:nvPr>
        </p:nvSpPr>
        <p:spPr>
          <a:xfrm>
            <a:off x="6642850" y="2109150"/>
            <a:ext cx="19722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декоратора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6322025" y="1191675"/>
            <a:ext cx="2548800" cy="19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>
                <a:solidFill>
                  <a:srgbClr val="FF0000"/>
                </a:solidFill>
              </a:rPr>
              <a:t>@my_decorator</a:t>
            </a:r>
            <a:r>
              <a:rPr lang="en" sz="1520"/>
              <a:t> </a:t>
            </a:r>
            <a:endParaRPr sz="1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/>
              <a:t>является синтаксическим сахаром ручного вызова </a:t>
            </a:r>
            <a:endParaRPr sz="1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>
                <a:solidFill>
                  <a:srgbClr val="FF0000"/>
                </a:solidFill>
              </a:rPr>
              <a:t>decorated_say_hello = my_decorator(say_hello)</a:t>
            </a:r>
            <a:endParaRPr sz="152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>
                <a:solidFill>
                  <a:srgbClr val="FF0000"/>
                </a:solidFill>
              </a:rPr>
              <a:t>decorated_say_hello()</a:t>
            </a:r>
            <a:endParaRPr sz="1520">
              <a:solidFill>
                <a:srgbClr val="FF0000"/>
              </a:solidFill>
            </a:endParaRPr>
          </a:p>
        </p:txBody>
      </p:sp>
      <p:pic>
        <p:nvPicPr>
          <p:cNvPr descr="preencoded.png" id="127" name="Google Shape;1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8" name="Google Shape;12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525" y="173900"/>
            <a:ext cx="5801276" cy="47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Передача аргументов через *args, **kwargs</a:t>
            </a:r>
            <a:endParaRPr sz="2520"/>
          </a:p>
        </p:txBody>
      </p:sp>
      <p:pic>
        <p:nvPicPr>
          <p:cNvPr descr="preencoded.png"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6" name="Google Shape;13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771475"/>
            <a:ext cx="7545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Задание для студентов: объясните последовательность выполнения этого кода и все назовите все промежуточные результаты.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8525" y="1516566"/>
            <a:ext cx="6142276" cy="3560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