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Int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CA6721-4975-4304-9072-4C8D871795BF}">
  <a:tblStyle styleId="{5DCA6721-4975-4304-9072-4C8D871795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Inter-bold.fntdata"/><Relationship Id="rId21" Type="http://schemas.openxmlformats.org/officeDocument/2006/relationships/slide" Target="slides/slide15.xml"/><Relationship Id="rId43" Type="http://schemas.openxmlformats.org/officeDocument/2006/relationships/font" Target="fonts/Inter-regular.fntdata"/><Relationship Id="rId24" Type="http://schemas.openxmlformats.org/officeDocument/2006/relationships/slide" Target="slides/slide18.xml"/><Relationship Id="rId46" Type="http://schemas.openxmlformats.org/officeDocument/2006/relationships/font" Target="fonts/Inter-boldItalic.fntdata"/><Relationship Id="rId23" Type="http://schemas.openxmlformats.org/officeDocument/2006/relationships/slide" Target="slides/slide17.xml"/><Relationship Id="rId45" Type="http://schemas.openxmlformats.org/officeDocument/2006/relationships/font" Target="fonts/Int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410699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410699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410699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410699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410699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410699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3410699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3410699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33e1084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33e1084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410699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410699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410699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410699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34106994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34106994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34106994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34106994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34106994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34106994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4106994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34106994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34106994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34106994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3410699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3410699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4106994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4106994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3410699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3410699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3410699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3410699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3410699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3410699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410699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3410699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3410699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3410699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06994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06994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410699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410699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34106994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3410699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3410699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3410699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500"/>
              <a:buChar char="●"/>
              <a:defRPr sz="1500">
                <a:solidFill>
                  <a:srgbClr val="0E0E0E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●"/>
              <a:defRPr sz="1100">
                <a:solidFill>
                  <a:srgbClr val="0E0E0E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●"/>
              <a:defRPr sz="1100">
                <a:solidFill>
                  <a:srgbClr val="0E0E0E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○"/>
              <a:defRPr sz="1100">
                <a:solidFill>
                  <a:srgbClr val="0E0E0E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100"/>
              <a:buChar char="■"/>
              <a:defRPr sz="1100">
                <a:solidFill>
                  <a:srgbClr val="0E0E0E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index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06025" y="1891300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и пакеты. </a:t>
            </a:r>
            <a:b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37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Модули Random и Math</a:t>
            </a:r>
            <a:endParaRPr b="1" sz="37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35" name="Google Shape;135;p2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0" name="Google Shape;1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Модули 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Random и Math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Модули стандартной библиотеки Python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000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Документация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Модули стандартной библиотеки Python — это встроенные модули, которые идут вместе с Python и предоставляют функции для выполнения различных задач. Их не нужно устанавливать отдельно. Самые популярные модули: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– генерация случайных чисел.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 – математические функции.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datetime</a:t>
            </a:r>
            <a:r>
              <a:rPr lang="en">
                <a:solidFill>
                  <a:schemeClr val="dk1"/>
                </a:solidFill>
              </a:rPr>
              <a:t> – работа с датой и временем.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sys</a:t>
            </a:r>
            <a:r>
              <a:rPr lang="en">
                <a:solidFill>
                  <a:schemeClr val="dk1"/>
                </a:solidFill>
              </a:rPr>
              <a:t> – взаимодействие с интерпретатором Python.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>
                <a:solidFill>
                  <a:srgbClr val="FF0000"/>
                </a:solidFill>
              </a:rPr>
              <a:t>os</a:t>
            </a:r>
            <a:r>
              <a:rPr lang="en">
                <a:solidFill>
                  <a:schemeClr val="dk1"/>
                </a:solidFill>
              </a:rPr>
              <a:t> – работа с файловой системой и операционной системой.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В этом уроке познакомимся с </a:t>
            </a:r>
            <a:r>
              <a:rPr b="1"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b="1" lang="en">
                <a:solidFill>
                  <a:srgbClr val="FF0000"/>
                </a:solidFill>
              </a:rPr>
              <a:t>math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 стандартных модулей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086825"/>
            <a:ext cx="72789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Команда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используется для импорта модулей. Команда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 позволяет импортировать конкретные функции или переменные из модуля.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Обратите внимание, что происходит с неймингом при импорте через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и через </a:t>
            </a:r>
            <a:r>
              <a:rPr lang="en">
                <a:solidFill>
                  <a:srgbClr val="FF0000"/>
                </a:solidFill>
              </a:rPr>
              <a:t>from … import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188" y="2571750"/>
            <a:ext cx="5829300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7"/>
          <p:cNvGrpSpPr/>
          <p:nvPr/>
        </p:nvGrpSpPr>
        <p:grpSpPr>
          <a:xfrm>
            <a:off x="1196200" y="3845925"/>
            <a:ext cx="5829299" cy="988950"/>
            <a:chOff x="1779275" y="3523400"/>
            <a:chExt cx="5829299" cy="988950"/>
          </a:xfrm>
        </p:grpSpPr>
        <p:pic>
          <p:nvPicPr>
            <p:cNvPr id="180" name="Google Shape;180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9275" y="3523400"/>
              <a:ext cx="4926450" cy="98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77824" y="3523400"/>
              <a:ext cx="1030749" cy="988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модуля Math</a:t>
            </a:r>
            <a:endParaRPr/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4375" y="1078750"/>
            <a:ext cx="6078276" cy="39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модуля Random</a:t>
            </a:r>
            <a:endParaRPr/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49" y="1114200"/>
            <a:ext cx="6842176" cy="3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787175"/>
            <a:ext cx="85206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Работу с модулей </a:t>
            </a:r>
            <a:r>
              <a:rPr lang="en" sz="1600">
                <a:solidFill>
                  <a:srgbClr val="FF0000"/>
                </a:solidFill>
              </a:rPr>
              <a:t>math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Работу с модулей </a:t>
            </a:r>
            <a:r>
              <a:rPr lang="en" sz="1600">
                <a:solidFill>
                  <a:srgbClr val="FF0000"/>
                </a:solidFill>
              </a:rPr>
              <a:t>random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75453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Чем полезны модули </a:t>
            </a:r>
            <a:r>
              <a:rPr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Какие функции есть в библиотеке </a:t>
            </a:r>
            <a:r>
              <a:rPr lang="en">
                <a:solidFill>
                  <a:srgbClr val="FF0000"/>
                </a:solidFill>
              </a:rPr>
              <a:t>random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создать случайное число от 1 до 100?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Какие математические функции доступны в библиотеке </a:t>
            </a:r>
            <a:r>
              <a:rPr lang="en">
                <a:solidFill>
                  <a:srgbClr val="FF0000"/>
                </a:solidFill>
              </a:rPr>
              <a:t>math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использовать </a:t>
            </a:r>
            <a:r>
              <a:rPr lang="en">
                <a:solidFill>
                  <a:srgbClr val="FF0000"/>
                </a:solidFill>
              </a:rPr>
              <a:t>random.choice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04150"/>
            <a:ext cx="58275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Собственные модули.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Модули Random и Math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Установка сторонних модулей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/>
          <p:nvPr/>
        </p:nvSpPr>
        <p:spPr>
          <a:xfrm>
            <a:off x="2495350" y="1516550"/>
            <a:ext cx="62568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Сторонние модули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сторонних модулей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75453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Сторонние модули можно устанавливать с помощью PIP (Python Package Index) через терминал (консоль) компьютера.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13" y="2268926"/>
            <a:ext cx="8231426" cy="19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команды PIP</a:t>
            </a:r>
            <a:endParaRPr/>
          </a:p>
        </p:txBody>
      </p:sp>
      <p:pic>
        <p:nvPicPr>
          <p:cNvPr descr="preencoded.png"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638" y="1307175"/>
            <a:ext cx="8295624" cy="3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Пакетная установка</a:t>
            </a:r>
            <a:endParaRPr/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1055550" y="2212425"/>
            <a:ext cx="6624976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5">
            <a:alphaModFix/>
          </a:blip>
          <a:srcRect b="0" l="0" r="0" t="71354"/>
          <a:stretch/>
        </p:blipFill>
        <p:spPr>
          <a:xfrm>
            <a:off x="1055551" y="3914175"/>
            <a:ext cx="6624976" cy="8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374550" y="1065775"/>
            <a:ext cx="711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Пакетная установка позволяет установить несколько модулей сразу.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Для этого необходимо создать файл </a:t>
            </a:r>
            <a:r>
              <a:rPr lang="en" sz="1500">
                <a:solidFill>
                  <a:srgbClr val="FF0000"/>
                </a:solidFill>
              </a:rPr>
              <a:t>requirements.txt</a:t>
            </a:r>
            <a:r>
              <a:rPr lang="en" sz="1500">
                <a:solidFill>
                  <a:schemeClr val="dk1"/>
                </a:solidFill>
              </a:rPr>
              <a:t> , прописать в него испортируемые модули и выполнить команду </a:t>
            </a:r>
            <a:r>
              <a:rPr lang="en" sz="1500">
                <a:solidFill>
                  <a:srgbClr val="FF0000"/>
                </a:solidFill>
              </a:rPr>
              <a:t>pip install -r requirements.txt</a:t>
            </a:r>
            <a:r>
              <a:rPr lang="en" sz="1500">
                <a:solidFill>
                  <a:schemeClr val="dk1"/>
                </a:solidFill>
              </a:rPr>
              <a:t> в терминале.</a:t>
            </a:r>
            <a:endParaRPr sz="15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</a:t>
            </a:r>
            <a:r>
              <a:rPr lang="en"/>
              <a:t>лобальная установка</a:t>
            </a:r>
            <a:endParaRPr/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Python можно устанавливать пакеты глобально или локально, в зависимости от ваших потребностей.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Глобальная установка делает пакеты доступными для всех проектов на вашей системе, в то время как локальная установка ограничивает доступ пакетов конкретным проектом или виртуальной средой.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5">
            <a:alphaModFix/>
          </a:blip>
          <a:srcRect b="0" l="0" r="65443" t="58605"/>
          <a:stretch/>
        </p:blipFill>
        <p:spPr>
          <a:xfrm>
            <a:off x="3111863" y="3498950"/>
            <a:ext cx="2920276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Локальная установка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Локальная установка делает пакеты доступными только в пределах конкретного проекта или виртуальной среды.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достигается с помощью использования виртуальных окружений.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275" y="2854250"/>
            <a:ext cx="8450700" cy="11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глобальной и локальной установки</a:t>
            </a:r>
            <a:endParaRPr/>
          </a:p>
        </p:txBody>
      </p:sp>
      <p:graphicFrame>
        <p:nvGraphicFramePr>
          <p:cNvPr id="295" name="Google Shape;295;p41"/>
          <p:cNvGraphicFramePr/>
          <p:nvPr/>
        </p:nvGraphicFramePr>
        <p:xfrm>
          <a:off x="662625" y="10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{5DCA6721-4975-4304-9072-4C8D871795BF}</a:tableStyleId>
              </a:tblPr>
              <a:tblGrid>
                <a:gridCol w="1828800"/>
                <a:gridCol w="2571750"/>
                <a:gridCol w="31146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Глобальная установка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Локальная установка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Доступность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Доступно для всех проектов на системе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Доступно только в пределах виртуальной среды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Изоляция зависимостей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Нет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Конфликты зависимостей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Возможны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Исключены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Удобство использования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Высокое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Требует настройки виртуальной среды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Переносимость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Трудности при переносе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Легко переносится вместе с проектом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16550"/>
            <a:ext cx="62568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собственных модулей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679150"/>
            <a:ext cx="85206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Создание виртуального окружения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Установку несколько модулей в это окружение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/>
              <a:t>Формирование файла </a:t>
            </a:r>
            <a:r>
              <a:rPr lang="en">
                <a:solidFill>
                  <a:srgbClr val="FF0000"/>
                </a:solidFill>
              </a:rPr>
              <a:t>requirements.txt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preencoded.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75453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установить сторонний модуль?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команды используются для установки модулей?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возможности предоставляет PIP? Основные команды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установить виртуальную среду?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локальная установка от глобальной?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создать файл </a:t>
            </a:r>
            <a:r>
              <a:rPr lang="en" sz="1600">
                <a:solidFill>
                  <a:srgbClr val="FF0000"/>
                </a:solidFill>
              </a:rPr>
              <a:t>requirements.txt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17" name="Google Shape;317;p4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31" name="Google Shape;3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9" name="Google Shape;3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41" name="Google Shape;34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50" name="Google Shape;350;p48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</a:t>
            </a:r>
            <a:r>
              <a:rPr lang="en"/>
              <a:t>одули 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18824"/>
            <a:ext cx="80349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Модули в Python - это файлы с кодом, содержащие функции и переменные.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Они помогают структурировать код и повторно использовать его в других программах.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88175" y="2227600"/>
            <a:ext cx="18474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Создаем модуль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81125" y="2227600"/>
            <a:ext cx="3994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Импортируем и используем модуль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75" y="2776426"/>
            <a:ext cx="3994475" cy="177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19510" l="0" r="0" t="0"/>
          <a:stretch/>
        </p:blipFill>
        <p:spPr>
          <a:xfrm>
            <a:off x="4581150" y="2776425"/>
            <a:ext cx="3994475" cy="1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Ключевые слова импортов модулей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Ключевые слова: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FF0000"/>
                </a:solidFill>
              </a:rPr>
              <a:t> *</a:t>
            </a:r>
            <a:r>
              <a:rPr lang="en"/>
              <a:t>. Изучите примеры, чтобы понять, как они применяются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5" y="1628600"/>
            <a:ext cx="7551251" cy="33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923875"/>
            <a:ext cx="85206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Когда Python файл запускается напрямую, интерпретатор присваивает специальной переменной </a:t>
            </a:r>
            <a:r>
              <a:rPr lang="en" sz="1400">
                <a:solidFill>
                  <a:srgbClr val="FF0000"/>
                </a:solidFill>
              </a:rPr>
              <a:t>__name__</a:t>
            </a:r>
            <a:r>
              <a:rPr lang="en" sz="1400">
                <a:solidFill>
                  <a:schemeClr val="dk1"/>
                </a:solidFill>
              </a:rPr>
              <a:t> значение </a:t>
            </a:r>
            <a:r>
              <a:rPr lang="en" sz="1400">
                <a:solidFill>
                  <a:srgbClr val="FF0000"/>
                </a:solidFill>
              </a:rPr>
              <a:t>"__main__"</a:t>
            </a:r>
            <a:r>
              <a:rPr lang="en" sz="1400">
                <a:solidFill>
                  <a:schemeClr val="dk1"/>
                </a:solidFill>
              </a:rPr>
              <a:t>. Если файл импортируется как модуль в другой файл, </a:t>
            </a:r>
            <a:r>
              <a:rPr lang="en" sz="1400">
                <a:solidFill>
                  <a:srgbClr val="FF0000"/>
                </a:solidFill>
              </a:rPr>
              <a:t>__name__</a:t>
            </a:r>
            <a:r>
              <a:rPr lang="en" sz="1400">
                <a:solidFill>
                  <a:schemeClr val="dk1"/>
                </a:solidFill>
              </a:rPr>
              <a:t> будет присвоено имя модуля.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Конструкция </a:t>
            </a:r>
            <a:r>
              <a:rPr lang="en" sz="1400">
                <a:solidFill>
                  <a:srgbClr val="FF0000"/>
                </a:solidFill>
              </a:rPr>
              <a:t>__name__ == __main__</a:t>
            </a:r>
            <a:r>
              <a:rPr lang="en" sz="1400"/>
              <a:t> позволяет не импортировать лишнее.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E0E0E"/>
                </a:solidFill>
              </a:rPr>
              <a:t>__name__ == __main__</a:t>
            </a:r>
            <a:endParaRPr sz="2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50" y="2411574"/>
            <a:ext cx="8268100" cy="25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Пакеты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Пакеты – это коллекции модулей, организованные в директории (папки), содержащие специальный файл </a:t>
            </a:r>
            <a:r>
              <a:rPr lang="en" sz="1600">
                <a:solidFill>
                  <a:srgbClr val="EB5757"/>
                </a:solidFill>
              </a:rPr>
              <a:t>__init__.py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Пакет состоит из трех частей: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Директории (папки)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Модулей (пайтон файлы)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Файла </a:t>
            </a:r>
            <a:r>
              <a:rPr lang="en" sz="1600">
                <a:solidFill>
                  <a:srgbClr val="FF0000"/>
                </a:solidFill>
              </a:rPr>
              <a:t>__init__.py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Все модули пакета импортируются в файл </a:t>
            </a:r>
            <a:r>
              <a:rPr lang="en" sz="1600">
                <a:solidFill>
                  <a:srgbClr val="FF0000"/>
                </a:solidFill>
              </a:rPr>
              <a:t>__init__.py</a:t>
            </a:r>
            <a:r>
              <a:rPr lang="en" sz="1600">
                <a:solidFill>
                  <a:schemeClr val="dk1"/>
                </a:solidFill>
              </a:rPr>
              <a:t>,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который автоматически выполняется при импорте пакета.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825" y="1958425"/>
            <a:ext cx="3732800" cy="17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747875"/>
            <a:ext cx="85206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Покажите в режиме live-coding и объясните: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Создание модулей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Различные способы импорта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Работу конструкции </a:t>
            </a:r>
            <a:r>
              <a:rPr lang="en" sz="1600">
                <a:solidFill>
                  <a:srgbClr val="FF0000"/>
                </a:solidFill>
              </a:rPr>
              <a:t>__name__ == __main__</a:t>
            </a:r>
            <a:endParaRPr sz="1600"/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56900"/>
            <a:ext cx="7545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Что такое модуль в Python?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Зачем нужны модули?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создать собственный модуль?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Как импортировать модуль?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Чем отличается </a:t>
            </a:r>
            <a:r>
              <a:rPr lang="en">
                <a:solidFill>
                  <a:srgbClr val="FF0000"/>
                </a:solidFill>
              </a:rPr>
              <a:t>import</a:t>
            </a:r>
            <a:r>
              <a:rPr lang="en">
                <a:solidFill>
                  <a:schemeClr val="dk1"/>
                </a:solidFill>
              </a:rPr>
              <a:t> от </a:t>
            </a:r>
            <a:r>
              <a:rPr lang="en">
                <a:solidFill>
                  <a:srgbClr val="FF0000"/>
                </a:solidFill>
              </a:rPr>
              <a:t>from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ключевое слово </a:t>
            </a:r>
            <a:r>
              <a:rPr lang="en">
                <a:solidFill>
                  <a:srgbClr val="FF0000"/>
                </a:solidFill>
              </a:rPr>
              <a:t>as</a:t>
            </a:r>
            <a:r>
              <a:rPr lang="en">
                <a:solidFill>
                  <a:schemeClr val="dk1"/>
                </a:solidFill>
              </a:rPr>
              <a:t> в импорте?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 в импорте?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>
                <a:solidFill>
                  <a:schemeClr val="dk1"/>
                </a:solidFill>
              </a:rPr>
              <a:t>Для чего используется конструкция </a:t>
            </a:r>
            <a:r>
              <a:rPr lang="en" sz="1600">
                <a:solidFill>
                  <a:srgbClr val="FF0000"/>
                </a:solidFill>
              </a:rPr>
              <a:t>__name__ == __main__</a:t>
            </a:r>
            <a:r>
              <a:rPr lang="en" sz="1600">
                <a:solidFill>
                  <a:srgbClr val="0E0E0E"/>
                </a:solidFill>
              </a:rPr>
              <a:t>? Какой механизм ее работы?</a:t>
            </a:r>
            <a:endParaRPr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