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Int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italic.fntdata"/><Relationship Id="rId50" Type="http://schemas.openxmlformats.org/officeDocument/2006/relationships/font" Target="fonts/Inter-bold.fntdata"/><Relationship Id="rId52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35c1b76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35c1b76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235c1b76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235c1b76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235c1b76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235c1b76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35c1b76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35c1b76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df354b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df354b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235c1b7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235c1b7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235c1b76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235c1b76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235c1b76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235c1b76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235c1b76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235c1b7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235c1b76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235c1b76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235c1b76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235c1b76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235c1b7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235c1b7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235c1b76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235c1b76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235c1b76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235c1b76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235c1b76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235c1b76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df354b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df354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235c1b76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235c1b76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235c1b76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235c1b76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235c1b76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235c1b76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235c1b76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235c1b76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235c1b7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e235c1b7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235c1b7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235c1b7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dfdf354b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dfdf354b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235c1b76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235c1b76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235c1b76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e235c1b76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235c1b76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e235c1b76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e235c1b76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e235c1b76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235c1b76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235c1b76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235c1b7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235c1b7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37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9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1872850"/>
            <a:ext cx="68589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Углубление в функции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443475"/>
            <a:ext cx="52611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упаковка и распаковка коллекций?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lang="en" sz="1600">
                <a:solidFill>
                  <a:srgbClr val="FF0000"/>
                </a:solidFill>
              </a:rPr>
              <a:t>*args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</a:t>
            </a:r>
            <a:r>
              <a:rPr lang="en" sz="1600">
                <a:solidFill>
                  <a:srgbClr val="FF0000"/>
                </a:solidFill>
              </a:rPr>
              <a:t>*kwargs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</a:t>
            </a:r>
            <a:r>
              <a:rPr lang="en" sz="1600">
                <a:solidFill>
                  <a:srgbClr val="FF0000"/>
                </a:solidFill>
              </a:rPr>
              <a:t>*</a:t>
            </a:r>
            <a:r>
              <a:rPr lang="en" sz="1600">
                <a:solidFill>
                  <a:srgbClr val="000000"/>
                </a:solidFill>
              </a:rPr>
              <a:t>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</a:t>
            </a:r>
            <a:r>
              <a:rPr lang="en" sz="1600">
                <a:solidFill>
                  <a:srgbClr val="FF0000"/>
                </a:solidFill>
              </a:rPr>
              <a:t>**</a:t>
            </a:r>
            <a:r>
              <a:rPr lang="en" sz="1600">
                <a:solidFill>
                  <a:srgbClr val="0E0E0E"/>
                </a:solidFill>
              </a:rPr>
              <a:t>?</a:t>
            </a:r>
            <a:endParaRPr sz="1600">
              <a:solidFill>
                <a:srgbClr val="0E0E0E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 использования в коде выше перечисленных конструкций?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48" name="Google Shape;148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2" name="Google Shape;17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2477075" y="1251625"/>
            <a:ext cx="62568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7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Область видимости переменных </a:t>
            </a:r>
            <a:endParaRPr b="1" sz="37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3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Глобальная область видимости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959500"/>
            <a:ext cx="85206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 Python переменные могут быть глобальными или локальными.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Глобальная область видимости: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Переменные, объявленные вне функций, имеют глобальную область видимости.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Эти переменные доступны для всех функций в модуле.</a:t>
            </a:r>
            <a:endParaRPr sz="1400"/>
          </a:p>
        </p:txBody>
      </p:sp>
      <p:pic>
        <p:nvPicPr>
          <p:cNvPr descr="preencoded.png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1925" y="2700700"/>
            <a:ext cx="6400150" cy="21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Локальная область видимости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017725"/>
            <a:ext cx="85206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Переменные, объявленные внутри функции, имеют локальную область видимости.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Эти переменные доступны только внутри функции, в которой они объявлены.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Итог: Глобальные переменные</a:t>
            </a:r>
            <a:r>
              <a:rPr lang="en" sz="1400">
                <a:solidFill>
                  <a:schemeClr val="dk1"/>
                </a:solidFill>
              </a:rPr>
              <a:t> доступны во всем модуле, тогда как </a:t>
            </a:r>
            <a:r>
              <a:rPr b="1" lang="en" sz="1400">
                <a:solidFill>
                  <a:schemeClr val="dk1"/>
                </a:solidFill>
              </a:rPr>
              <a:t>локальные переменные</a:t>
            </a:r>
            <a:r>
              <a:rPr lang="en" sz="1400">
                <a:solidFill>
                  <a:schemeClr val="dk1"/>
                </a:solidFill>
              </a:rPr>
              <a:t> доступны только внутри функции.</a:t>
            </a:r>
            <a:endParaRPr sz="1400"/>
          </a:p>
        </p:txBody>
      </p:sp>
      <p:pic>
        <p:nvPicPr>
          <p:cNvPr descr="preencoded.png"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475" y="2491175"/>
            <a:ext cx="80581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Глобальная и локальная переменные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152475"/>
            <a:ext cx="62112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На примере ниже две разные переменные </a:t>
            </a:r>
            <a:r>
              <a:rPr lang="en" sz="1600">
                <a:solidFill>
                  <a:srgbClr val="FF0000"/>
                </a:solidFill>
              </a:rPr>
              <a:t>х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Одинаковый нейминг не должен вас путать.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50" y="2137774"/>
            <a:ext cx="8409701" cy="2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Ключевое слово global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362375"/>
            <a:ext cx="3653400" cy="31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– и</a:t>
            </a:r>
            <a:r>
              <a:rPr lang="en" sz="1500">
                <a:solidFill>
                  <a:schemeClr val="dk1"/>
                </a:solidFill>
              </a:rPr>
              <a:t>спользуется для изменения глобальной переменной внутри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– позволяет не создавать новую локальную переменную, а изменить значение используемой глобальной переменной.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х </a:t>
            </a:r>
            <a:r>
              <a:rPr lang="en" sz="1500">
                <a:solidFill>
                  <a:schemeClr val="dk1"/>
                </a:solidFill>
              </a:rPr>
              <a:t>вне функции и </a:t>
            </a:r>
            <a:r>
              <a:rPr lang="en" sz="1500">
                <a:solidFill>
                  <a:srgbClr val="FF0000"/>
                </a:solidFill>
              </a:rPr>
              <a:t>х</a:t>
            </a:r>
            <a:r>
              <a:rPr lang="en" sz="1500">
                <a:solidFill>
                  <a:schemeClr val="dk1"/>
                </a:solidFill>
              </a:rPr>
              <a:t> внутри функции – одна и та же переменная.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5">
            <a:alphaModFix/>
          </a:blip>
          <a:srcRect b="0" l="0" r="23541" t="0"/>
          <a:stretch/>
        </p:blipFill>
        <p:spPr>
          <a:xfrm>
            <a:off x="4314750" y="1251350"/>
            <a:ext cx="38161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507425"/>
            <a:ext cx="3342600" cy="30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n</a:t>
            </a:r>
            <a:r>
              <a:rPr lang="en" sz="1500">
                <a:solidFill>
                  <a:srgbClr val="FF0000"/>
                </a:solidFill>
              </a:rPr>
              <a:t>onlocal</a:t>
            </a:r>
            <a:r>
              <a:rPr lang="en" sz="1500">
                <a:solidFill>
                  <a:schemeClr val="dk1"/>
                </a:solidFill>
              </a:rPr>
              <a:t> – также как и global позволяет переопределить переменную.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nonlocal</a:t>
            </a:r>
            <a:r>
              <a:rPr lang="en" sz="1500">
                <a:solidFill>
                  <a:schemeClr val="dk1"/>
                </a:solidFill>
              </a:rPr>
              <a:t> – в отличие от global делает это для локальной переменной в функции, которая переопределяется внутри вложенной функции.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3338" y="0"/>
            <a:ext cx="4065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009900"/>
            <a:ext cx="5827500" cy="25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Операторы упаковки и распаковки коллекций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Области видимости. Ключевые слова global и nonlocal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Вложенные функции. </a:t>
            </a:r>
            <a:r>
              <a:rPr lang="en" sz="1600">
                <a:solidFill>
                  <a:srgbClr val="000000"/>
                </a:solidFill>
              </a:rPr>
              <a:t>Замыкания в Python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650" y="1142000"/>
            <a:ext cx="4758124" cy="364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00" y="1298500"/>
            <a:ext cx="5448300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37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25" y="1106175"/>
            <a:ext cx="55124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32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Что выведет данный код?</a:t>
            </a:r>
            <a:endParaRPr/>
          </a:p>
        </p:txBody>
      </p:sp>
      <p:pic>
        <p:nvPicPr>
          <p:cNvPr descr="preencoded.png"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449" y="1017725"/>
            <a:ext cx="6086825" cy="401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56" name="Google Shape;25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58" name="Google Shape;25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0" name="Google Shape;26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6"/>
          <p:cNvSpPr/>
          <p:nvPr/>
        </p:nvSpPr>
        <p:spPr>
          <a:xfrm>
            <a:off x="2477075" y="1251625"/>
            <a:ext cx="52794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</a:t>
            </a:r>
            <a:r>
              <a:rPr b="1" lang="en" sz="3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ложенные функции и з</a:t>
            </a:r>
            <a:r>
              <a:rPr b="1" lang="en" sz="37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амыкания</a:t>
            </a:r>
            <a:endParaRPr b="1" sz="37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</a:t>
            </a:r>
            <a:r>
              <a:rPr lang="en"/>
              <a:t>ложенные функции</a:t>
            </a:r>
            <a:endParaRPr/>
          </a:p>
        </p:txBody>
      </p:sp>
      <p:pic>
        <p:nvPicPr>
          <p:cNvPr descr="preencoded.png" id="267" name="Google Shape;2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Вложенные функции — это функции, определенные внутри других функций. Они полезны для создания вспомогательных функций, которые используются только внутри внешней функции.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125" y="2439450"/>
            <a:ext cx="5937699" cy="21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для студентов</a:t>
            </a:r>
            <a:endParaRPr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789125"/>
            <a:ext cx="76365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Объясните, что делает каждая функция в этом примере и какой результат выдает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277" name="Google Shape;27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500" y="1259600"/>
            <a:ext cx="5526774" cy="38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138125" y="2092100"/>
            <a:ext cx="23925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Тот же пример, но теперь функции просто вызываются внутри.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01" y="315187"/>
            <a:ext cx="6393575" cy="4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Отличия вложенных функций от вызова функции внутри другой</a:t>
            </a:r>
            <a:endParaRPr sz="2200"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Ограниченная область видимости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Вложенные функции доступны только внутри внешней функции, где они определены. Это помогает избежать конфликтов имен и улучшает читаемость кода.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Доступ к переменным внешней функции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Вложенные функции могут использовать переменные, объявленные во внешней функции, без явной передачи их в качестве аргументов.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Инкапсуляция логики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Вложенные функции позволяют инкапсулировать вспомогательные операции, делая основной код более чистым и понятным.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Замыкания функций</a:t>
            </a:r>
            <a:endParaRPr/>
          </a:p>
        </p:txBody>
      </p:sp>
      <p:pic>
        <p:nvPicPr>
          <p:cNvPr descr="preencoded.png"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311700" y="952075"/>
            <a:ext cx="79107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Замыкания — это способность вложенной функции видеть переменные родительской функции и использовать их даже после завершения работы родительской функции.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650" y="1889575"/>
            <a:ext cx="6720699" cy="277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Упаковка и распаковка коллекций</a:t>
            </a:r>
            <a:endParaRPr b="1" sz="4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6" name="Google Shape;30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>
            <p:ph type="title"/>
          </p:nvPr>
        </p:nvSpPr>
        <p:spPr>
          <a:xfrm>
            <a:off x="311700" y="39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замыкания</a:t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100" y="1855175"/>
            <a:ext cx="5974875" cy="3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311700" y="972050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adder</a:t>
            </a:r>
            <a:r>
              <a:rPr lang="en" sz="1500">
                <a:solidFill>
                  <a:schemeClr val="dk1"/>
                </a:solidFill>
              </a:rPr>
              <a:t> создаёт функцию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которая добавляет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 к своему аргументу. Замыкание сохраняет значение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. При вызове </a:t>
            </a:r>
            <a:r>
              <a:rPr lang="en" sz="1500">
                <a:solidFill>
                  <a:srgbClr val="FF0000"/>
                </a:solidFill>
              </a:rPr>
              <a:t>add_five(10)</a:t>
            </a:r>
            <a:r>
              <a:rPr lang="en" sz="1500">
                <a:solidFill>
                  <a:schemeClr val="dk1"/>
                </a:solidFill>
              </a:rPr>
              <a:t> получается </a:t>
            </a:r>
            <a:r>
              <a:rPr lang="en" sz="1500">
                <a:solidFill>
                  <a:srgbClr val="FF0000"/>
                </a:solidFill>
              </a:rPr>
              <a:t>10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+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=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15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4" name="Google Shape;3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5" name="Google Shape;31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работы окружений</a:t>
            </a:r>
            <a:endParaRPr/>
          </a:p>
        </p:txBody>
      </p:sp>
      <p:grpSp>
        <p:nvGrpSpPr>
          <p:cNvPr id="317" name="Google Shape;317;p43"/>
          <p:cNvGrpSpPr/>
          <p:nvPr/>
        </p:nvGrpSpPr>
        <p:grpSpPr>
          <a:xfrm>
            <a:off x="530050" y="2110400"/>
            <a:ext cx="7545900" cy="2402700"/>
            <a:chOff x="530050" y="2110400"/>
            <a:chExt cx="7545900" cy="2402700"/>
          </a:xfrm>
        </p:grpSpPr>
        <p:sp>
          <p:nvSpPr>
            <p:cNvPr id="318" name="Google Shape;318;p43"/>
            <p:cNvSpPr/>
            <p:nvPr/>
          </p:nvSpPr>
          <p:spPr>
            <a:xfrm>
              <a:off x="530050" y="2110400"/>
              <a:ext cx="7545900" cy="2402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3359125" y="2704225"/>
              <a:ext cx="3483600" cy="1692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3471650" y="3325475"/>
              <a:ext cx="2338800" cy="959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3"/>
            <p:cNvSpPr txBox="1"/>
            <p:nvPr/>
          </p:nvSpPr>
          <p:spPr>
            <a:xfrm>
              <a:off x="4331450" y="2759050"/>
              <a:ext cx="251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Окружение функции adder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43"/>
            <p:cNvSpPr txBox="1"/>
            <p:nvPr/>
          </p:nvSpPr>
          <p:spPr>
            <a:xfrm>
              <a:off x="3526475" y="3389425"/>
              <a:ext cx="22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Окружение функции add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3" name="Google Shape;323;p43"/>
            <p:cNvSpPr txBox="1"/>
            <p:nvPr/>
          </p:nvSpPr>
          <p:spPr>
            <a:xfrm>
              <a:off x="4903400" y="2192625"/>
              <a:ext cx="314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Глобальное окружение программы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4" name="Google Shape;324;p43"/>
            <p:cNvSpPr txBox="1"/>
            <p:nvPr/>
          </p:nvSpPr>
          <p:spPr>
            <a:xfrm>
              <a:off x="530050" y="3619750"/>
              <a:ext cx="228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Глобальная переменная add_five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292347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5460350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655372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43"/>
          <p:cNvSpPr txBox="1"/>
          <p:nvPr/>
        </p:nvSpPr>
        <p:spPr>
          <a:xfrm>
            <a:off x="351900" y="1017725"/>
            <a:ext cx="802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Глобальная переменная </a:t>
            </a:r>
            <a:r>
              <a:rPr lang="en">
                <a:solidFill>
                  <a:srgbClr val="FF0000"/>
                </a:solidFill>
              </a:rPr>
              <a:t>add_five</a:t>
            </a:r>
            <a:r>
              <a:rPr lang="en" sz="1500">
                <a:solidFill>
                  <a:schemeClr val="dk1"/>
                </a:solidFill>
              </a:rPr>
              <a:t> препятствует удалению из памяти окружения функции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. Так как существует окружение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то не удаляются и другие внешние окружения, с которыми связана работа этой функции.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3" name="Google Shape;3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замыкания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311700" y="1097650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</a:rPr>
              <a:t>make_greeter</a:t>
            </a:r>
            <a:r>
              <a:rPr lang="en" sz="1400">
                <a:solidFill>
                  <a:schemeClr val="dk1"/>
                </a:solidFill>
              </a:rPr>
              <a:t> создаёт функцию </a:t>
            </a:r>
            <a:r>
              <a:rPr lang="en" sz="1400">
                <a:solidFill>
                  <a:srgbClr val="FF0000"/>
                </a:solidFill>
              </a:rPr>
              <a:t>greeter</a:t>
            </a:r>
            <a:r>
              <a:rPr lang="en" sz="1400">
                <a:solidFill>
                  <a:schemeClr val="dk1"/>
                </a:solidFill>
              </a:rPr>
              <a:t>, которая добавляет </a:t>
            </a:r>
            <a:r>
              <a:rPr lang="en" sz="1400">
                <a:solidFill>
                  <a:srgbClr val="FF0000"/>
                </a:solidFill>
              </a:rPr>
              <a:t>"Hello"</a:t>
            </a:r>
            <a:r>
              <a:rPr lang="en" sz="1400">
                <a:solidFill>
                  <a:schemeClr val="dk1"/>
                </a:solidFill>
              </a:rPr>
              <a:t> к имени. Замыкание сохраняет значение </a:t>
            </a:r>
            <a:r>
              <a:rPr lang="en" sz="1400">
                <a:solidFill>
                  <a:srgbClr val="FF0000"/>
                </a:solidFill>
              </a:rPr>
              <a:t>"Hello"</a:t>
            </a:r>
            <a:r>
              <a:rPr lang="en" sz="1400">
                <a:solidFill>
                  <a:schemeClr val="dk1"/>
                </a:solidFill>
              </a:rPr>
              <a:t>. При вызове </a:t>
            </a:r>
            <a:r>
              <a:rPr lang="en" sz="1400">
                <a:solidFill>
                  <a:srgbClr val="FF0000"/>
                </a:solidFill>
              </a:rPr>
              <a:t>hello_greeter("Alice")</a:t>
            </a:r>
            <a:r>
              <a:rPr lang="en" sz="1400">
                <a:solidFill>
                  <a:schemeClr val="dk1"/>
                </a:solidFill>
              </a:rPr>
              <a:t> получается </a:t>
            </a:r>
            <a:r>
              <a:rPr lang="en" sz="1400">
                <a:solidFill>
                  <a:srgbClr val="FF0000"/>
                </a:solidFill>
              </a:rPr>
              <a:t>"Hello, Alice!"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/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525" y="1991650"/>
            <a:ext cx="7863778" cy="27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343" name="Google Shape;34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311700" y="1543975"/>
            <a:ext cx="75453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в режиме live-coding и объясните работу: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Глобальных и локальных переменных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Ключевых слов </a:t>
            </a:r>
            <a:r>
              <a:rPr lang="en" sz="1600">
                <a:solidFill>
                  <a:srgbClr val="FF0000"/>
                </a:solidFill>
              </a:rPr>
              <a:t>global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nonlocal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Вложенных функций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Замыкания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51" name="Google Shape;3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2" name="Google Shape;35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>
            <p:ph idx="1" type="body"/>
          </p:nvPr>
        </p:nvSpPr>
        <p:spPr>
          <a:xfrm>
            <a:off x="311700" y="1470875"/>
            <a:ext cx="75453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Объясните разницу между глобальными и локальными переменными.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Объясните разницу между ключевыми словами </a:t>
            </a:r>
            <a:r>
              <a:rPr lang="en" sz="1500">
                <a:solidFill>
                  <a:srgbClr val="FF0000"/>
                </a:solidFill>
              </a:rPr>
              <a:t>global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nonlocal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замыкание в Python и как оно работает?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вложенную функцию и в каких случаях это полезно?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Приведите пример использования замыкания для создания функции с сохранением состояния.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59" name="Google Shape;359;p4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2" name="Google Shape;372;p4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73" name="Google Shape;3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79" name="Google Shape;3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81" name="Google Shape;38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5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83" name="Google Shape;38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90" name="Google Shape;390;p5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91" name="Google Shape;3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2" name="Google Shape;39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Упаковка коллекций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61100"/>
            <a:ext cx="75453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Упаковка позволяет объединить несколько значений в один объект (кортеж, список, словарь и тд). В Python это можно сделать с помощью операторов </a:t>
            </a:r>
            <a:r>
              <a:rPr lang="en" sz="1400">
                <a:solidFill>
                  <a:srgbClr val="EB5757"/>
                </a:solidFill>
              </a:rPr>
              <a:t>*args</a:t>
            </a:r>
            <a:r>
              <a:rPr lang="en" sz="1400">
                <a:solidFill>
                  <a:schemeClr val="dk1"/>
                </a:solidFill>
              </a:rPr>
              <a:t> для списков и кортежей и </a:t>
            </a:r>
            <a:r>
              <a:rPr lang="en" sz="1400">
                <a:solidFill>
                  <a:srgbClr val="EB5757"/>
                </a:solidFill>
              </a:rPr>
              <a:t>**kwargs</a:t>
            </a:r>
            <a:r>
              <a:rPr lang="en" sz="1400">
                <a:solidFill>
                  <a:schemeClr val="dk1"/>
                </a:solidFill>
              </a:rPr>
              <a:t> для словарей.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38200" y="3928425"/>
            <a:ext cx="76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4550" y="2144550"/>
            <a:ext cx="6277100" cy="2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04" name="Google Shape;40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10" name="Google Shape;4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12" name="Google Shape;41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14" name="Google Shape;41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0" name="Google Shape;42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23" name="Google Shape;423;p5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Упаковка с *args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7919100" cy="1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Если не использовать </a:t>
            </a:r>
            <a:r>
              <a:rPr lang="en" sz="1400">
                <a:solidFill>
                  <a:srgbClr val="FF0000"/>
                </a:solidFill>
              </a:rPr>
              <a:t>*args</a:t>
            </a:r>
            <a:r>
              <a:rPr lang="en" sz="1400">
                <a:solidFill>
                  <a:schemeClr val="dk1"/>
                </a:solidFill>
              </a:rPr>
              <a:t> для упаковки произвольного количества аргументов, то нам придется явно указывать каждый аргумент в определении функции. Это делает функцию менее гибкой, так как она сможет принимать только фиксированное количество аргументов.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50" y="2347977"/>
            <a:ext cx="3806700" cy="20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4101" y="2347975"/>
            <a:ext cx="3806701" cy="2095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</a:t>
            </a:r>
            <a:r>
              <a:rPr lang="en"/>
              <a:t>паковка с **kwargs</a:t>
            </a:r>
            <a:endParaRPr/>
          </a:p>
        </p:txBody>
      </p:sp>
      <p:pic>
        <p:nvPicPr>
          <p:cNvPr descr="preencoded.png"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79563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 позволяет передавать произвольное количество именованных аргументов в функцию. Они упаковываются в словарь, с которым можно работать внутри функции.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5">
            <a:alphaModFix/>
          </a:blip>
          <a:srcRect b="4003" l="0" r="7458" t="0"/>
          <a:stretch/>
        </p:blipFill>
        <p:spPr>
          <a:xfrm>
            <a:off x="4247750" y="2053125"/>
            <a:ext cx="4464426" cy="2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389" y="2053126"/>
            <a:ext cx="3757912" cy="2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Распаковка коллекций</a:t>
            </a:r>
            <a:endParaRPr/>
          </a:p>
        </p:txBody>
      </p:sp>
      <p:pic>
        <p:nvPicPr>
          <p:cNvPr descr="preencoded.png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017725"/>
            <a:ext cx="75453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Распаковка позволяет извлечь значения из коллекций. Делается с помощью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оператора </a:t>
            </a:r>
            <a:r>
              <a:rPr lang="en" sz="1500">
                <a:solidFill>
                  <a:srgbClr val="EB5757"/>
                </a:solidFill>
              </a:rPr>
              <a:t>*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для списков, кортежей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оператора </a:t>
            </a:r>
            <a:r>
              <a:rPr lang="en" sz="1500">
                <a:solidFill>
                  <a:srgbClr val="EB5757"/>
                </a:solidFill>
              </a:rPr>
              <a:t>**</a:t>
            </a:r>
            <a:r>
              <a:rPr lang="en" sz="1500">
                <a:solidFill>
                  <a:schemeClr val="dk1"/>
                </a:solidFill>
              </a:rPr>
              <a:t> для словарей.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950" y="2396950"/>
            <a:ext cx="6579574" cy="25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</a:t>
            </a:r>
            <a:r>
              <a:rPr lang="en"/>
              <a:t>аспаковка с **</a:t>
            </a:r>
            <a:endParaRPr/>
          </a:p>
        </p:txBody>
      </p:sp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75453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Оператор </a:t>
            </a:r>
            <a:r>
              <a:rPr lang="en" sz="1500">
                <a:solidFill>
                  <a:srgbClr val="EB5757"/>
                </a:solidFill>
              </a:rPr>
              <a:t>**</a:t>
            </a:r>
            <a:r>
              <a:rPr lang="en" sz="1500">
                <a:solidFill>
                  <a:schemeClr val="dk1"/>
                </a:solidFill>
              </a:rPr>
              <a:t> используется для распаковки словарей, позволяя передавать их элементы в качестве именованных аргументов функции.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225" y="2117325"/>
            <a:ext cx="6720699" cy="220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681000"/>
            <a:ext cx="7545300" cy="28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Упаковку аргументов с 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600">
                <a:solidFill>
                  <a:schemeClr val="dk1"/>
                </a:solidFill>
              </a:rPr>
              <a:t> для списков и кортежей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Упаковку аргументов с </a:t>
            </a:r>
            <a:r>
              <a:rPr lang="en" sz="1600">
                <a:solidFill>
                  <a:srgbClr val="FF0000"/>
                </a:solidFill>
              </a:rPr>
              <a:t>kwargs</a:t>
            </a:r>
            <a:r>
              <a:rPr lang="en" sz="1600">
                <a:solidFill>
                  <a:schemeClr val="dk1"/>
                </a:solidFill>
              </a:rPr>
              <a:t> для словарей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Распаковку с операторами </a:t>
            </a:r>
            <a:r>
              <a:rPr lang="en" sz="1600">
                <a:solidFill>
                  <a:srgbClr val="FF0000"/>
                </a:solidFill>
              </a:rPr>
              <a:t>*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