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1" r:id="rId5"/>
    <p:sldId id="262" r:id="rId6"/>
    <p:sldId id="259" r:id="rId7"/>
    <p:sldId id="265"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am chigozie collins" initials="acc" lastIdx="1" clrIdx="0">
    <p:extLst>
      <p:ext uri="{19B8F6BF-5375-455C-9EA6-DF929625EA0E}">
        <p15:presenceInfo xmlns:p15="http://schemas.microsoft.com/office/powerpoint/2012/main" userId="e3022aa5b6858c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5" d="100"/>
          <a:sy n="75" d="100"/>
        </p:scale>
        <p:origin x="51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BC9FF-1336-4608-86B5-7E548468CF57}"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DCCB1-4A11-446B-B100-4236D141BFD9}" type="slidenum">
              <a:rPr lang="en-US" smtClean="0"/>
              <a:t>‹#›</a:t>
            </a:fld>
            <a:endParaRPr lang="en-US"/>
          </a:p>
        </p:txBody>
      </p:sp>
    </p:spTree>
    <p:extLst>
      <p:ext uri="{BB962C8B-B14F-4D97-AF65-F5344CB8AC3E}">
        <p14:creationId xmlns:p14="http://schemas.microsoft.com/office/powerpoint/2010/main" val="291663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bg1"/>
                </a:solidFill>
                <a:latin typeface="Algerian" panose="04020705040A02060702" pitchFamily="82" charset="0"/>
              </a:rPr>
              <a:t>Morse-pi project</a:t>
            </a:r>
          </a:p>
        </p:txBody>
      </p:sp>
      <p:sp>
        <p:nvSpPr>
          <p:cNvPr id="3" name="Subtitle 2"/>
          <p:cNvSpPr>
            <a:spLocks noGrp="1"/>
          </p:cNvSpPr>
          <p:nvPr>
            <p:ph type="subTitle" idx="1"/>
          </p:nvPr>
        </p:nvSpPr>
        <p:spPr>
          <a:xfrm>
            <a:off x="3962399" y="4385731"/>
            <a:ext cx="7197726" cy="1405467"/>
          </a:xfrm>
        </p:spPr>
        <p:txBody>
          <a:bodyPr>
            <a:normAutofit lnSpcReduction="10000"/>
          </a:bodyPr>
          <a:lstStyle/>
          <a:p>
            <a:r>
              <a:rPr lang="en-US" dirty="0">
                <a:solidFill>
                  <a:srgbClr val="FF0000"/>
                </a:solidFill>
                <a:effectLst>
                  <a:outerShdw blurRad="38100" dist="38100" dir="2700000" algn="tl">
                    <a:srgbClr val="000000">
                      <a:alpha val="43137"/>
                    </a:srgbClr>
                  </a:outerShdw>
                </a:effectLst>
                <a:latin typeface="Arial Narrow" panose="020B0606020202030204" pitchFamily="34" charset="0"/>
              </a:rPr>
              <a:t>Morse code in the modern world</a:t>
            </a:r>
          </a:p>
          <a:p>
            <a:endParaRPr lang="en-US" dirty="0">
              <a:solidFill>
                <a:srgbClr val="FF0000"/>
              </a:solidFill>
              <a:effectLst>
                <a:outerShdw blurRad="38100" dist="38100" dir="2700000" algn="tl">
                  <a:srgbClr val="000000">
                    <a:alpha val="43137"/>
                  </a:srgbClr>
                </a:outerShdw>
              </a:effectLst>
              <a:latin typeface="Arial Narrow" panose="020B0606020202030204" pitchFamily="34" charset="0"/>
            </a:endParaRPr>
          </a:p>
          <a:p>
            <a:endParaRPr lang="en-US" dirty="0">
              <a:solidFill>
                <a:srgbClr val="FF0000"/>
              </a:solidFill>
              <a:effectLst>
                <a:outerShdw blurRad="38100" dist="38100" dir="2700000" algn="tl">
                  <a:srgbClr val="000000">
                    <a:alpha val="43137"/>
                  </a:srgbClr>
                </a:outerShdw>
              </a:effectLst>
              <a:latin typeface="Arial Narrow" panose="020B0606020202030204" pitchFamily="34" charset="0"/>
            </a:endParaRPr>
          </a:p>
          <a:p>
            <a:r>
              <a:rPr lang="en-US" sz="1200" dirty="0">
                <a:solidFill>
                  <a:schemeClr val="bg1"/>
                </a:solidFill>
                <a:effectLst>
                  <a:outerShdw blurRad="38100" dist="38100" dir="2700000" algn="tl">
                    <a:srgbClr val="000000">
                      <a:alpha val="43137"/>
                    </a:srgbClr>
                  </a:outerShdw>
                </a:effectLst>
                <a:latin typeface="Arial Narrow" panose="020B0606020202030204" pitchFamily="34" charset="0"/>
              </a:rPr>
              <a:t>BY CHIGOZIE AHAM and Andrew McGuire</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623" y="469900"/>
            <a:ext cx="6164653" cy="1371600"/>
          </a:xfrm>
        </p:spPr>
        <p:txBody>
          <a:bodyPr/>
          <a:lstStyle/>
          <a:p>
            <a:r>
              <a:rPr lang="en-US" dirty="0" smtClean="0"/>
              <a:t>What we would do differently </a:t>
            </a:r>
            <a:endParaRPr lang="en-US" dirty="0"/>
          </a:p>
        </p:txBody>
      </p:sp>
      <p:sp>
        <p:nvSpPr>
          <p:cNvPr id="4" name="Text Placeholder 3"/>
          <p:cNvSpPr>
            <a:spLocks noGrp="1"/>
          </p:cNvSpPr>
          <p:nvPr>
            <p:ph type="body" sz="half" idx="2"/>
          </p:nvPr>
        </p:nvSpPr>
        <p:spPr>
          <a:xfrm>
            <a:off x="2006600" y="2679700"/>
            <a:ext cx="8293100" cy="3365500"/>
          </a:xfrm>
        </p:spPr>
        <p:txBody>
          <a:bodyPr>
            <a:normAutofit/>
          </a:bodyPr>
          <a:lstStyle/>
          <a:p>
            <a:r>
              <a:rPr lang="en-US" dirty="0" smtClean="0"/>
              <a:t>Pi Login feature </a:t>
            </a:r>
            <a:br>
              <a:rPr lang="en-US" dirty="0" smtClean="0"/>
            </a:br>
            <a:r>
              <a:rPr lang="en-US" dirty="0" smtClean="0"/>
              <a:t/>
            </a:r>
            <a:br>
              <a:rPr lang="en-US" dirty="0" smtClean="0"/>
            </a:br>
            <a:r>
              <a:rPr lang="en-US" dirty="0" smtClean="0"/>
              <a:t>Design a PCB that would fit the LCD display and a Morse Paddle </a:t>
            </a:r>
          </a:p>
          <a:p>
            <a:endParaRPr lang="en-US" dirty="0" smtClean="0"/>
          </a:p>
          <a:p>
            <a:r>
              <a:rPr lang="en-US" dirty="0" smtClean="0"/>
              <a:t/>
            </a:r>
            <a:br>
              <a:rPr lang="en-US" dirty="0" smtClean="0"/>
            </a:br>
            <a:r>
              <a:rPr lang="en-US" dirty="0" smtClean="0"/>
              <a:t/>
            </a:r>
            <a:br>
              <a:rPr lang="en-US" dirty="0" smtClean="0"/>
            </a:br>
            <a:endParaRPr lang="en-US" dirty="0"/>
          </a:p>
        </p:txBody>
      </p:sp>
      <p:pic>
        <p:nvPicPr>
          <p:cNvPr id="1026" name="Picture 2" descr="Image result for morse padd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675" y="3721100"/>
            <a:ext cx="402907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79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EC3A-D07B-4FCF-BB0F-CFE516EA6DD0}"/>
              </a:ext>
            </a:extLst>
          </p:cNvPr>
          <p:cNvSpPr>
            <a:spLocks noGrp="1"/>
          </p:cNvSpPr>
          <p:nvPr>
            <p:ph type="title"/>
          </p:nvPr>
        </p:nvSpPr>
        <p:spPr/>
        <p:txBody>
          <a:bodyPr>
            <a:normAutofit/>
          </a:bodyPr>
          <a:lstStyle/>
          <a:p>
            <a:r>
              <a:rPr lang="en-US" sz="5400" dirty="0">
                <a:solidFill>
                  <a:schemeClr val="bg1"/>
                </a:solidFill>
                <a:latin typeface="Algerian" panose="04020705040A02060702" pitchFamily="82" charset="0"/>
              </a:rPr>
              <a:t>BACKGROUND</a:t>
            </a:r>
          </a:p>
        </p:txBody>
      </p:sp>
      <p:sp>
        <p:nvSpPr>
          <p:cNvPr id="3" name="Content Placeholder 2">
            <a:extLst>
              <a:ext uri="{FF2B5EF4-FFF2-40B4-BE49-F238E27FC236}">
                <a16:creationId xmlns:a16="http://schemas.microsoft.com/office/drawing/2014/main" id="{6577C54B-C86A-4C0C-ABC2-FD4050B28722}"/>
              </a:ext>
            </a:extLst>
          </p:cNvPr>
          <p:cNvSpPr>
            <a:spLocks noGrp="1"/>
          </p:cNvSpPr>
          <p:nvPr>
            <p:ph idx="1"/>
          </p:nvPr>
        </p:nvSpPr>
        <p:spPr/>
        <p:txBody>
          <a:bodyPr>
            <a:normAutofit/>
          </a:bodyPr>
          <a:lstStyle/>
          <a:p>
            <a:pPr marL="0" indent="0">
              <a:buNone/>
            </a:pPr>
            <a:r>
              <a:rPr lang="en-US" sz="2200" dirty="0">
                <a:latin typeface="Arial Narrow" panose="020B0606020202030204" pitchFamily="34" charset="0"/>
              </a:rPr>
              <a:t>Morse-pi project is a project that explores the use of Morse codes in modern day. It consists of a hardware and software component. The hardware includes two raspberry-pi devices that are able to exchange messages in Morse codes and translated thereafter. The messages are saved on a remote server and can be viewed in an Android application, Project code. </a:t>
            </a:r>
          </a:p>
        </p:txBody>
      </p:sp>
      <p:pic>
        <p:nvPicPr>
          <p:cNvPr id="6" name="Picture 5">
            <a:extLst>
              <a:ext uri="{FF2B5EF4-FFF2-40B4-BE49-F238E27FC236}">
                <a16:creationId xmlns:a16="http://schemas.microsoft.com/office/drawing/2014/main" id="{817F7A2A-8631-4570-BB3D-5734A7E9EC58}"/>
              </a:ext>
            </a:extLst>
          </p:cNvPr>
          <p:cNvPicPr>
            <a:picLocks noChangeAspect="1"/>
          </p:cNvPicPr>
          <p:nvPr/>
        </p:nvPicPr>
        <p:blipFill>
          <a:blip r:embed="rId2"/>
          <a:stretch>
            <a:fillRect/>
          </a:stretch>
        </p:blipFill>
        <p:spPr>
          <a:xfrm>
            <a:off x="7495309" y="307207"/>
            <a:ext cx="4340936" cy="27130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7160" y="4434840"/>
            <a:ext cx="3121732" cy="2080260"/>
          </a:xfrm>
          <a:prstGeom prst="rect">
            <a:avLst/>
          </a:prstGeom>
        </p:spPr>
      </p:pic>
    </p:spTree>
    <p:extLst>
      <p:ext uri="{BB962C8B-B14F-4D97-AF65-F5344CB8AC3E}">
        <p14:creationId xmlns:p14="http://schemas.microsoft.com/office/powerpoint/2010/main" val="323388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5DD0-F841-49B6-9803-5AABB99BEA41}"/>
              </a:ext>
            </a:extLst>
          </p:cNvPr>
          <p:cNvSpPr>
            <a:spLocks noGrp="1"/>
          </p:cNvSpPr>
          <p:nvPr>
            <p:ph type="title"/>
          </p:nvPr>
        </p:nvSpPr>
        <p:spPr/>
        <p:txBody>
          <a:bodyPr>
            <a:noAutofit/>
          </a:bodyPr>
          <a:lstStyle/>
          <a:p>
            <a:r>
              <a:rPr lang="en-US" sz="3500" dirty="0">
                <a:solidFill>
                  <a:schemeClr val="bg1"/>
                </a:solidFill>
                <a:latin typeface="Algerian" panose="04020705040A02060702" pitchFamily="82" charset="0"/>
              </a:rPr>
              <a:t>COMPONENTS</a:t>
            </a:r>
          </a:p>
        </p:txBody>
      </p:sp>
      <p:sp>
        <p:nvSpPr>
          <p:cNvPr id="3" name="Content Placeholder 2">
            <a:extLst>
              <a:ext uri="{FF2B5EF4-FFF2-40B4-BE49-F238E27FC236}">
                <a16:creationId xmlns:a16="http://schemas.microsoft.com/office/drawing/2014/main" id="{D33C55F5-D8FD-4B65-AC4C-051CBFD77A26}"/>
              </a:ext>
            </a:extLst>
          </p:cNvPr>
          <p:cNvSpPr>
            <a:spLocks noGrp="1"/>
          </p:cNvSpPr>
          <p:nvPr>
            <p:ph idx="1"/>
          </p:nvPr>
        </p:nvSpPr>
        <p:spPr/>
        <p:txBody>
          <a:bodyPr/>
          <a:lstStyle/>
          <a:p>
            <a:pPr marL="0" indent="0">
              <a:buNone/>
            </a:pPr>
            <a:r>
              <a:rPr lang="en-US" dirty="0"/>
              <a:t>There are two major hardware components, which are:</a:t>
            </a:r>
          </a:p>
          <a:p>
            <a:pPr>
              <a:buFont typeface="Wingdings" panose="05000000000000000000" pitchFamily="2" charset="2"/>
              <a:buChar char="§"/>
            </a:pPr>
            <a:r>
              <a:rPr lang="en-US" dirty="0"/>
              <a:t>Raspberry pi x2</a:t>
            </a:r>
          </a:p>
          <a:p>
            <a:pPr>
              <a:buFont typeface="Wingdings" panose="05000000000000000000" pitchFamily="2" charset="2"/>
              <a:buChar char="§"/>
            </a:pPr>
            <a:r>
              <a:rPr lang="en-US" dirty="0"/>
              <a:t>mini LCD screen x2</a:t>
            </a:r>
          </a:p>
          <a:p>
            <a:pPr>
              <a:buFont typeface="Wingdings" panose="05000000000000000000" pitchFamily="2" charset="2"/>
              <a:buChar char="§"/>
            </a:pPr>
            <a:r>
              <a:rPr lang="en-US" dirty="0"/>
              <a:t>Single contact key x2</a:t>
            </a:r>
          </a:p>
          <a:p>
            <a:pPr>
              <a:buFont typeface="Wingdings" panose="05000000000000000000" pitchFamily="2" charset="2"/>
              <a:buChar char="§"/>
            </a:pPr>
            <a:r>
              <a:rPr lang="en-US" dirty="0"/>
              <a:t>Android mobile device</a:t>
            </a:r>
          </a:p>
          <a:p>
            <a:pPr marL="0" indent="0">
              <a:buNone/>
            </a:pPr>
            <a:endParaRPr lang="en-US" dirty="0"/>
          </a:p>
          <a:p>
            <a:pPr marL="0" indent="0">
              <a:buNone/>
            </a:pPr>
            <a:r>
              <a:rPr lang="en-US" dirty="0"/>
              <a:t>The software components consist of:</a:t>
            </a:r>
          </a:p>
          <a:p>
            <a:pPr>
              <a:buFont typeface="Wingdings" panose="05000000000000000000" pitchFamily="2" charset="2"/>
              <a:buChar char="§"/>
            </a:pPr>
            <a:r>
              <a:rPr lang="en-US" dirty="0"/>
              <a:t>Linux core</a:t>
            </a:r>
          </a:p>
          <a:p>
            <a:pPr>
              <a:buFont typeface="Wingdings" panose="05000000000000000000" pitchFamily="2" charset="2"/>
              <a:buChar char="§"/>
            </a:pPr>
            <a:r>
              <a:rPr lang="en-US" dirty="0"/>
              <a:t>MySQL and </a:t>
            </a:r>
            <a:r>
              <a:rPr lang="en-US" dirty="0" err="1"/>
              <a:t>HeidiSQL</a:t>
            </a:r>
            <a:r>
              <a:rPr lang="en-US" dirty="0"/>
              <a:t> for UI database control</a:t>
            </a:r>
          </a:p>
          <a:p>
            <a:pPr>
              <a:buFont typeface="Wingdings" panose="05000000000000000000" pitchFamily="2" charset="2"/>
              <a:buChar char="§"/>
            </a:pPr>
            <a:r>
              <a:rPr lang="en-US" dirty="0"/>
              <a:t>Java</a:t>
            </a:r>
          </a:p>
          <a:p>
            <a:pPr>
              <a:buFont typeface="Wingdings" panose="05000000000000000000" pitchFamily="2" charset="2"/>
              <a:buChar char="§"/>
            </a:pPr>
            <a:r>
              <a:rPr lang="en-US" dirty="0"/>
              <a:t>Python 3</a:t>
            </a:r>
          </a:p>
          <a:p>
            <a:pPr>
              <a:buFont typeface="Wingdings" panose="05000000000000000000" pitchFamily="2" charset="2"/>
              <a:buChar char="§"/>
            </a:pPr>
            <a:r>
              <a:rPr lang="en-US" dirty="0"/>
              <a:t>Raspbian OS</a:t>
            </a:r>
          </a:p>
        </p:txBody>
      </p:sp>
      <p:sp>
        <p:nvSpPr>
          <p:cNvPr id="4" name="Text Placeholder 3">
            <a:extLst>
              <a:ext uri="{FF2B5EF4-FFF2-40B4-BE49-F238E27FC236}">
                <a16:creationId xmlns:a16="http://schemas.microsoft.com/office/drawing/2014/main" id="{2C52F102-9930-494C-AAAB-6BA597C64BFE}"/>
              </a:ext>
            </a:extLst>
          </p:cNvPr>
          <p:cNvSpPr>
            <a:spLocks noGrp="1"/>
          </p:cNvSpPr>
          <p:nvPr>
            <p:ph type="body" sz="half" idx="2"/>
          </p:nvPr>
        </p:nvSpPr>
        <p:spPr/>
        <p:txBody>
          <a:bodyPr>
            <a:normAutofit/>
          </a:bodyPr>
          <a:lstStyle/>
          <a:p>
            <a:r>
              <a:rPr lang="en-US" sz="1800" dirty="0">
                <a:solidFill>
                  <a:srgbClr val="FF0000"/>
                </a:solidFill>
                <a:latin typeface="Arial Narrow" panose="020B0606020202030204" pitchFamily="34" charset="0"/>
              </a:rPr>
              <a:t>Making of the Morse-pi project</a:t>
            </a:r>
          </a:p>
        </p:txBody>
      </p:sp>
    </p:spTree>
    <p:extLst>
      <p:ext uri="{BB962C8B-B14F-4D97-AF65-F5344CB8AC3E}">
        <p14:creationId xmlns:p14="http://schemas.microsoft.com/office/powerpoint/2010/main" val="295777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A37B-1B04-4133-A94E-A271E0F45840}"/>
              </a:ext>
            </a:extLst>
          </p:cNvPr>
          <p:cNvSpPr>
            <a:spLocks noGrp="1"/>
          </p:cNvSpPr>
          <p:nvPr>
            <p:ph type="title"/>
          </p:nvPr>
        </p:nvSpPr>
        <p:spPr>
          <a:xfrm>
            <a:off x="711200" y="609600"/>
            <a:ext cx="10106026" cy="1456267"/>
          </a:xfrm>
        </p:spPr>
        <p:txBody>
          <a:bodyPr/>
          <a:lstStyle/>
          <a:p>
            <a:r>
              <a:rPr lang="en-US" dirty="0">
                <a:solidFill>
                  <a:schemeClr val="bg1"/>
                </a:solidFill>
                <a:latin typeface="Algerian" panose="04020705040A02060702" pitchFamily="82" charset="0"/>
              </a:rPr>
              <a:t>Budget and Hardware parts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4297604-1C4B-4FD1-8FD1-BBEC17A867F8}"/>
                  </a:ext>
                </a:extLst>
              </p:cNvPr>
              <p:cNvSpPr txBox="1"/>
              <p:nvPr/>
            </p:nvSpPr>
            <p:spPr>
              <a:xfrm>
                <a:off x="2825979" y="3120693"/>
                <a:ext cx="500122" cy="384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m:t>
                      </m:r>
                    </m:oMath>
                  </m:oMathPara>
                </a14:m>
                <a:endParaRPr lang="en-US" sz="2500" dirty="0"/>
              </a:p>
            </p:txBody>
          </p:sp>
        </mc:Choice>
        <mc:Fallback xmlns="">
          <p:sp>
            <p:nvSpPr>
              <p:cNvPr id="10" name="TextBox 9">
                <a:extLst>
                  <a:ext uri="{FF2B5EF4-FFF2-40B4-BE49-F238E27FC236}">
                    <a16:creationId xmlns:a16="http://schemas.microsoft.com/office/drawing/2014/main" id="{54297604-1C4B-4FD1-8FD1-BBEC17A867F8}"/>
                  </a:ext>
                </a:extLst>
              </p:cNvPr>
              <p:cNvSpPr txBox="1">
                <a:spLocks noRot="1" noChangeAspect="1" noMove="1" noResize="1" noEditPoints="1" noAdjustHandles="1" noChangeArrowheads="1" noChangeShapeType="1" noTextEdit="1"/>
              </p:cNvSpPr>
              <p:nvPr/>
            </p:nvSpPr>
            <p:spPr>
              <a:xfrm>
                <a:off x="2825979" y="3120693"/>
                <a:ext cx="500122" cy="384721"/>
              </a:xfrm>
              <a:prstGeom prst="rect">
                <a:avLst/>
              </a:prstGeom>
              <a:blipFill>
                <a:blip r:embed="rId2"/>
                <a:stretch>
                  <a:fillRect b="-7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9502C0-2AA0-444E-B977-D79BA311ED0E}"/>
                  </a:ext>
                </a:extLst>
              </p:cNvPr>
              <p:cNvSpPr txBox="1"/>
              <p:nvPr/>
            </p:nvSpPr>
            <p:spPr>
              <a:xfrm>
                <a:off x="8707851" y="3118053"/>
                <a:ext cx="31098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rPr>
                        <m:t>=</m:t>
                      </m:r>
                    </m:oMath>
                  </m:oMathPara>
                </a14:m>
                <a:endParaRPr lang="en-US" sz="2500" b="1" dirty="0"/>
              </a:p>
            </p:txBody>
          </p:sp>
        </mc:Choice>
        <mc:Fallback xmlns="">
          <p:sp>
            <p:nvSpPr>
              <p:cNvPr id="11" name="TextBox 10">
                <a:extLst>
                  <a:ext uri="{FF2B5EF4-FFF2-40B4-BE49-F238E27FC236}">
                    <a16:creationId xmlns:a16="http://schemas.microsoft.com/office/drawing/2014/main" id="{E09502C0-2AA0-444E-B977-D79BA311ED0E}"/>
                  </a:ext>
                </a:extLst>
              </p:cNvPr>
              <p:cNvSpPr txBox="1">
                <a:spLocks noRot="1" noChangeAspect="1" noMove="1" noResize="1" noEditPoints="1" noAdjustHandles="1" noChangeArrowheads="1" noChangeShapeType="1" noTextEdit="1"/>
              </p:cNvSpPr>
              <p:nvPr/>
            </p:nvSpPr>
            <p:spPr>
              <a:xfrm>
                <a:off x="8707851" y="3118053"/>
                <a:ext cx="310983" cy="384721"/>
              </a:xfrm>
              <a:prstGeom prst="rect">
                <a:avLst/>
              </a:prstGeom>
              <a:blipFill>
                <a:blip r:embed="rId3"/>
                <a:stretch>
                  <a:fillRect l="-9804" r="-1176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D0FDED8-28C7-4F69-B559-12DCC5E6EB91}"/>
              </a:ext>
            </a:extLst>
          </p:cNvPr>
          <p:cNvSpPr txBox="1"/>
          <p:nvPr/>
        </p:nvSpPr>
        <p:spPr>
          <a:xfrm>
            <a:off x="361648" y="4666045"/>
            <a:ext cx="2005552" cy="492443"/>
          </a:xfrm>
          <a:prstGeom prst="rect">
            <a:avLst/>
          </a:prstGeom>
          <a:noFill/>
        </p:spPr>
        <p:txBody>
          <a:bodyPr wrap="square" lIns="0" tIns="0" rIns="0" bIns="0" rtlCol="0">
            <a:spAutoFit/>
          </a:bodyPr>
          <a:lstStyle/>
          <a:p>
            <a:r>
              <a:rPr lang="en-US" sz="1600" dirty="0"/>
              <a:t>Single contact key = $9.77CAD x 2</a:t>
            </a:r>
          </a:p>
        </p:txBody>
      </p:sp>
      <p:sp>
        <p:nvSpPr>
          <p:cNvPr id="13" name="TextBox 12">
            <a:extLst>
              <a:ext uri="{FF2B5EF4-FFF2-40B4-BE49-F238E27FC236}">
                <a16:creationId xmlns:a16="http://schemas.microsoft.com/office/drawing/2014/main" id="{D4A69F23-3049-4625-A783-4D55C566C311}"/>
              </a:ext>
            </a:extLst>
          </p:cNvPr>
          <p:cNvSpPr txBox="1"/>
          <p:nvPr/>
        </p:nvSpPr>
        <p:spPr>
          <a:xfrm>
            <a:off x="3372275" y="4653812"/>
            <a:ext cx="2178791" cy="492443"/>
          </a:xfrm>
          <a:prstGeom prst="rect">
            <a:avLst/>
          </a:prstGeom>
          <a:noFill/>
        </p:spPr>
        <p:txBody>
          <a:bodyPr wrap="square" lIns="0" tIns="0" rIns="0" bIns="0" rtlCol="0">
            <a:spAutoFit/>
          </a:bodyPr>
          <a:lstStyle/>
          <a:p>
            <a:r>
              <a:rPr lang="en-US" sz="1600" dirty="0"/>
              <a:t>320x240 LCD = $39.95CAD x 2</a:t>
            </a:r>
          </a:p>
        </p:txBody>
      </p:sp>
      <p:sp>
        <p:nvSpPr>
          <p:cNvPr id="5" name="TextBox 4">
            <a:extLst>
              <a:ext uri="{FF2B5EF4-FFF2-40B4-BE49-F238E27FC236}">
                <a16:creationId xmlns:a16="http://schemas.microsoft.com/office/drawing/2014/main" id="{E3A9476F-EEE3-49CC-8C74-3680B512CCE2}"/>
              </a:ext>
            </a:extLst>
          </p:cNvPr>
          <p:cNvSpPr txBox="1"/>
          <p:nvPr/>
        </p:nvSpPr>
        <p:spPr>
          <a:xfrm>
            <a:off x="9366020" y="4623034"/>
            <a:ext cx="2548701" cy="492443"/>
          </a:xfrm>
          <a:prstGeom prst="rect">
            <a:avLst/>
          </a:prstGeom>
          <a:noFill/>
        </p:spPr>
        <p:txBody>
          <a:bodyPr wrap="square" lIns="0" tIns="0" rIns="0" bIns="0" rtlCol="0">
            <a:spAutoFit/>
          </a:bodyPr>
          <a:lstStyle/>
          <a:p>
            <a:r>
              <a:rPr lang="en-US" sz="1600" dirty="0"/>
              <a:t>Complete set = $338.34CAD including tax</a:t>
            </a:r>
          </a:p>
        </p:txBody>
      </p:sp>
      <p:pic>
        <p:nvPicPr>
          <p:cNvPr id="14" name="Content Placeholder 13">
            <a:extLst>
              <a:ext uri="{FF2B5EF4-FFF2-40B4-BE49-F238E27FC236}">
                <a16:creationId xmlns:a16="http://schemas.microsoft.com/office/drawing/2014/main" id="{B678E693-F7E4-4A69-AA2F-85AC5DED1EDD}"/>
              </a:ext>
            </a:extLst>
          </p:cNvPr>
          <p:cNvPicPr>
            <a:picLocks noGrp="1" noChangeAspect="1"/>
          </p:cNvPicPr>
          <p:nvPr>
            <p:ph sz="half" idx="1"/>
          </p:nvPr>
        </p:nvPicPr>
        <p:blipFill>
          <a:blip r:embed="rId4"/>
          <a:stretch>
            <a:fillRect/>
          </a:stretch>
        </p:blipFill>
        <p:spPr>
          <a:xfrm>
            <a:off x="216514" y="2226298"/>
            <a:ext cx="2548702" cy="2173512"/>
          </a:xfrm>
        </p:spPr>
      </p:pic>
      <p:pic>
        <p:nvPicPr>
          <p:cNvPr id="18" name="Content Placeholder 17">
            <a:extLst>
              <a:ext uri="{FF2B5EF4-FFF2-40B4-BE49-F238E27FC236}">
                <a16:creationId xmlns:a16="http://schemas.microsoft.com/office/drawing/2014/main" id="{BC1F42C1-7477-446A-B9E1-6B61A2938D75}"/>
              </a:ext>
            </a:extLst>
          </p:cNvPr>
          <p:cNvPicPr>
            <a:picLocks noGrp="1" noChangeAspect="1"/>
          </p:cNvPicPr>
          <p:nvPr>
            <p:ph sz="half" idx="2"/>
          </p:nvPr>
        </p:nvPicPr>
        <p:blipFill>
          <a:blip r:embed="rId5"/>
          <a:stretch>
            <a:fillRect/>
          </a:stretch>
        </p:blipFill>
        <p:spPr>
          <a:xfrm>
            <a:off x="3397228" y="2226298"/>
            <a:ext cx="2178791" cy="2178791"/>
          </a:xfrm>
        </p:spPr>
      </p:pic>
      <p:pic>
        <p:nvPicPr>
          <p:cNvPr id="20" name="Picture 19">
            <a:extLst>
              <a:ext uri="{FF2B5EF4-FFF2-40B4-BE49-F238E27FC236}">
                <a16:creationId xmlns:a16="http://schemas.microsoft.com/office/drawing/2014/main" id="{241E8876-FB5D-4E7B-BEC7-12955D72D1FE}"/>
              </a:ext>
            </a:extLst>
          </p:cNvPr>
          <p:cNvPicPr>
            <a:picLocks noChangeAspect="1"/>
          </p:cNvPicPr>
          <p:nvPr/>
        </p:nvPicPr>
        <p:blipFill>
          <a:blip r:embed="rId6"/>
          <a:stretch>
            <a:fillRect/>
          </a:stretch>
        </p:blipFill>
        <p:spPr>
          <a:xfrm>
            <a:off x="6208031" y="2221019"/>
            <a:ext cx="2362177" cy="2178791"/>
          </a:xfrm>
          <a:prstGeom prst="rect">
            <a:avLst/>
          </a:prstGeom>
        </p:spPr>
      </p:pic>
      <p:sp>
        <p:nvSpPr>
          <p:cNvPr id="21" name="TextBox 20">
            <a:extLst>
              <a:ext uri="{FF2B5EF4-FFF2-40B4-BE49-F238E27FC236}">
                <a16:creationId xmlns:a16="http://schemas.microsoft.com/office/drawing/2014/main" id="{F7CB7037-D365-4BF0-8327-7BF897DDE769}"/>
              </a:ext>
            </a:extLst>
          </p:cNvPr>
          <p:cNvSpPr txBox="1"/>
          <p:nvPr/>
        </p:nvSpPr>
        <p:spPr>
          <a:xfrm>
            <a:off x="6208031" y="4623034"/>
            <a:ext cx="2371560" cy="584775"/>
          </a:xfrm>
          <a:prstGeom prst="rect">
            <a:avLst/>
          </a:prstGeom>
          <a:noFill/>
        </p:spPr>
        <p:txBody>
          <a:bodyPr wrap="square" rtlCol="0">
            <a:spAutoFit/>
          </a:bodyPr>
          <a:lstStyle/>
          <a:p>
            <a:r>
              <a:rPr lang="en-US" sz="1600" dirty="0"/>
              <a:t>Raspberry pi 3 = $99.99CAD x 2</a:t>
            </a:r>
          </a:p>
        </p:txBody>
      </p:sp>
      <p:pic>
        <p:nvPicPr>
          <p:cNvPr id="23" name="Picture 22">
            <a:extLst>
              <a:ext uri="{FF2B5EF4-FFF2-40B4-BE49-F238E27FC236}">
                <a16:creationId xmlns:a16="http://schemas.microsoft.com/office/drawing/2014/main" id="{A9071A06-419E-4D42-826A-1E49F0168929}"/>
              </a:ext>
            </a:extLst>
          </p:cNvPr>
          <p:cNvPicPr>
            <a:picLocks noChangeAspect="1"/>
          </p:cNvPicPr>
          <p:nvPr/>
        </p:nvPicPr>
        <p:blipFill>
          <a:blip r:embed="rId7"/>
          <a:stretch>
            <a:fillRect/>
          </a:stretch>
        </p:blipFill>
        <p:spPr>
          <a:xfrm>
            <a:off x="9202220" y="2221019"/>
            <a:ext cx="2548702" cy="2178791"/>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F12A021-0C0A-431D-8532-67AB82DCE7F5}"/>
                  </a:ext>
                </a:extLst>
              </p:cNvPr>
              <p:cNvSpPr txBox="1"/>
              <p:nvPr/>
            </p:nvSpPr>
            <p:spPr>
              <a:xfrm>
                <a:off x="5660653" y="3118053"/>
                <a:ext cx="31098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m:t>
                      </m:r>
                    </m:oMath>
                  </m:oMathPara>
                </a14:m>
                <a:endParaRPr lang="en-US" sz="2500" dirty="0"/>
              </a:p>
            </p:txBody>
          </p:sp>
        </mc:Choice>
        <mc:Fallback xmlns="">
          <p:sp>
            <p:nvSpPr>
              <p:cNvPr id="24" name="TextBox 23">
                <a:extLst>
                  <a:ext uri="{FF2B5EF4-FFF2-40B4-BE49-F238E27FC236}">
                    <a16:creationId xmlns:a16="http://schemas.microsoft.com/office/drawing/2014/main" id="{DF12A021-0C0A-431D-8532-67AB82DCE7F5}"/>
                  </a:ext>
                </a:extLst>
              </p:cNvPr>
              <p:cNvSpPr txBox="1">
                <a:spLocks noRot="1" noChangeAspect="1" noMove="1" noResize="1" noEditPoints="1" noAdjustHandles="1" noChangeArrowheads="1" noChangeShapeType="1" noTextEdit="1"/>
              </p:cNvSpPr>
              <p:nvPr/>
            </p:nvSpPr>
            <p:spPr>
              <a:xfrm>
                <a:off x="5660653" y="3118053"/>
                <a:ext cx="310983" cy="384721"/>
              </a:xfrm>
              <a:prstGeom prst="rect">
                <a:avLst/>
              </a:prstGeom>
              <a:blipFill>
                <a:blip r:embed="rId8"/>
                <a:stretch>
                  <a:fillRect l="-21569" r="-21569" b="-6250"/>
                </a:stretch>
              </a:blipFill>
            </p:spPr>
            <p:txBody>
              <a:bodyPr/>
              <a:lstStyle/>
              <a:p>
                <a:r>
                  <a:rPr lang="en-US">
                    <a:noFill/>
                  </a:rPr>
                  <a:t> </a:t>
                </a:r>
              </a:p>
            </p:txBody>
          </p:sp>
        </mc:Fallback>
      </mc:AlternateContent>
    </p:spTree>
    <p:extLst>
      <p:ext uri="{BB962C8B-B14F-4D97-AF65-F5344CB8AC3E}">
        <p14:creationId xmlns:p14="http://schemas.microsoft.com/office/powerpoint/2010/main" val="207424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2DAF-9C51-43BB-AD7E-F056D710CFC9}"/>
              </a:ext>
            </a:extLst>
          </p:cNvPr>
          <p:cNvSpPr>
            <a:spLocks noGrp="1"/>
          </p:cNvSpPr>
          <p:nvPr>
            <p:ph type="title"/>
          </p:nvPr>
        </p:nvSpPr>
        <p:spPr/>
        <p:txBody>
          <a:bodyPr/>
          <a:lstStyle/>
          <a:p>
            <a:r>
              <a:rPr lang="en-US" dirty="0">
                <a:solidFill>
                  <a:schemeClr val="bg1"/>
                </a:solidFill>
                <a:latin typeface="Algerian" panose="04020705040A02060702" pitchFamily="82" charset="0"/>
              </a:rPr>
              <a:t>Resources needed for Successful testing</a:t>
            </a:r>
          </a:p>
        </p:txBody>
      </p:sp>
      <p:sp>
        <p:nvSpPr>
          <p:cNvPr id="3" name="Content Placeholder 2">
            <a:extLst>
              <a:ext uri="{FF2B5EF4-FFF2-40B4-BE49-F238E27FC236}">
                <a16:creationId xmlns:a16="http://schemas.microsoft.com/office/drawing/2014/main" id="{4ADEB74F-F68F-453E-9D60-6E5126E4706A}"/>
              </a:ext>
            </a:extLst>
          </p:cNvPr>
          <p:cNvSpPr>
            <a:spLocks noGrp="1"/>
          </p:cNvSpPr>
          <p:nvPr>
            <p:ph idx="1"/>
          </p:nvPr>
        </p:nvSpPr>
        <p:spPr/>
        <p:txBody>
          <a:bodyPr/>
          <a:lstStyle/>
          <a:p>
            <a:r>
              <a:rPr lang="en-US" dirty="0"/>
              <a:t>Stable network connection</a:t>
            </a:r>
          </a:p>
          <a:p>
            <a:r>
              <a:rPr lang="en-US" dirty="0"/>
              <a:t>Python code for compiling computer instructions</a:t>
            </a:r>
          </a:p>
          <a:p>
            <a:r>
              <a:rPr lang="en-US" dirty="0"/>
              <a:t>MySQL for database needs</a:t>
            </a:r>
          </a:p>
          <a:p>
            <a:r>
              <a:rPr lang="en-US" dirty="0"/>
              <a:t>Java for Android programming</a:t>
            </a:r>
          </a:p>
          <a:p>
            <a:r>
              <a:rPr lang="en-US" dirty="0"/>
              <a:t>Remote server for hosting database</a:t>
            </a:r>
          </a:p>
        </p:txBody>
      </p:sp>
    </p:spTree>
    <p:extLst>
      <p:ext uri="{BB962C8B-B14F-4D97-AF65-F5344CB8AC3E}">
        <p14:creationId xmlns:p14="http://schemas.microsoft.com/office/powerpoint/2010/main" val="2857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7A0C-1E94-4E6A-B4C5-D004347ACB7B}"/>
              </a:ext>
            </a:extLst>
          </p:cNvPr>
          <p:cNvSpPr>
            <a:spLocks noGrp="1"/>
          </p:cNvSpPr>
          <p:nvPr>
            <p:ph type="title"/>
          </p:nvPr>
        </p:nvSpPr>
        <p:spPr>
          <a:xfrm>
            <a:off x="685800" y="1087582"/>
            <a:ext cx="6164653" cy="699655"/>
          </a:xfrm>
        </p:spPr>
        <p:txBody>
          <a:bodyPr>
            <a:normAutofit fontScale="90000"/>
          </a:bodyPr>
          <a:lstStyle/>
          <a:p>
            <a:r>
              <a:rPr lang="en-US" sz="4000" dirty="0">
                <a:solidFill>
                  <a:schemeClr val="bg1"/>
                </a:solidFill>
                <a:latin typeface="Algerian" panose="04020705040A02060702" pitchFamily="82" charset="0"/>
              </a:rPr>
              <a:t>Guide</a:t>
            </a:r>
          </a:p>
        </p:txBody>
      </p:sp>
      <p:sp>
        <p:nvSpPr>
          <p:cNvPr id="4" name="Text Placeholder 3">
            <a:extLst>
              <a:ext uri="{FF2B5EF4-FFF2-40B4-BE49-F238E27FC236}">
                <a16:creationId xmlns:a16="http://schemas.microsoft.com/office/drawing/2014/main" id="{87951521-5693-455B-BE9D-9136BD3E8E98}"/>
              </a:ext>
            </a:extLst>
          </p:cNvPr>
          <p:cNvSpPr>
            <a:spLocks noGrp="1"/>
          </p:cNvSpPr>
          <p:nvPr>
            <p:ph type="body" sz="half" idx="2"/>
          </p:nvPr>
        </p:nvSpPr>
        <p:spPr>
          <a:xfrm>
            <a:off x="685800" y="1995055"/>
            <a:ext cx="6164653" cy="4350327"/>
          </a:xfrm>
        </p:spPr>
        <p:txBody>
          <a:bodyPr>
            <a:normAutofit fontScale="77500" lnSpcReduction="20000"/>
          </a:bodyPr>
          <a:lstStyle/>
          <a:p>
            <a:r>
              <a:rPr lang="en-US" sz="2300" dirty="0"/>
              <a:t>First of all, set up the raspberry pi hardware connection with the single contact key. Making sure the ground and the source power are properly connected.</a:t>
            </a:r>
          </a:p>
          <a:p>
            <a:r>
              <a:rPr lang="en-US" sz="2300" dirty="0"/>
              <a:t>Secondly, a connection has to be established between the two raspberry pi devices so a stable network connection is required. One of the two devices run as the client while the other runs as the server. Both devices would connect using the server’s IP address, so before executing any source codes, the IP address has to be sorted out. Once the code is executed successfully, a message that reads “Ready” will be displayed on both screen. </a:t>
            </a:r>
          </a:p>
          <a:p>
            <a:r>
              <a:rPr lang="en-US" sz="2300" dirty="0"/>
              <a:t>Next, User can start entering the Morse codes using the single contact key. The Morse codes are sent to the database immediately before being transmitted to the other user.</a:t>
            </a:r>
          </a:p>
          <a:p>
            <a:r>
              <a:rPr lang="en-US" sz="2300" dirty="0"/>
              <a:t>The receiving end gets the Morse codes translated into English. The receiving user is also able to send back to the sender by entering Morse codes using the single contact key. </a:t>
            </a:r>
          </a:p>
        </p:txBody>
      </p:sp>
      <p:sp>
        <p:nvSpPr>
          <p:cNvPr id="5" name="Picture Placeholder 4">
            <a:extLst>
              <a:ext uri="{FF2B5EF4-FFF2-40B4-BE49-F238E27FC236}">
                <a16:creationId xmlns:a16="http://schemas.microsoft.com/office/drawing/2014/main" id="{389E2841-F9DF-4D5C-966F-1A8FA1BB20BB}"/>
              </a:ext>
            </a:extLst>
          </p:cNvPr>
          <p:cNvSpPr>
            <a:spLocks noGrp="1"/>
          </p:cNvSpPr>
          <p:nvPr>
            <p:ph type="pic" idx="1"/>
          </p:nvPr>
        </p:nvSpPr>
        <p:spPr/>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253" y="914400"/>
            <a:ext cx="3280974" cy="4572000"/>
          </a:xfrm>
          <a:prstGeom prst="rect">
            <a:avLst/>
          </a:prstGeom>
        </p:spPr>
      </p:pic>
    </p:spTree>
    <p:extLst>
      <p:ext uri="{BB962C8B-B14F-4D97-AF65-F5344CB8AC3E}">
        <p14:creationId xmlns:p14="http://schemas.microsoft.com/office/powerpoint/2010/main" val="334031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078" y="763858"/>
            <a:ext cx="6164653" cy="1371600"/>
          </a:xfrm>
        </p:spPr>
        <p:txBody>
          <a:bodyPr/>
          <a:lstStyle/>
          <a:p>
            <a:r>
              <a:rPr lang="en-US" dirty="0" smtClean="0"/>
              <a:t>Courses that helped us be successful in our system project</a:t>
            </a:r>
            <a:endParaRPr lang="en-US" dirty="0"/>
          </a:p>
        </p:txBody>
      </p:sp>
      <p:sp>
        <p:nvSpPr>
          <p:cNvPr id="4" name="Text Placeholder 3"/>
          <p:cNvSpPr>
            <a:spLocks noGrp="1"/>
          </p:cNvSpPr>
          <p:nvPr>
            <p:ph type="body" sz="half" idx="2"/>
          </p:nvPr>
        </p:nvSpPr>
        <p:spPr>
          <a:xfrm>
            <a:off x="2197100" y="2705100"/>
            <a:ext cx="7500631" cy="2984500"/>
          </a:xfrm>
        </p:spPr>
        <p:txBody>
          <a:bodyPr>
            <a:normAutofit/>
          </a:bodyPr>
          <a:lstStyle/>
          <a:p>
            <a:r>
              <a:rPr lang="en-US" dirty="0" smtClean="0"/>
              <a:t>CENG 320 – Network Program (socket programming)</a:t>
            </a:r>
          </a:p>
          <a:p>
            <a:r>
              <a:rPr lang="en-US" dirty="0" smtClean="0"/>
              <a:t>CENG 319 – Software Project (Android Studios, Java)</a:t>
            </a:r>
          </a:p>
          <a:p>
            <a:r>
              <a:rPr lang="en-US" dirty="0" smtClean="0"/>
              <a:t>CENG 251 – Unix Internals (familiarity with Linux based environment)</a:t>
            </a:r>
          </a:p>
          <a:p>
            <a:r>
              <a:rPr lang="en-US" dirty="0" smtClean="0"/>
              <a:t>CENG 256 – Internet Programming(PHP)</a:t>
            </a:r>
          </a:p>
          <a:p>
            <a:r>
              <a:rPr lang="en-US" dirty="0" smtClean="0"/>
              <a:t>CENG 254 – Database with Java (MySQL) </a:t>
            </a:r>
          </a:p>
          <a:p>
            <a:r>
              <a:rPr lang="en-US" dirty="0" smtClean="0"/>
              <a:t>CENG 252 – Embedded Systems (Understanding System I/O)</a:t>
            </a:r>
          </a:p>
          <a:p>
            <a:r>
              <a:rPr lang="en-US" dirty="0" smtClean="0"/>
              <a:t> </a:t>
            </a:r>
            <a:endParaRPr lang="en-US" dirty="0"/>
          </a:p>
        </p:txBody>
      </p:sp>
    </p:spTree>
    <p:extLst>
      <p:ext uri="{BB962C8B-B14F-4D97-AF65-F5344CB8AC3E}">
        <p14:creationId xmlns:p14="http://schemas.microsoft.com/office/powerpoint/2010/main" val="98225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latin typeface="Algerian" panose="04020705040A02060702" pitchFamily="82" charset="0"/>
              </a:rPr>
              <a:t>What we’ve learned for this project</a:t>
            </a:r>
          </a:p>
        </p:txBody>
      </p:sp>
      <p:sp>
        <p:nvSpPr>
          <p:cNvPr id="4" name="Text Placeholder 3"/>
          <p:cNvSpPr>
            <a:spLocks noGrp="1"/>
          </p:cNvSpPr>
          <p:nvPr>
            <p:ph type="body" sz="half" idx="2"/>
          </p:nvPr>
        </p:nvSpPr>
        <p:spPr>
          <a:xfrm>
            <a:off x="685800" y="2971800"/>
            <a:ext cx="9341069" cy="2136228"/>
          </a:xfrm>
        </p:spPr>
        <p:txBody>
          <a:bodyPr/>
          <a:lstStyle/>
          <a:p>
            <a:pPr marL="285750" indent="-285750">
              <a:buFont typeface="Arial" panose="020B0604020202020204" pitchFamily="34" charset="0"/>
              <a:buChar char="•"/>
            </a:pPr>
            <a:r>
              <a:rPr lang="en-US" dirty="0"/>
              <a:t>Python code for connecting to DB</a:t>
            </a:r>
          </a:p>
          <a:p>
            <a:pPr marL="285750" indent="-285750">
              <a:buFont typeface="Arial" panose="020B0604020202020204" pitchFamily="34" charset="0"/>
              <a:buChar char="•"/>
            </a:pPr>
            <a:r>
              <a:rPr lang="en-US" dirty="0"/>
              <a:t>JSON objects for fetching from DB in Java and PHP</a:t>
            </a:r>
          </a:p>
          <a:p>
            <a:pPr marL="285750" indent="-285750">
              <a:buFont typeface="Arial" panose="020B0604020202020204" pitchFamily="34" charset="0"/>
              <a:buChar char="•"/>
            </a:pPr>
            <a:r>
              <a:rPr lang="en-US" dirty="0"/>
              <a:t>Hardware and Software Solution for </a:t>
            </a:r>
            <a:r>
              <a:rPr lang="en-US" dirty="0" err="1"/>
              <a:t>Debouncing</a:t>
            </a:r>
            <a:endParaRPr lang="en-US" dirty="0"/>
          </a:p>
          <a:p>
            <a:pPr marL="285750" indent="-285750">
              <a:buFont typeface="Arial" panose="020B0604020202020204" pitchFamily="34" charset="0"/>
              <a:buChar char="•"/>
            </a:pPr>
            <a:r>
              <a:rPr lang="en-US" dirty="0"/>
              <a:t>XML views not fully discussed and learned in previous course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79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456F-A522-4D09-9315-9F3C289652C5}"/>
              </a:ext>
            </a:extLst>
          </p:cNvPr>
          <p:cNvSpPr>
            <a:spLocks noGrp="1"/>
          </p:cNvSpPr>
          <p:nvPr>
            <p:ph type="title"/>
          </p:nvPr>
        </p:nvSpPr>
        <p:spPr>
          <a:xfrm>
            <a:off x="2528610" y="595745"/>
            <a:ext cx="7134780" cy="1371600"/>
          </a:xfrm>
        </p:spPr>
        <p:txBody>
          <a:bodyPr>
            <a:normAutofit/>
          </a:bodyPr>
          <a:lstStyle/>
          <a:p>
            <a:r>
              <a:rPr lang="en-US" dirty="0">
                <a:solidFill>
                  <a:schemeClr val="bg1"/>
                </a:solidFill>
                <a:latin typeface="Algerian" panose="04020705040A02060702" pitchFamily="82" charset="0"/>
              </a:rPr>
              <a:t>Potential Future of </a:t>
            </a:r>
            <a:r>
              <a:rPr lang="en-US" dirty="0" err="1">
                <a:solidFill>
                  <a:schemeClr val="bg1"/>
                </a:solidFill>
                <a:latin typeface="Algerian" panose="04020705040A02060702" pitchFamily="82" charset="0"/>
              </a:rPr>
              <a:t>morse</a:t>
            </a:r>
            <a:r>
              <a:rPr lang="en-US" dirty="0">
                <a:solidFill>
                  <a:schemeClr val="bg1"/>
                </a:solidFill>
                <a:latin typeface="Algerian" panose="04020705040A02060702" pitchFamily="82" charset="0"/>
              </a:rPr>
              <a:t> pi project</a:t>
            </a:r>
          </a:p>
        </p:txBody>
      </p:sp>
      <p:sp>
        <p:nvSpPr>
          <p:cNvPr id="4" name="Text Placeholder 3">
            <a:extLst>
              <a:ext uri="{FF2B5EF4-FFF2-40B4-BE49-F238E27FC236}">
                <a16:creationId xmlns:a16="http://schemas.microsoft.com/office/drawing/2014/main" id="{543DB67D-068A-4874-90BC-6177621A91E1}"/>
              </a:ext>
            </a:extLst>
          </p:cNvPr>
          <p:cNvSpPr>
            <a:spLocks noGrp="1"/>
          </p:cNvSpPr>
          <p:nvPr>
            <p:ph type="body" sz="half" idx="2"/>
          </p:nvPr>
        </p:nvSpPr>
        <p:spPr>
          <a:xfrm>
            <a:off x="1392381" y="2272145"/>
            <a:ext cx="9407237" cy="3546764"/>
          </a:xfrm>
        </p:spPr>
        <p:txBody>
          <a:bodyPr/>
          <a:lstStyle/>
          <a:p>
            <a:pPr marL="285750" indent="-285750">
              <a:buFont typeface="Arial" panose="020B0604020202020204" pitchFamily="34" charset="0"/>
              <a:buChar char="•"/>
            </a:pPr>
            <a:r>
              <a:rPr lang="en-US" sz="2400" dirty="0"/>
              <a:t>Radio channels on the Android device for different users to connect and exchange messages</a:t>
            </a:r>
          </a:p>
          <a:p>
            <a:pPr marL="285750" indent="-285750">
              <a:buFont typeface="Arial" panose="020B0604020202020204" pitchFamily="34" charset="0"/>
              <a:buChar char="•"/>
            </a:pPr>
            <a:r>
              <a:rPr lang="en-US" sz="2400" dirty="0"/>
              <a:t>Android device as a third person in the chain of communication. This would enable the mobile device as not just a receiver but also a sender. </a:t>
            </a:r>
          </a:p>
          <a:p>
            <a:pPr marL="285750" indent="-285750">
              <a:buFont typeface="Arial" panose="020B0604020202020204" pitchFamily="34" charset="0"/>
              <a:buChar char="•"/>
            </a:pPr>
            <a:r>
              <a:rPr lang="en-US" sz="2400" dirty="0"/>
              <a:t>Friendly UI on raspberry pi devices</a:t>
            </a:r>
          </a:p>
          <a:p>
            <a:pPr marL="285750" indent="-285750">
              <a:buFont typeface="Arial" panose="020B0604020202020204" pitchFamily="34" charset="0"/>
              <a:buChar char="•"/>
            </a:pPr>
            <a:r>
              <a:rPr lang="en-US" sz="2400" dirty="0"/>
              <a:t>Database table for users</a:t>
            </a:r>
          </a:p>
        </p:txBody>
      </p:sp>
      <p:pic>
        <p:nvPicPr>
          <p:cNvPr id="5" name="Picture 4">
            <a:extLst>
              <a:ext uri="{FF2B5EF4-FFF2-40B4-BE49-F238E27FC236}">
                <a16:creationId xmlns:a16="http://schemas.microsoft.com/office/drawing/2014/main" id="{31108A48-78CF-4B75-92EB-03E1FEA89D5C}"/>
              </a:ext>
            </a:extLst>
          </p:cNvPr>
          <p:cNvPicPr>
            <a:picLocks noChangeAspect="1"/>
          </p:cNvPicPr>
          <p:nvPr/>
        </p:nvPicPr>
        <p:blipFill>
          <a:blip r:embed="rId2"/>
          <a:stretch>
            <a:fillRect/>
          </a:stretch>
        </p:blipFill>
        <p:spPr>
          <a:xfrm>
            <a:off x="6570526" y="4128654"/>
            <a:ext cx="4229092" cy="1798493"/>
          </a:xfrm>
          <a:prstGeom prst="rect">
            <a:avLst/>
          </a:prstGeom>
        </p:spPr>
      </p:pic>
    </p:spTree>
    <p:extLst>
      <p:ext uri="{BB962C8B-B14F-4D97-AF65-F5344CB8AC3E}">
        <p14:creationId xmlns:p14="http://schemas.microsoft.com/office/powerpoint/2010/main" val="295525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323</TotalTime>
  <Words>546</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Narrow</vt:lpstr>
      <vt:lpstr>Calibri</vt:lpstr>
      <vt:lpstr>Calibri Light</vt:lpstr>
      <vt:lpstr>Cambria Math</vt:lpstr>
      <vt:lpstr>Wingdings</vt:lpstr>
      <vt:lpstr>Celestial</vt:lpstr>
      <vt:lpstr>Morse-pi project</vt:lpstr>
      <vt:lpstr>BACKGROUND</vt:lpstr>
      <vt:lpstr>COMPONENTS</vt:lpstr>
      <vt:lpstr>Budget and Hardware parts</vt:lpstr>
      <vt:lpstr>Resources needed for Successful testing</vt:lpstr>
      <vt:lpstr>Guide</vt:lpstr>
      <vt:lpstr>Courses that helped us be successful in our system project</vt:lpstr>
      <vt:lpstr>What we’ve learned for this project</vt:lpstr>
      <vt:lpstr>Potential Future of morse pi project</vt:lpstr>
      <vt:lpstr>What we would do differently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Chigozie</dc:creator>
  <cp:lastModifiedBy>Andrew McGuire</cp:lastModifiedBy>
  <cp:revision>54</cp:revision>
  <dcterms:created xsi:type="dcterms:W3CDTF">2014-09-12T02:08:24Z</dcterms:created>
  <dcterms:modified xsi:type="dcterms:W3CDTF">2018-04-16T18:10:01Z</dcterms:modified>
</cp:coreProperties>
</file>