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4" r:id="rId5"/>
    <p:sldId id="287" r:id="rId6"/>
    <p:sldId id="288" r:id="rId7"/>
    <p:sldId id="289" r:id="rId8"/>
    <p:sldId id="290" r:id="rId9"/>
    <p:sldId id="282" r:id="rId10"/>
    <p:sldId id="292" r:id="rId11"/>
    <p:sldId id="291" r:id="rId12"/>
    <p:sldId id="275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Koyu Stil 2 - Vurgu 5/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interpolation-search/" TargetMode="External"/><Relationship Id="rId3" Type="http://schemas.openxmlformats.org/officeDocument/2006/relationships/oleObject" Target="../embeddings/oleObject1.bin"/><Relationship Id="rId7" Type="http://schemas.openxmlformats.org/officeDocument/2006/relationships/hyperlink" Target="https://www.geeksforgeeks.org/jump-search/" TargetMode="External"/><Relationship Id="rId12" Type="http://schemas.openxmlformats.org/officeDocument/2006/relationships/hyperlink" Target="https://www.geeksforgeeks.org/bubble-sort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www.geeksforgeeks.org/binary-search/" TargetMode="External"/><Relationship Id="rId11" Type="http://schemas.openxmlformats.org/officeDocument/2006/relationships/hyperlink" Target="https://www.geeksforgeeks.org/merge-sort/" TargetMode="External"/><Relationship Id="rId5" Type="http://schemas.openxmlformats.org/officeDocument/2006/relationships/hyperlink" Target="https://www.geeksforgeeks.org/linear-search/" TargetMode="External"/><Relationship Id="rId10" Type="http://schemas.openxmlformats.org/officeDocument/2006/relationships/hyperlink" Target="https://www.geeksforgeeks.org/quick-sort/" TargetMode="External"/><Relationship Id="rId4" Type="http://schemas.openxmlformats.org/officeDocument/2006/relationships/image" Target="../media/image4.wmf"/><Relationship Id="rId9" Type="http://schemas.openxmlformats.org/officeDocument/2006/relationships/hyperlink" Target="https://www.geeksforgeeks.org/selection-sort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970D2FF-EC36-412C-A7E5-8CB41C0B0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r>
              <a:rPr lang="en-US" sz="2800" b="1" dirty="0"/>
              <a:t>Benchmarking Tool for Sorting and Searching Algorithms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161737B-43B9-48C2-B3A0-E61364EEA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27910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1701246, Necip Gözüaçık</a:t>
            </a:r>
          </a:p>
          <a:p>
            <a:r>
              <a:rPr lang="en-US" dirty="0"/>
              <a:t>1806392, </a:t>
            </a:r>
            <a:r>
              <a:rPr lang="en-US" dirty="0" err="1"/>
              <a:t>Okan</a:t>
            </a:r>
            <a:r>
              <a:rPr lang="en-US" dirty="0"/>
              <a:t> </a:t>
            </a:r>
            <a:r>
              <a:rPr lang="en-US" dirty="0" err="1"/>
              <a:t>Büyüktepe</a:t>
            </a:r>
            <a:endParaRPr lang="en-US" dirty="0"/>
          </a:p>
          <a:p>
            <a:r>
              <a:rPr lang="en-US" dirty="0"/>
              <a:t>Course: CMP5151 Software Design Patterns</a:t>
            </a:r>
          </a:p>
          <a:p>
            <a:r>
              <a:rPr lang="en-US" dirty="0"/>
              <a:t>Lecturer: </a:t>
            </a:r>
            <a:r>
              <a:rPr lang="en-US" dirty="0" err="1"/>
              <a:t>Phd</a:t>
            </a:r>
            <a:r>
              <a:rPr lang="en-US" dirty="0"/>
              <a:t>. Emre Kaplan</a:t>
            </a:r>
          </a:p>
        </p:txBody>
      </p:sp>
    </p:spTree>
    <p:extLst>
      <p:ext uri="{BB962C8B-B14F-4D97-AF65-F5344CB8AC3E}">
        <p14:creationId xmlns:p14="http://schemas.microsoft.com/office/powerpoint/2010/main" val="160945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RESULTS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B9F9068C-8A54-4BA6-9351-AB78D4387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33914"/>
            <a:ext cx="10648205" cy="527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2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RESULTS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0AF2F00-DAEF-42B2-B898-E29415FF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33916"/>
            <a:ext cx="10621775" cy="52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2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REFERENCES</a:t>
            </a:r>
          </a:p>
        </p:txBody>
      </p:sp>
      <p:graphicFrame>
        <p:nvGraphicFramePr>
          <p:cNvPr id="8" name="Nesne 7">
            <a:extLst>
              <a:ext uri="{FF2B5EF4-FFF2-40B4-BE49-F238E27FC236}">
                <a16:creationId xmlns:a16="http://schemas.microsoft.com/office/drawing/2014/main" id="{97E18F1B-CF14-485E-8122-37DFCFCB8E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966785"/>
              </p:ext>
            </p:extLst>
          </p:nvPr>
        </p:nvGraphicFramePr>
        <p:xfrm>
          <a:off x="4316361" y="2770435"/>
          <a:ext cx="1052052" cy="1201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" name="Acrobat Document" r:id="rId3" imgW="3886200" imgH="5029200" progId="AcroExch.Document.11">
                  <p:embed/>
                </p:oleObj>
              </mc:Choice>
              <mc:Fallback>
                <p:oleObj name="Acrobat Document" r:id="rId3" imgW="3886200" imgH="502920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6361" y="2770435"/>
                        <a:ext cx="1052052" cy="1201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AE21EB0C-F2BD-4D38-BD79-A311A7F50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706"/>
            <a:ext cx="9601200" cy="540356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600" dirty="0"/>
              <a:t>[1]</a:t>
            </a:r>
            <a:r>
              <a:rPr lang="tr-TR" sz="1600" dirty="0"/>
              <a:t> </a:t>
            </a:r>
            <a:r>
              <a:rPr lang="tr-TR" sz="1600" dirty="0">
                <a:hlinkClick r:id="rId5"/>
              </a:rPr>
              <a:t>https://www.geeksforgeeks.org/linear-search/</a:t>
            </a:r>
            <a:endParaRPr lang="tr-TR" sz="1600" dirty="0"/>
          </a:p>
          <a:p>
            <a:pPr marL="0" lvl="0" indent="0">
              <a:buNone/>
            </a:pPr>
            <a:r>
              <a:rPr lang="en-US" sz="1600" dirty="0"/>
              <a:t>[</a:t>
            </a:r>
            <a:r>
              <a:rPr lang="tr-TR" sz="1600" dirty="0"/>
              <a:t>2</a:t>
            </a:r>
            <a:r>
              <a:rPr lang="en-US" sz="1600" dirty="0"/>
              <a:t>]</a:t>
            </a:r>
            <a:r>
              <a:rPr lang="tr-TR" sz="1600" dirty="0"/>
              <a:t> </a:t>
            </a:r>
            <a:r>
              <a:rPr lang="en-US" sz="1600" dirty="0">
                <a:hlinkClick r:id="rId6"/>
              </a:rPr>
              <a:t>https://www.geeksforgeeks.org/binary-search/</a:t>
            </a:r>
            <a:r>
              <a:rPr lang="tr-TR" sz="1600" dirty="0"/>
              <a:t> 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/>
              <a:t>[</a:t>
            </a:r>
            <a:r>
              <a:rPr lang="tr-TR" sz="1600" dirty="0"/>
              <a:t>3</a:t>
            </a:r>
            <a:r>
              <a:rPr lang="en-US" sz="1600" dirty="0"/>
              <a:t>] </a:t>
            </a:r>
            <a:r>
              <a:rPr lang="en-US" sz="1600" dirty="0">
                <a:hlinkClick r:id="rId7"/>
              </a:rPr>
              <a:t>https://www.geeksforgeeks.org/jump-search/</a:t>
            </a:r>
            <a:r>
              <a:rPr lang="tr-TR" sz="1600" dirty="0"/>
              <a:t> 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/>
              <a:t>[</a:t>
            </a:r>
            <a:r>
              <a:rPr lang="tr-TR" sz="1600" dirty="0"/>
              <a:t>4</a:t>
            </a:r>
            <a:r>
              <a:rPr lang="en-US" sz="1600" dirty="0"/>
              <a:t>] </a:t>
            </a:r>
            <a:r>
              <a:rPr lang="en-US" sz="1600" dirty="0">
                <a:hlinkClick r:id="rId8"/>
              </a:rPr>
              <a:t>https://www.geeksforgeeks.org/interpolation-search/</a:t>
            </a:r>
            <a:r>
              <a:rPr lang="tr-TR" sz="1600" dirty="0"/>
              <a:t> </a:t>
            </a:r>
          </a:p>
          <a:p>
            <a:pPr marL="0" lvl="0" indent="0">
              <a:buNone/>
            </a:pPr>
            <a:r>
              <a:rPr lang="en-US" sz="1600" dirty="0"/>
              <a:t>[</a:t>
            </a:r>
            <a:r>
              <a:rPr lang="tr-TR" sz="1600" dirty="0"/>
              <a:t>5</a:t>
            </a:r>
            <a:r>
              <a:rPr lang="en-US" sz="1600" dirty="0"/>
              <a:t>] </a:t>
            </a:r>
            <a:r>
              <a:rPr lang="en-US" sz="1600" dirty="0">
                <a:hlinkClick r:id="rId9"/>
              </a:rPr>
              <a:t>https://www.geeksforgeeks.org/selection-sort/</a:t>
            </a:r>
            <a:r>
              <a:rPr lang="tr-TR" sz="1600" dirty="0"/>
              <a:t> 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/>
              <a:t>[</a:t>
            </a:r>
            <a:r>
              <a:rPr lang="tr-TR" sz="1600" dirty="0"/>
              <a:t>6</a:t>
            </a:r>
            <a:r>
              <a:rPr lang="en-US" sz="1600" dirty="0"/>
              <a:t>] </a:t>
            </a:r>
            <a:r>
              <a:rPr lang="en-US" sz="1600" dirty="0">
                <a:hlinkClick r:id="rId10"/>
              </a:rPr>
              <a:t>https://www.geeksforgeeks.org/quick-sort/</a:t>
            </a:r>
            <a:r>
              <a:rPr lang="tr-TR" sz="1600" dirty="0"/>
              <a:t> 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/>
              <a:t>[</a:t>
            </a:r>
            <a:r>
              <a:rPr lang="tr-TR" sz="1600" dirty="0"/>
              <a:t>7</a:t>
            </a:r>
            <a:r>
              <a:rPr lang="en-US" sz="1600" dirty="0"/>
              <a:t>] </a:t>
            </a:r>
            <a:r>
              <a:rPr lang="en-US" sz="1600" dirty="0">
                <a:hlinkClick r:id="rId11"/>
              </a:rPr>
              <a:t>https://www.geeksforgeeks.org/merge-sort/</a:t>
            </a:r>
            <a:r>
              <a:rPr lang="tr-TR" sz="1600" dirty="0"/>
              <a:t> 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/>
              <a:t>[</a:t>
            </a:r>
            <a:r>
              <a:rPr lang="tr-TR" sz="1600" dirty="0"/>
              <a:t>8</a:t>
            </a:r>
            <a:r>
              <a:rPr lang="en-US" sz="1600" dirty="0"/>
              <a:t>] </a:t>
            </a:r>
            <a:r>
              <a:rPr lang="en-US" sz="1600" dirty="0">
                <a:hlinkClick r:id="rId12"/>
              </a:rPr>
              <a:t>https://www.geeksforgeeks.org/bubble-sort/</a:t>
            </a:r>
            <a:r>
              <a:rPr lang="tr-TR" sz="1600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9434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thank you ile ilgili gÃ¶rsel sonucu">
            <a:extLst>
              <a:ext uri="{FF2B5EF4-FFF2-40B4-BE49-F238E27FC236}">
                <a16:creationId xmlns:a16="http://schemas.microsoft.com/office/drawing/2014/main" id="{B442B43E-941C-427B-A8E8-14E1F4A07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052513"/>
            <a:ext cx="57150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66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AGENDA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2C032D-A02B-44A0-8FF7-47CBA22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706"/>
            <a:ext cx="9601200" cy="4522694"/>
          </a:xfrm>
        </p:spPr>
        <p:txBody>
          <a:bodyPr/>
          <a:lstStyle/>
          <a:p>
            <a:r>
              <a:rPr lang="tr-TR" sz="2400" dirty="0"/>
              <a:t>DESCRIPTION</a:t>
            </a:r>
            <a:endParaRPr lang="en-US" sz="2400" dirty="0"/>
          </a:p>
          <a:p>
            <a:r>
              <a:rPr lang="tr-TR" sz="2400" dirty="0"/>
              <a:t>FEATURES</a:t>
            </a:r>
            <a:endParaRPr lang="en-US" sz="2400" dirty="0"/>
          </a:p>
          <a:p>
            <a:r>
              <a:rPr lang="tr-TR" sz="2400" dirty="0"/>
              <a:t>DESIGN PATTERNS</a:t>
            </a:r>
            <a:endParaRPr lang="en-US" sz="2400" dirty="0"/>
          </a:p>
          <a:p>
            <a:r>
              <a:rPr lang="tr-TR" sz="2400" dirty="0"/>
              <a:t>RESULTS</a:t>
            </a:r>
            <a:endParaRPr lang="en-US" sz="2400" dirty="0"/>
          </a:p>
          <a:p>
            <a:r>
              <a:rPr lang="en-US" sz="2400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7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DESCRIPTION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2C032D-A02B-44A0-8FF7-47CBA22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706"/>
            <a:ext cx="9601200" cy="4522694"/>
          </a:xfrm>
        </p:spPr>
        <p:txBody>
          <a:bodyPr>
            <a:normAutofit/>
          </a:bodyPr>
          <a:lstStyle/>
          <a:p>
            <a:r>
              <a:rPr lang="en-US" sz="2400" dirty="0"/>
              <a:t>This project aims to run </a:t>
            </a:r>
            <a:r>
              <a:rPr lang="en-US" sz="2400" b="1" dirty="0"/>
              <a:t>sorting</a:t>
            </a:r>
            <a:r>
              <a:rPr lang="en-US" sz="2400" dirty="0"/>
              <a:t> and </a:t>
            </a:r>
            <a:r>
              <a:rPr lang="en-US" sz="2400" b="1" dirty="0"/>
              <a:t>searching</a:t>
            </a:r>
            <a:r>
              <a:rPr lang="en-US" sz="2400" dirty="0"/>
              <a:t> algorithms and provide some statistics such as execution time and applied number of steps. These statistics help us to make a comparison between the algorithms from the point of time complexity level. </a:t>
            </a:r>
          </a:p>
          <a:p>
            <a:r>
              <a:rPr lang="en-US" sz="2400" dirty="0"/>
              <a:t>The project calculates execution time results and applied number of steps per sorting and searching with using built-in array structures corresponding to use cases </a:t>
            </a:r>
            <a:r>
              <a:rPr lang="en-US" sz="2400" b="1" dirty="0"/>
              <a:t>(Best, Worst and Average). </a:t>
            </a:r>
          </a:p>
          <a:p>
            <a:r>
              <a:rPr lang="en-US" sz="2400" dirty="0"/>
              <a:t>User can be able to display the performance results as a figure for the selected algorithm type.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9549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FEATURES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2C032D-A02B-44A0-8FF7-47CBA22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706"/>
            <a:ext cx="9601200" cy="4522694"/>
          </a:xfrm>
        </p:spPr>
        <p:txBody>
          <a:bodyPr>
            <a:normAutofit/>
          </a:bodyPr>
          <a:lstStyle/>
          <a:p>
            <a:r>
              <a:rPr lang="en-US" sz="2400" dirty="0"/>
              <a:t>Following Core features are contracted about</a:t>
            </a:r>
          </a:p>
          <a:p>
            <a:pPr lvl="1"/>
            <a:r>
              <a:rPr lang="en-US" sz="2400" dirty="0"/>
              <a:t>Supported Sorting Algorithms: </a:t>
            </a:r>
            <a:r>
              <a:rPr lang="en-US" sz="2400" b="1" dirty="0"/>
              <a:t>Selection, Bubble, Merge</a:t>
            </a:r>
            <a:r>
              <a:rPr lang="tr-TR" sz="2400" b="1" dirty="0"/>
              <a:t>, </a:t>
            </a:r>
            <a:r>
              <a:rPr lang="en-US" sz="2400" b="1" dirty="0"/>
              <a:t>Quick</a:t>
            </a:r>
          </a:p>
          <a:p>
            <a:pPr lvl="1"/>
            <a:r>
              <a:rPr lang="en-US" sz="2400" dirty="0"/>
              <a:t>Supported Searching Algorithms: </a:t>
            </a:r>
            <a:r>
              <a:rPr lang="en-US" sz="2400" b="1" dirty="0"/>
              <a:t>Linear, Binary, Jump</a:t>
            </a:r>
            <a:r>
              <a:rPr lang="tr-TR" sz="2400" b="1" dirty="0"/>
              <a:t>, </a:t>
            </a:r>
            <a:r>
              <a:rPr lang="en-US" sz="2400" b="1" dirty="0"/>
              <a:t>Interpolation</a:t>
            </a:r>
          </a:p>
          <a:p>
            <a:pPr lvl="1"/>
            <a:r>
              <a:rPr lang="en-US" sz="2400" dirty="0"/>
              <a:t>Supported Complexity Use Cases: </a:t>
            </a:r>
            <a:r>
              <a:rPr lang="en-US" sz="2400" b="1" dirty="0"/>
              <a:t>Best, Average, Worst</a:t>
            </a:r>
          </a:p>
          <a:p>
            <a:pPr lvl="1"/>
            <a:r>
              <a:rPr lang="en-US" sz="2400" dirty="0"/>
              <a:t>Complexity level (Best/Average/Worst) and Algorithm (Sorting/Searching) can be selected from GUI.</a:t>
            </a:r>
          </a:p>
          <a:p>
            <a:pPr lvl="1"/>
            <a:r>
              <a:rPr lang="en-US" sz="2400" dirty="0"/>
              <a:t>Comparison results are displayed as plot on GUI.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516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PATTERNS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2C032D-A02B-44A0-8FF7-47CBA22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705"/>
            <a:ext cx="9601200" cy="5244937"/>
          </a:xfrm>
        </p:spPr>
        <p:txBody>
          <a:bodyPr>
            <a:normAutofit/>
          </a:bodyPr>
          <a:lstStyle/>
          <a:p>
            <a:r>
              <a:rPr lang="en-US" sz="2400" dirty="0"/>
              <a:t>Following design patterns are used during implementation. Python programming language with QT framework is used.</a:t>
            </a:r>
          </a:p>
          <a:p>
            <a:pPr lvl="1"/>
            <a:r>
              <a:rPr lang="en-US" sz="2400" b="1" dirty="0"/>
              <a:t>Simple Factory</a:t>
            </a:r>
          </a:p>
          <a:p>
            <a:pPr lvl="1"/>
            <a:r>
              <a:rPr lang="en-US" sz="2400" b="1" dirty="0"/>
              <a:t>Iterator</a:t>
            </a:r>
          </a:p>
          <a:p>
            <a:pPr lvl="1"/>
            <a:r>
              <a:rPr lang="en-US" sz="2400" b="1" dirty="0"/>
              <a:t>Template</a:t>
            </a:r>
          </a:p>
          <a:p>
            <a:pPr lvl="1"/>
            <a:r>
              <a:rPr lang="en-US" sz="2400" b="1" dirty="0"/>
              <a:t>Visitor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347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PATTERNS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2C032D-A02B-44A0-8FF7-47CBA22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705"/>
            <a:ext cx="9601200" cy="5244937"/>
          </a:xfrm>
        </p:spPr>
        <p:txBody>
          <a:bodyPr>
            <a:normAutofit/>
          </a:bodyPr>
          <a:lstStyle/>
          <a:p>
            <a:r>
              <a:rPr lang="en-US" sz="2400" dirty="0"/>
              <a:t>Simple Factory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Iterator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1A53AF-79EC-476A-B275-143E76D3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173" y="1928616"/>
            <a:ext cx="8421757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CaseFactory():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buildCase(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,type):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==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"Best"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BestCase()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==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"Worst"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WorstCase()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==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"Average"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AverageCase()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A8BB2C-D635-4771-8C32-8D3C26829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173" y="3845299"/>
            <a:ext cx="8421757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SortIterator(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 iterator."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container):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.container = container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 = -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__next__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 +=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 &gt;=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.container.sortMax: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raise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StopIteration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.container.sortTypes[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.n],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__iter__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00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PATTERNS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2C032D-A02B-44A0-8FF7-47CBA22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705"/>
            <a:ext cx="9275073" cy="81182505"/>
          </a:xfrm>
        </p:spPr>
        <p:txBody>
          <a:bodyPr>
            <a:normAutofit/>
          </a:bodyPr>
          <a:lstStyle/>
          <a:p>
            <a:r>
              <a:rPr lang="en-US" sz="2400" dirty="0"/>
              <a:t>Template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0E1F852-D765-4A77-B344-EA937F499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340" y="1833859"/>
            <a:ext cx="5456582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PerformanceSort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Common.Performance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,title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.timeStart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.timeStop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.title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title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.elapsedTime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.numberofSteps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datetime.now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.timeStart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 timer()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self.timeStart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tempTime.second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*1000) + 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tempTime.microsecond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/1000)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self.timeStart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float(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datetime.now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()).microsecond)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"Start Time: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datetime.datetime.now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measurePerformance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.startTime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.stopTime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.calcTime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.elapsedTime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.numberofSteps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DF6D94E-0E3F-4598-9606-035523B0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071" y="1833859"/>
            <a:ext cx="5148469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PerformanceSort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=float(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datetime.now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()).microsecond)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#print(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.numberofSteps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.numberofSteps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swapped =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 -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.numberofSteps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.numberofSteps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 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swapped =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swapped ==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stop_time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float(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datetime.now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()).microsecond)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# print(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stop_time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self.elapsedTime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float(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stop_time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12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PATTERNS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2C032D-A02B-44A0-8FF7-47CBA22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705"/>
            <a:ext cx="9601200" cy="5244937"/>
          </a:xfrm>
        </p:spPr>
        <p:txBody>
          <a:bodyPr>
            <a:normAutofit/>
          </a:bodyPr>
          <a:lstStyle/>
          <a:p>
            <a:r>
              <a:rPr lang="en-US" sz="2400" dirty="0"/>
              <a:t>Visitor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A76950B-DC60-4903-9EA8-3BED9C722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0704" y="1800358"/>
            <a:ext cx="5088835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Visitor():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visitSearch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visitSort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SearchVisit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accept(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visitor):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visitor.visitSearch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SortVisit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accept(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visitor):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visitor.visitSort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AlgVisitor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(Visitor):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,type,case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type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case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visitSearch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'All'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Search.runAll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Search.runSearch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visitSort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'All'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Sorting.runAll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Sorting.runSort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08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RESULTS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C9180467-95A7-4742-96E4-917CE37FC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9714"/>
            <a:ext cx="10393582" cy="417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861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Override1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2581</TotalTime>
  <Words>355</Words>
  <Application>Microsoft Office PowerPoint</Application>
  <PresentationFormat>Geniş ekran</PresentationFormat>
  <Paragraphs>61</Paragraphs>
  <Slides>13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Franklin Gothic Book</vt:lpstr>
      <vt:lpstr>Crop</vt:lpstr>
      <vt:lpstr>Acrobat Document</vt:lpstr>
      <vt:lpstr>      Benchmarking Tool for Sorting and Searching Algorithms </vt:lpstr>
      <vt:lpstr>AGENDA</vt:lpstr>
      <vt:lpstr>DESCRIPTION</vt:lpstr>
      <vt:lpstr>FEATURES</vt:lpstr>
      <vt:lpstr>DESIGN PATTERNS</vt:lpstr>
      <vt:lpstr>DESIGN PATTERNS</vt:lpstr>
      <vt:lpstr>DESIGN PATTERNS</vt:lpstr>
      <vt:lpstr>DESIGN PATTERNS</vt:lpstr>
      <vt:lpstr>RESULTS</vt:lpstr>
      <vt:lpstr>RESULTS</vt:lpstr>
      <vt:lpstr>RESULTS</vt:lpstr>
      <vt:lpstr>REFERENCES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necip</dc:creator>
  <cp:lastModifiedBy>Necip Gözüaçık</cp:lastModifiedBy>
  <cp:revision>238</cp:revision>
  <dcterms:created xsi:type="dcterms:W3CDTF">2017-12-23T11:18:33Z</dcterms:created>
  <dcterms:modified xsi:type="dcterms:W3CDTF">2019-05-04T14:02:11Z</dcterms:modified>
</cp:coreProperties>
</file>