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07" y="77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C3999-42A0-447C-AFBD-53D45A0076E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ABB46-2323-4AF8-B8E3-DF90890757EE}">
      <dgm:prSet/>
      <dgm:spPr/>
      <dgm:t>
        <a:bodyPr/>
        <a:lstStyle/>
        <a:p>
          <a:r>
            <a:rPr lang="en-US"/>
            <a:t>pharmacy management system is a software system used to manage and organize the day-to-day operations of a pharmacy.</a:t>
          </a:r>
        </a:p>
      </dgm:t>
    </dgm:pt>
    <dgm:pt modelId="{2D23ACD4-6A0B-4773-8007-B5C5B491A5A9}" type="parTrans" cxnId="{160CA6D0-37C1-4683-851D-6F5C639BFBB0}">
      <dgm:prSet/>
      <dgm:spPr/>
      <dgm:t>
        <a:bodyPr/>
        <a:lstStyle/>
        <a:p>
          <a:endParaRPr lang="en-US"/>
        </a:p>
      </dgm:t>
    </dgm:pt>
    <dgm:pt modelId="{C9FFB8E3-C680-4191-96B8-FE2074902688}" type="sibTrans" cxnId="{160CA6D0-37C1-4683-851D-6F5C639BFBB0}">
      <dgm:prSet/>
      <dgm:spPr/>
      <dgm:t>
        <a:bodyPr/>
        <a:lstStyle/>
        <a:p>
          <a:endParaRPr lang="en-US"/>
        </a:p>
      </dgm:t>
    </dgm:pt>
    <dgm:pt modelId="{64797E74-F89A-4F0B-B9C9-00E9AE837149}">
      <dgm:prSet/>
      <dgm:spPr/>
      <dgm:t>
        <a:bodyPr/>
        <a:lstStyle/>
        <a:p>
          <a:r>
            <a:rPr lang="en-US"/>
            <a:t>This includes tasks such as maintaining medicines, processing prescriptions, managing patient records, and generating reports and create delete update these kinds of things.</a:t>
          </a:r>
        </a:p>
      </dgm:t>
    </dgm:pt>
    <dgm:pt modelId="{3D6DCAE2-02C6-4DF0-A859-9D58534844BD}" type="parTrans" cxnId="{44CF2A00-C7EB-4608-A894-A77B912B830E}">
      <dgm:prSet/>
      <dgm:spPr/>
      <dgm:t>
        <a:bodyPr/>
        <a:lstStyle/>
        <a:p>
          <a:endParaRPr lang="en-US"/>
        </a:p>
      </dgm:t>
    </dgm:pt>
    <dgm:pt modelId="{3DADB3D1-2910-49BA-8A9E-EDCCEB682BB9}" type="sibTrans" cxnId="{44CF2A00-C7EB-4608-A894-A77B912B830E}">
      <dgm:prSet/>
      <dgm:spPr/>
      <dgm:t>
        <a:bodyPr/>
        <a:lstStyle/>
        <a:p>
          <a:endParaRPr lang="en-US"/>
        </a:p>
      </dgm:t>
    </dgm:pt>
    <dgm:pt modelId="{AC16AC7F-0412-494D-8498-296A25F89597}" type="pres">
      <dgm:prSet presAssocID="{C15C3999-42A0-447C-AFBD-53D45A0076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CE75A-6B22-4077-A3E6-8F521791C4DF}" type="pres">
      <dgm:prSet presAssocID="{FFCABB46-2323-4AF8-B8E3-DF90890757EE}" presName="hierRoot1" presStyleCnt="0"/>
      <dgm:spPr/>
    </dgm:pt>
    <dgm:pt modelId="{F58589E1-F205-480F-9208-9015F2E88C2A}" type="pres">
      <dgm:prSet presAssocID="{FFCABB46-2323-4AF8-B8E3-DF90890757EE}" presName="composite" presStyleCnt="0"/>
      <dgm:spPr/>
    </dgm:pt>
    <dgm:pt modelId="{48B078AD-0F33-45E1-BFC9-D158A0E60816}" type="pres">
      <dgm:prSet presAssocID="{FFCABB46-2323-4AF8-B8E3-DF90890757EE}" presName="background" presStyleLbl="node0" presStyleIdx="0" presStyleCnt="2"/>
      <dgm:spPr/>
    </dgm:pt>
    <dgm:pt modelId="{882C81C6-81F3-44C2-ABD2-A2D18210C2FA}" type="pres">
      <dgm:prSet presAssocID="{FFCABB46-2323-4AF8-B8E3-DF90890757EE}" presName="text" presStyleLbl="fgAcc0" presStyleIdx="0" presStyleCnt="2">
        <dgm:presLayoutVars>
          <dgm:chPref val="3"/>
        </dgm:presLayoutVars>
      </dgm:prSet>
      <dgm:spPr/>
    </dgm:pt>
    <dgm:pt modelId="{5E16DCDB-FDC2-4EC7-BEF8-57B5F7C9F913}" type="pres">
      <dgm:prSet presAssocID="{FFCABB46-2323-4AF8-B8E3-DF90890757EE}" presName="hierChild2" presStyleCnt="0"/>
      <dgm:spPr/>
    </dgm:pt>
    <dgm:pt modelId="{94F48A99-C6B2-4764-B887-40E74AAFFDDF}" type="pres">
      <dgm:prSet presAssocID="{64797E74-F89A-4F0B-B9C9-00E9AE837149}" presName="hierRoot1" presStyleCnt="0"/>
      <dgm:spPr/>
    </dgm:pt>
    <dgm:pt modelId="{6C4B9810-DA63-4EDB-916C-D60E815357EF}" type="pres">
      <dgm:prSet presAssocID="{64797E74-F89A-4F0B-B9C9-00E9AE837149}" presName="composite" presStyleCnt="0"/>
      <dgm:spPr/>
    </dgm:pt>
    <dgm:pt modelId="{61411B42-2D0C-4281-AB11-D86A35E139EE}" type="pres">
      <dgm:prSet presAssocID="{64797E74-F89A-4F0B-B9C9-00E9AE837149}" presName="background" presStyleLbl="node0" presStyleIdx="1" presStyleCnt="2"/>
      <dgm:spPr/>
    </dgm:pt>
    <dgm:pt modelId="{C3B092DA-7864-4F46-ADBC-438918295961}" type="pres">
      <dgm:prSet presAssocID="{64797E74-F89A-4F0B-B9C9-00E9AE837149}" presName="text" presStyleLbl="fgAcc0" presStyleIdx="1" presStyleCnt="2">
        <dgm:presLayoutVars>
          <dgm:chPref val="3"/>
        </dgm:presLayoutVars>
      </dgm:prSet>
      <dgm:spPr/>
    </dgm:pt>
    <dgm:pt modelId="{F6E87209-1A2F-4EFC-8CF4-60AA39F11247}" type="pres">
      <dgm:prSet presAssocID="{64797E74-F89A-4F0B-B9C9-00E9AE837149}" presName="hierChild2" presStyleCnt="0"/>
      <dgm:spPr/>
    </dgm:pt>
  </dgm:ptLst>
  <dgm:cxnLst>
    <dgm:cxn modelId="{44CF2A00-C7EB-4608-A894-A77B912B830E}" srcId="{C15C3999-42A0-447C-AFBD-53D45A0076E9}" destId="{64797E74-F89A-4F0B-B9C9-00E9AE837149}" srcOrd="1" destOrd="0" parTransId="{3D6DCAE2-02C6-4DF0-A859-9D58534844BD}" sibTransId="{3DADB3D1-2910-49BA-8A9E-EDCCEB682BB9}"/>
    <dgm:cxn modelId="{C41C490C-EF5F-4DD4-AC1F-3E2E78AFEC7F}" type="presOf" srcId="{FFCABB46-2323-4AF8-B8E3-DF90890757EE}" destId="{882C81C6-81F3-44C2-ABD2-A2D18210C2FA}" srcOrd="0" destOrd="0" presId="urn:microsoft.com/office/officeart/2005/8/layout/hierarchy1"/>
    <dgm:cxn modelId="{A2AC9C51-25D5-425E-8D83-F0AE58FC2F20}" type="presOf" srcId="{64797E74-F89A-4F0B-B9C9-00E9AE837149}" destId="{C3B092DA-7864-4F46-ADBC-438918295961}" srcOrd="0" destOrd="0" presId="urn:microsoft.com/office/officeart/2005/8/layout/hierarchy1"/>
    <dgm:cxn modelId="{F2453AC4-BB79-4945-9D46-4B8332F0DEBD}" type="presOf" srcId="{C15C3999-42A0-447C-AFBD-53D45A0076E9}" destId="{AC16AC7F-0412-494D-8498-296A25F89597}" srcOrd="0" destOrd="0" presId="urn:microsoft.com/office/officeart/2005/8/layout/hierarchy1"/>
    <dgm:cxn modelId="{160CA6D0-37C1-4683-851D-6F5C639BFBB0}" srcId="{C15C3999-42A0-447C-AFBD-53D45A0076E9}" destId="{FFCABB46-2323-4AF8-B8E3-DF90890757EE}" srcOrd="0" destOrd="0" parTransId="{2D23ACD4-6A0B-4773-8007-B5C5B491A5A9}" sibTransId="{C9FFB8E3-C680-4191-96B8-FE2074902688}"/>
    <dgm:cxn modelId="{79160994-C878-427C-8D0E-CF11D6C5DF1F}" type="presParOf" srcId="{AC16AC7F-0412-494D-8498-296A25F89597}" destId="{126CE75A-6B22-4077-A3E6-8F521791C4DF}" srcOrd="0" destOrd="0" presId="urn:microsoft.com/office/officeart/2005/8/layout/hierarchy1"/>
    <dgm:cxn modelId="{7A670B57-62B6-47E3-9AC7-9EADF310D3B3}" type="presParOf" srcId="{126CE75A-6B22-4077-A3E6-8F521791C4DF}" destId="{F58589E1-F205-480F-9208-9015F2E88C2A}" srcOrd="0" destOrd="0" presId="urn:microsoft.com/office/officeart/2005/8/layout/hierarchy1"/>
    <dgm:cxn modelId="{D48D0BAA-F2D4-457B-AC50-20FCDB65C473}" type="presParOf" srcId="{F58589E1-F205-480F-9208-9015F2E88C2A}" destId="{48B078AD-0F33-45E1-BFC9-D158A0E60816}" srcOrd="0" destOrd="0" presId="urn:microsoft.com/office/officeart/2005/8/layout/hierarchy1"/>
    <dgm:cxn modelId="{999EEC28-4B61-440B-A7A6-FF8D31CEF899}" type="presParOf" srcId="{F58589E1-F205-480F-9208-9015F2E88C2A}" destId="{882C81C6-81F3-44C2-ABD2-A2D18210C2FA}" srcOrd="1" destOrd="0" presId="urn:microsoft.com/office/officeart/2005/8/layout/hierarchy1"/>
    <dgm:cxn modelId="{5AEBC148-4C2D-4BD5-AC4C-3C97BB6845EB}" type="presParOf" srcId="{126CE75A-6B22-4077-A3E6-8F521791C4DF}" destId="{5E16DCDB-FDC2-4EC7-BEF8-57B5F7C9F913}" srcOrd="1" destOrd="0" presId="urn:microsoft.com/office/officeart/2005/8/layout/hierarchy1"/>
    <dgm:cxn modelId="{9E42D352-43B7-4421-AAAA-25EC458CA968}" type="presParOf" srcId="{AC16AC7F-0412-494D-8498-296A25F89597}" destId="{94F48A99-C6B2-4764-B887-40E74AAFFDDF}" srcOrd="1" destOrd="0" presId="urn:microsoft.com/office/officeart/2005/8/layout/hierarchy1"/>
    <dgm:cxn modelId="{85C4F351-09AF-4A96-8CC8-DBAB43B1DC4A}" type="presParOf" srcId="{94F48A99-C6B2-4764-B887-40E74AAFFDDF}" destId="{6C4B9810-DA63-4EDB-916C-D60E815357EF}" srcOrd="0" destOrd="0" presId="urn:microsoft.com/office/officeart/2005/8/layout/hierarchy1"/>
    <dgm:cxn modelId="{42A21F85-10BA-44CC-B90D-A8BF11E8A43A}" type="presParOf" srcId="{6C4B9810-DA63-4EDB-916C-D60E815357EF}" destId="{61411B42-2D0C-4281-AB11-D86A35E139EE}" srcOrd="0" destOrd="0" presId="urn:microsoft.com/office/officeart/2005/8/layout/hierarchy1"/>
    <dgm:cxn modelId="{842FD2D3-0FB2-49DE-8C79-C70DA1D6E413}" type="presParOf" srcId="{6C4B9810-DA63-4EDB-916C-D60E815357EF}" destId="{C3B092DA-7864-4F46-ADBC-438918295961}" srcOrd="1" destOrd="0" presId="urn:microsoft.com/office/officeart/2005/8/layout/hierarchy1"/>
    <dgm:cxn modelId="{06F44E29-47BF-46F2-8381-89309BE39E20}" type="presParOf" srcId="{94F48A99-C6B2-4764-B887-40E74AAFFDDF}" destId="{F6E87209-1A2F-4EFC-8CF4-60AA39F112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078AD-0F33-45E1-BFC9-D158A0E60816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2C81C6-81F3-44C2-ABD2-A2D18210C2F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pharmacy management system is a software system used to manage and organize the day-to-day operations of a pharmacy.</a:t>
          </a:r>
        </a:p>
      </dsp:txBody>
      <dsp:txXfrm>
        <a:off x="534947" y="649409"/>
        <a:ext cx="3962083" cy="2460051"/>
      </dsp:txXfrm>
    </dsp:sp>
    <dsp:sp modelId="{61411B42-2D0C-4281-AB11-D86A35E139EE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092DA-7864-4F46-ADBC-438918295961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includes tasks such as maintaining medicines, processing prescriptions, managing patient records, and generating reports and create delete update these kinds of things.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5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6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DC36-24E6-4A5F-B724-FB48DA72D0E0}" type="datetimeFigureOut">
              <a:rPr lang="tr-TR" smtClean="0"/>
              <a:t>27.01.2023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EE238E-DF1B-4340-AC3E-728AAEA8810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AC2E4-FB00-4895-9FE1-EB65A7B94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9" r="-1" b="1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9D6A5-8D4E-4BD3-9F67-44E7852F6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tr-TR" sz="6600">
                <a:solidFill>
                  <a:srgbClr val="FFFFFF"/>
                </a:solidFill>
              </a:rPr>
              <a:t>Pharmacy Management </a:t>
            </a:r>
            <a:br>
              <a:rPr lang="tr-TR" sz="6600">
                <a:solidFill>
                  <a:srgbClr val="FFFFFF"/>
                </a:solidFill>
              </a:rPr>
            </a:br>
            <a:r>
              <a:rPr lang="tr-TR" sz="66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08A59-39F0-4EDA-818E-77F5E2A3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Gorkem Özyurt</a:t>
            </a:r>
          </a:p>
          <a:p>
            <a:r>
              <a:rPr lang="tr-TR">
                <a:solidFill>
                  <a:srgbClr val="FFFFFF"/>
                </a:solidFill>
              </a:rPr>
              <a:t>218MI1034</a:t>
            </a:r>
          </a:p>
        </p:txBody>
      </p:sp>
    </p:spTree>
    <p:extLst>
      <p:ext uri="{BB962C8B-B14F-4D97-AF65-F5344CB8AC3E}">
        <p14:creationId xmlns:p14="http://schemas.microsoft.com/office/powerpoint/2010/main" val="22253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FA5D-0E8D-45C8-B336-1FA25C8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Repository design pattern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459-B025-49D0-A590-DCB5ADB3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is a design pattern that enables data access and management to be reduced to a single point in data-centric applications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31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40C6561A-7C96-94FB-2D64-7797A5185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112" r="-1" b="1061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18456-0F2B-4E58-AA9E-A3047B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Some Forms IN </a:t>
            </a:r>
            <a:r>
              <a:rPr lang="en-US" sz="6600" dirty="0" err="1"/>
              <a:t>ThIS</a:t>
            </a:r>
            <a:r>
              <a:rPr lang="en-US" sz="6600" dirty="0"/>
              <a:t> PROJECT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8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" name="Straight Connector 9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9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9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2175D1B5-E132-4E8E-9C93-289042CB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tr-TR" sz="3600" dirty="0" err="1"/>
              <a:t>Medıcıne</a:t>
            </a:r>
            <a:r>
              <a:rPr lang="tr-TR" sz="3600" dirty="0"/>
              <a:t> form</a:t>
            </a:r>
            <a:endParaRPr lang="en-US" sz="3600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71AB6EC-E271-49EB-9239-668998166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55" y="1684075"/>
            <a:ext cx="6801886" cy="3449638"/>
          </a:xfrm>
        </p:spPr>
      </p:pic>
    </p:spTree>
    <p:extLst>
      <p:ext uri="{BB962C8B-B14F-4D97-AF65-F5344CB8AC3E}">
        <p14:creationId xmlns:p14="http://schemas.microsoft.com/office/powerpoint/2010/main" val="269083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1C84C-76ED-42A8-8A38-639E9F64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tr-TR" sz="3600" dirty="0" err="1"/>
              <a:t>Supplıer</a:t>
            </a:r>
            <a:r>
              <a:rPr lang="tr-TR" sz="3600" dirty="0"/>
              <a:t> form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6A7DC42-BE07-4214-8CA4-C9DF43B5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53" y="1116345"/>
            <a:ext cx="6235760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4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94785-6856-4C85-A710-02479009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tr-TR" sz="3600" dirty="0" err="1"/>
              <a:t>Reports</a:t>
            </a:r>
            <a:r>
              <a:rPr lang="tr-TR" sz="3600" dirty="0"/>
              <a:t> form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D6F0B53-1401-4B1B-AA65-72DE1CFD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180263"/>
            <a:ext cx="6282919" cy="3738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7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3A92C536-DB10-AF2E-44C4-276894372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8" r="-1" b="14429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199D33-750D-40A3-927A-8D32B0600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B8E-185F-4C9E-AE55-BDFDFAA2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01" y="4731477"/>
            <a:ext cx="9599967" cy="1464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E"/>
                </a:solidFill>
              </a:rPr>
              <a:t>Now, I Want to Show my Project via</a:t>
            </a:r>
            <a:r>
              <a:rPr lang="tr-TR" sz="4000" dirty="0">
                <a:solidFill>
                  <a:srgbClr val="FFFFFE"/>
                </a:solidFill>
              </a:rPr>
              <a:t> </a:t>
            </a:r>
            <a:r>
              <a:rPr lang="tr-TR" sz="4000" dirty="0" err="1">
                <a:solidFill>
                  <a:srgbClr val="FFFFFE"/>
                </a:solidFill>
              </a:rPr>
              <a:t>mıcrosoft</a:t>
            </a:r>
            <a:r>
              <a:rPr lang="tr-TR" sz="4000" dirty="0">
                <a:solidFill>
                  <a:srgbClr val="FFFFFE"/>
                </a:solidFill>
              </a:rPr>
              <a:t> </a:t>
            </a:r>
            <a:r>
              <a:rPr lang="en-US" sz="4000" dirty="0">
                <a:solidFill>
                  <a:srgbClr val="FFFFFE"/>
                </a:solidFill>
              </a:rPr>
              <a:t> </a:t>
            </a:r>
            <a:r>
              <a:rPr lang="en-US" sz="4000" dirty="0" err="1">
                <a:solidFill>
                  <a:srgbClr val="FFFFFE"/>
                </a:solidFill>
              </a:rPr>
              <a:t>vısual</a:t>
            </a:r>
            <a:r>
              <a:rPr lang="en-US" sz="4000" dirty="0">
                <a:solidFill>
                  <a:srgbClr val="FFFFFE"/>
                </a:solidFill>
              </a:rPr>
              <a:t> </a:t>
            </a:r>
            <a:r>
              <a:rPr lang="en-US" sz="4000" dirty="0" err="1">
                <a:solidFill>
                  <a:srgbClr val="FFFFFE"/>
                </a:solidFill>
              </a:rPr>
              <a:t>studıo</a:t>
            </a:r>
            <a:r>
              <a:rPr lang="tr-TR" sz="4000" dirty="0">
                <a:solidFill>
                  <a:srgbClr val="FFFFFE"/>
                </a:solidFill>
              </a:rPr>
              <a:t>…</a:t>
            </a:r>
            <a:endParaRPr lang="en-US" sz="4000" dirty="0">
              <a:solidFill>
                <a:srgbClr val="FFFFFE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5C7E8-DD6D-40CB-A8DC-7056D20EB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6101" y="4564091"/>
            <a:ext cx="9601907" cy="0"/>
          </a:xfrm>
          <a:prstGeom prst="line">
            <a:avLst/>
          </a:prstGeom>
          <a:ln w="31750">
            <a:solidFill>
              <a:srgbClr val="7AA6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8F1-94A2-47EC-AA5C-9C30C87F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PHARMACY MANAGEMENT SYSTEM?</a:t>
            </a:r>
            <a:br>
              <a:rPr lang="en-US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285CF-56B0-0B5F-9244-BF5E281E7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75521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8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B19B-E357-4268-ADE8-726A598E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PHARMACY MANAGEMENT SYSTEMS</a:t>
            </a:r>
            <a:br>
              <a:rPr lang="en-US" sz="2500" b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CCB9-5AB9-4CBD-8FBD-267EA6E6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improve the efficiency and accuracy of the pharmacy's operations, by automating and streamlining tasks such as inventory management, prescription processing, and patient record management.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integrating with electronic medical records systems, a pharmacy management system can provide a more comprehensive view of a patient's medication history</a:t>
            </a:r>
            <a:r>
              <a:rPr lang="tr-TR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enabling more effective medication management.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reducing the risk of adverse drug interactions.</a:t>
            </a:r>
            <a:endParaRPr lang="tr-TR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goal of pharmacy management systems is to improve patient outcomes, increase productivity and reduce the costs of running a pharmacy.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Aft>
                <a:spcPts val="1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0316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F93D-2565-4B22-AB24-AFB2499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 AND THEIR DEFINITIONS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07FD-6192-4250-ACE3-3B698E26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C#</a:t>
            </a:r>
          </a:p>
          <a:p>
            <a:r>
              <a:rPr lang="tr-TR" dirty="0"/>
              <a:t>.Net </a:t>
            </a:r>
            <a:r>
              <a:rPr lang="tr-TR" dirty="0" err="1"/>
              <a:t>Freamwork</a:t>
            </a:r>
            <a:endParaRPr lang="tr-TR" dirty="0"/>
          </a:p>
          <a:p>
            <a:r>
              <a:rPr lang="tr-TR" dirty="0"/>
              <a:t>ORM</a:t>
            </a:r>
          </a:p>
          <a:p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Freamwork</a:t>
            </a:r>
            <a:endParaRPr lang="tr-TR" dirty="0"/>
          </a:p>
          <a:p>
            <a:r>
              <a:rPr lang="tr-TR" dirty="0"/>
              <a:t>Microsoft </a:t>
            </a:r>
            <a:r>
              <a:rPr lang="tr-TR" dirty="0" err="1"/>
              <a:t>Reporting</a:t>
            </a:r>
            <a:r>
              <a:rPr lang="tr-TR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8146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2024-1EE8-4CD3-BB85-CA185B46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orm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155-036D-4EBF-8EAF-D71CAEA0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Object-Relational Mapping (ORM) is a technique for converting data between a relational database and an object-oriented programming language. he main idea behind ORM is to create a mapping between the database schema (tables, columns, etc.) and the classes and objects in the application. This allows developers to work with databases using a more familiar object-oriented paradigm, rather than writing low-level SQL statements.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515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4A25-A65C-4D51-9663-CAC34CCC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Entity Framework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8560-B0C5-42E8-85BD-1192C2F2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Entity Framework is an ORM and ORMs are intended to increase developer productivity by reducing the unnecessary tasks of persisting data used in applications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98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AAA-439F-4054-A9F1-B4DBC292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Microsoft Reporting Services: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AF15-E14C-48F6-ACAF-8F8294E4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Reporting Services 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windows form application. Contains the assemblies required to use the Windows Form Report Viewer Control.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058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D37-4B96-40C0-B4C4-86441A74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PATTERNS TO BE USED IN THE PROJECT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DDE-526F-453B-9ABD-D8D82EC9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Repository design pattern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Layered architecture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37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725B-13BF-4036-A474-523FBE7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Layered architecture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7B2D-2D6B-470D-9E8F-0604A5B2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layered architecture is a design pattern that helps to separate the different concerns of an application and make it more maintainable, testable, and scalable.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4447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394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Symbol</vt:lpstr>
      <vt:lpstr>Times New Roman</vt:lpstr>
      <vt:lpstr>Gallery</vt:lpstr>
      <vt:lpstr>Pharmacy Management  System</vt:lpstr>
      <vt:lpstr>WHAT IS PHARMACY MANAGEMENT SYSTEM? </vt:lpstr>
      <vt:lpstr>THE GOAL OF PHARMACY MANAGEMENT SYSTEMS </vt:lpstr>
      <vt:lpstr>TECHNOLOGIES USED AND THEIR DEFINITIONS </vt:lpstr>
      <vt:lpstr>orm</vt:lpstr>
      <vt:lpstr>Entity Framework</vt:lpstr>
      <vt:lpstr>Microsoft Reporting Services: </vt:lpstr>
      <vt:lpstr>DESIGN PATTERNS TO BE USED IN THE PROJECT </vt:lpstr>
      <vt:lpstr>Layered architecture  </vt:lpstr>
      <vt:lpstr>Repository design pattern </vt:lpstr>
      <vt:lpstr>Some Forms IN ThIS PROJECT</vt:lpstr>
      <vt:lpstr>Medıcıne form</vt:lpstr>
      <vt:lpstr>Supplıer form</vt:lpstr>
      <vt:lpstr>Reports form</vt:lpstr>
      <vt:lpstr>Now, I Want to Show my Project via mıcrosoft  vısual studıo…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 System</dc:title>
  <dc:creator>Gorkem OZYURT</dc:creator>
  <cp:lastModifiedBy>Gorkem OZYURT</cp:lastModifiedBy>
  <cp:revision>6</cp:revision>
  <dcterms:created xsi:type="dcterms:W3CDTF">2023-01-26T21:10:49Z</dcterms:created>
  <dcterms:modified xsi:type="dcterms:W3CDTF">2023-01-27T09:20:52Z</dcterms:modified>
</cp:coreProperties>
</file>