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4" r:id="rId8"/>
    <p:sldId id="265" r:id="rId9"/>
    <p:sldId id="266" r:id="rId10"/>
    <p:sldId id="267"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2" d="100"/>
          <a:sy n="92" d="100"/>
        </p:scale>
        <p:origin x="307"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A5D5EA-A5D6-46E2-B364-7F9DEDCBE72B}" type="datetimeFigureOut">
              <a:rPr lang="tr-TR" smtClean="0"/>
              <a:t>27.01.2023</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1BEABE2D-D503-4706-85C8-6D5D41ABE8F9}"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99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5D5EA-A5D6-46E2-B364-7F9DEDCBE72B}" type="datetimeFigureOut">
              <a:rPr lang="tr-TR" smtClean="0"/>
              <a:t>27.01.2023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EABE2D-D503-4706-85C8-6D5D41ABE8F9}"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023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5D5EA-A5D6-46E2-B364-7F9DEDCBE72B}" type="datetimeFigureOut">
              <a:rPr lang="tr-TR" smtClean="0"/>
              <a:t>27.01.2023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EABE2D-D503-4706-85C8-6D5D41ABE8F9}"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566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5D5EA-A5D6-46E2-B364-7F9DEDCBE72B}" type="datetimeFigureOut">
              <a:rPr lang="tr-TR" smtClean="0"/>
              <a:t>27.01.2023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EABE2D-D503-4706-85C8-6D5D41ABE8F9}"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218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5D5EA-A5D6-46E2-B364-7F9DEDCBE72B}" type="datetimeFigureOut">
              <a:rPr lang="tr-TR" smtClean="0"/>
              <a:t>27.01.2023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BEABE2D-D503-4706-85C8-6D5D41ABE8F9}"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567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A5D5EA-A5D6-46E2-B364-7F9DEDCBE72B}" type="datetimeFigureOut">
              <a:rPr lang="tr-TR" smtClean="0"/>
              <a:t>27.01.2023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BEABE2D-D503-4706-85C8-6D5D41ABE8F9}"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075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A5D5EA-A5D6-46E2-B364-7F9DEDCBE72B}" type="datetimeFigureOut">
              <a:rPr lang="tr-TR" smtClean="0"/>
              <a:t>27.01.2023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BEABE2D-D503-4706-85C8-6D5D41ABE8F9}"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44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A5D5EA-A5D6-46E2-B364-7F9DEDCBE72B}" type="datetimeFigureOut">
              <a:rPr lang="tr-TR" smtClean="0"/>
              <a:t>27.01.2023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BEABE2D-D503-4706-85C8-6D5D41ABE8F9}"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826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5D5EA-A5D6-46E2-B364-7F9DEDCBE72B}" type="datetimeFigureOut">
              <a:rPr lang="tr-TR" smtClean="0"/>
              <a:t>27.01.2023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BEABE2D-D503-4706-85C8-6D5D41ABE8F9}" type="slidenum">
              <a:rPr lang="tr-TR" smtClean="0"/>
              <a:t>‹#›</a:t>
            </a:fld>
            <a:endParaRPr lang="tr-TR"/>
          </a:p>
        </p:txBody>
      </p:sp>
    </p:spTree>
    <p:extLst>
      <p:ext uri="{BB962C8B-B14F-4D97-AF65-F5344CB8AC3E}">
        <p14:creationId xmlns:p14="http://schemas.microsoft.com/office/powerpoint/2010/main" val="287435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A5D5EA-A5D6-46E2-B364-7F9DEDCBE72B}" type="datetimeFigureOut">
              <a:rPr lang="tr-TR" smtClean="0"/>
              <a:t>27.01.2023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BEABE2D-D503-4706-85C8-6D5D41ABE8F9}"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923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7A5D5EA-A5D6-46E2-B364-7F9DEDCBE72B}" type="datetimeFigureOut">
              <a:rPr lang="tr-TR" smtClean="0"/>
              <a:t>27.01.2023</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1BEABE2D-D503-4706-85C8-6D5D41ABE8F9}"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628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7A5D5EA-A5D6-46E2-B364-7F9DEDCBE72B}" type="datetimeFigureOut">
              <a:rPr lang="tr-TR" smtClean="0"/>
              <a:t>27.01.2023</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EABE2D-D503-4706-85C8-6D5D41ABE8F9}"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4997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erson holding a bowl of food&#10;&#10;Description automatically generated with low confidence">
            <a:extLst>
              <a:ext uri="{FF2B5EF4-FFF2-40B4-BE49-F238E27FC236}">
                <a16:creationId xmlns:a16="http://schemas.microsoft.com/office/drawing/2014/main" id="{5C12EF1F-6333-4CC1-B2AD-962EF3CCCAD4}"/>
              </a:ext>
            </a:extLst>
          </p:cNvPr>
          <p:cNvPicPr>
            <a:picLocks noChangeAspect="1"/>
          </p:cNvPicPr>
          <p:nvPr/>
        </p:nvPicPr>
        <p:blipFill rotWithShape="1">
          <a:blip r:embed="rId2">
            <a:extLst>
              <a:ext uri="{28A0092B-C50C-407E-A947-70E740481C1C}">
                <a14:useLocalDpi xmlns:a14="http://schemas.microsoft.com/office/drawing/2010/main" val="0"/>
              </a:ext>
            </a:extLst>
          </a:blip>
          <a:srcRect l="5724" r="45710" b="1"/>
          <a:stretch/>
        </p:blipFill>
        <p:spPr>
          <a:xfrm>
            <a:off x="4117521" y="10"/>
            <a:ext cx="8074479" cy="6857990"/>
          </a:xfrm>
          <a:prstGeom prst="rect">
            <a:avLst/>
          </a:prstGeom>
        </p:spPr>
      </p:pic>
      <p:sp>
        <p:nvSpPr>
          <p:cNvPr id="4" name="Title 3">
            <a:extLst>
              <a:ext uri="{FF2B5EF4-FFF2-40B4-BE49-F238E27FC236}">
                <a16:creationId xmlns:a16="http://schemas.microsoft.com/office/drawing/2014/main" id="{B0FA5248-52F9-46BD-AC44-CB1BAF846F56}"/>
              </a:ext>
            </a:extLst>
          </p:cNvPr>
          <p:cNvSpPr>
            <a:spLocks noGrp="1"/>
          </p:cNvSpPr>
          <p:nvPr>
            <p:ph type="title"/>
          </p:nvPr>
        </p:nvSpPr>
        <p:spPr>
          <a:xfrm>
            <a:off x="804672" y="365125"/>
            <a:ext cx="5266155" cy="1325563"/>
          </a:xfrm>
        </p:spPr>
        <p:txBody>
          <a:bodyPr>
            <a:normAutofit/>
          </a:bodyPr>
          <a:lstStyle/>
          <a:p>
            <a:r>
              <a:rPr lang="tr-TR"/>
              <a:t>Dietitian Website Management System</a:t>
            </a:r>
          </a:p>
        </p:txBody>
      </p:sp>
      <p:sp>
        <p:nvSpPr>
          <p:cNvPr id="11" name="Content Placeholder 10">
            <a:extLst>
              <a:ext uri="{FF2B5EF4-FFF2-40B4-BE49-F238E27FC236}">
                <a16:creationId xmlns:a16="http://schemas.microsoft.com/office/drawing/2014/main" id="{93055FED-24D2-6B48-EEEE-2ABB5E310180}"/>
              </a:ext>
            </a:extLst>
          </p:cNvPr>
          <p:cNvSpPr>
            <a:spLocks noGrp="1"/>
          </p:cNvSpPr>
          <p:nvPr>
            <p:ph idx="1"/>
          </p:nvPr>
        </p:nvSpPr>
        <p:spPr>
          <a:xfrm>
            <a:off x="804672" y="2022601"/>
            <a:ext cx="3941499" cy="4154361"/>
          </a:xfrm>
        </p:spPr>
        <p:txBody>
          <a:bodyPr>
            <a:normAutofit/>
          </a:bodyPr>
          <a:lstStyle/>
          <a:p>
            <a:pPr marL="0" indent="0">
              <a:buNone/>
            </a:pPr>
            <a:r>
              <a:rPr lang="tr-TR" sz="2000"/>
              <a:t>Gorkem Ozyurt</a:t>
            </a:r>
          </a:p>
          <a:p>
            <a:pPr marL="0" indent="0">
              <a:buNone/>
            </a:pPr>
            <a:r>
              <a:rPr lang="tr-TR" sz="2000"/>
              <a:t>218MI1034</a:t>
            </a:r>
          </a:p>
          <a:p>
            <a:pPr marL="0" indent="0">
              <a:buNone/>
            </a:pPr>
            <a:endParaRPr lang="en-US" sz="2000"/>
          </a:p>
        </p:txBody>
      </p:sp>
    </p:spTree>
    <p:extLst>
      <p:ext uri="{BB962C8B-B14F-4D97-AF65-F5344CB8AC3E}">
        <p14:creationId xmlns:p14="http://schemas.microsoft.com/office/powerpoint/2010/main" val="38840422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EF5E-43E1-4F6E-B7CF-8DE89E1AED22}"/>
              </a:ext>
            </a:extLst>
          </p:cNvPr>
          <p:cNvSpPr>
            <a:spLocks noGrp="1"/>
          </p:cNvSpPr>
          <p:nvPr>
            <p:ph type="title"/>
          </p:nvPr>
        </p:nvSpPr>
        <p:spPr/>
        <p:txBody>
          <a:bodyPr/>
          <a:lstStyle/>
          <a:p>
            <a:endParaRPr lang="tr-TR"/>
          </a:p>
        </p:txBody>
      </p:sp>
      <p:pic>
        <p:nvPicPr>
          <p:cNvPr id="4" name="Content Placeholder 3">
            <a:extLst>
              <a:ext uri="{FF2B5EF4-FFF2-40B4-BE49-F238E27FC236}">
                <a16:creationId xmlns:a16="http://schemas.microsoft.com/office/drawing/2014/main" id="{2A6EAA4C-E827-4F8D-830E-C197CDF8DFF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72663" y="2194702"/>
            <a:ext cx="5760998" cy="3092484"/>
          </a:xfrm>
          <a:prstGeom prst="rect">
            <a:avLst/>
          </a:prstGeom>
          <a:noFill/>
          <a:ln>
            <a:noFill/>
          </a:ln>
        </p:spPr>
      </p:pic>
    </p:spTree>
    <p:extLst>
      <p:ext uri="{BB962C8B-B14F-4D97-AF65-F5344CB8AC3E}">
        <p14:creationId xmlns:p14="http://schemas.microsoft.com/office/powerpoint/2010/main" val="347776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5" name="Picture 4" descr="Sparklers on glass jar">
            <a:extLst>
              <a:ext uri="{FF2B5EF4-FFF2-40B4-BE49-F238E27FC236}">
                <a16:creationId xmlns:a16="http://schemas.microsoft.com/office/drawing/2014/main" id="{12FB5CF1-9BC6-1ADA-3D8C-BBB43B823261}"/>
              </a:ext>
            </a:extLst>
          </p:cNvPr>
          <p:cNvPicPr>
            <a:picLocks noChangeAspect="1"/>
          </p:cNvPicPr>
          <p:nvPr/>
        </p:nvPicPr>
        <p:blipFill rotWithShape="1">
          <a:blip r:embed="rId2"/>
          <a:srcRect t="15728" r="-1" b="-1"/>
          <a:stretch/>
        </p:blipFill>
        <p:spPr>
          <a:xfrm>
            <a:off x="2" y="10"/>
            <a:ext cx="12191695" cy="6857990"/>
          </a:xfrm>
          <a:prstGeom prst="rect">
            <a:avLst/>
          </a:prstGeom>
        </p:spPr>
      </p:pic>
      <p:sp>
        <p:nvSpPr>
          <p:cNvPr id="2" name="Title 1">
            <a:extLst>
              <a:ext uri="{FF2B5EF4-FFF2-40B4-BE49-F238E27FC236}">
                <a16:creationId xmlns:a16="http://schemas.microsoft.com/office/drawing/2014/main" id="{8851764F-5967-49AB-9935-6CC6B763E9F3}"/>
              </a:ext>
            </a:extLst>
          </p:cNvPr>
          <p:cNvSpPr>
            <a:spLocks noGrp="1"/>
          </p:cNvSpPr>
          <p:nvPr>
            <p:ph type="title"/>
          </p:nvPr>
        </p:nvSpPr>
        <p:spPr>
          <a:xfrm>
            <a:off x="4065511" y="3236470"/>
            <a:ext cx="6832500" cy="1252601"/>
          </a:xfrm>
        </p:spPr>
        <p:txBody>
          <a:bodyPr vert="horz" lIns="91440" tIns="45720" rIns="91440" bIns="0" rtlCol="0" anchor="b">
            <a:normAutofit/>
          </a:bodyPr>
          <a:lstStyle/>
          <a:p>
            <a:r>
              <a:rPr lang="en-US" sz="2800" dirty="0">
                <a:solidFill>
                  <a:srgbClr val="FFFFFE"/>
                </a:solidFill>
              </a:rPr>
              <a:t>Now, I Want to Show my Project</a:t>
            </a:r>
            <a:r>
              <a:rPr lang="tr-TR" sz="2800">
                <a:solidFill>
                  <a:srgbClr val="FFFFFE"/>
                </a:solidFill>
              </a:rPr>
              <a:t> </a:t>
            </a:r>
            <a:r>
              <a:rPr lang="en-US" sz="2800">
                <a:solidFill>
                  <a:srgbClr val="FFFFFE"/>
                </a:solidFill>
              </a:rPr>
              <a:t> </a:t>
            </a:r>
            <a:r>
              <a:rPr lang="en-US" sz="2800" dirty="0">
                <a:solidFill>
                  <a:srgbClr val="FFFFFE"/>
                </a:solidFill>
              </a:rPr>
              <a:t>via </a:t>
            </a:r>
            <a:r>
              <a:rPr lang="en-US" sz="2800" dirty="0" err="1">
                <a:solidFill>
                  <a:srgbClr val="FFFFFE"/>
                </a:solidFill>
              </a:rPr>
              <a:t>mıcrosoft</a:t>
            </a:r>
            <a:r>
              <a:rPr lang="en-US" sz="2800" dirty="0">
                <a:solidFill>
                  <a:srgbClr val="FFFFFE"/>
                </a:solidFill>
              </a:rPr>
              <a:t>  </a:t>
            </a:r>
            <a:r>
              <a:rPr lang="en-US" sz="2800" dirty="0" err="1">
                <a:solidFill>
                  <a:srgbClr val="FFFFFE"/>
                </a:solidFill>
              </a:rPr>
              <a:t>vısual</a:t>
            </a:r>
            <a:r>
              <a:rPr lang="en-US" sz="2800" dirty="0">
                <a:solidFill>
                  <a:srgbClr val="FFFFFE"/>
                </a:solidFill>
              </a:rPr>
              <a:t> </a:t>
            </a:r>
            <a:r>
              <a:rPr lang="en-US" sz="2800" dirty="0" err="1">
                <a:solidFill>
                  <a:srgbClr val="FFFFFE"/>
                </a:solidFill>
              </a:rPr>
              <a:t>studıo</a:t>
            </a:r>
            <a:r>
              <a:rPr lang="en-US" sz="2800" dirty="0">
                <a:solidFill>
                  <a:srgbClr val="FFFFFE"/>
                </a:solidFill>
              </a:rPr>
              <a:t>…</a:t>
            </a:r>
          </a:p>
        </p:txBody>
      </p:sp>
    </p:spTree>
    <p:extLst>
      <p:ext uri="{BB962C8B-B14F-4D97-AF65-F5344CB8AC3E}">
        <p14:creationId xmlns:p14="http://schemas.microsoft.com/office/powerpoint/2010/main" val="344581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ssorted vegetables and fruits">
            <a:extLst>
              <a:ext uri="{FF2B5EF4-FFF2-40B4-BE49-F238E27FC236}">
                <a16:creationId xmlns:a16="http://schemas.microsoft.com/office/drawing/2014/main" id="{8273D227-FF2F-5851-0D98-5B9D6B2E3C3A}"/>
              </a:ext>
            </a:extLst>
          </p:cNvPr>
          <p:cNvPicPr>
            <a:picLocks noChangeAspect="1"/>
          </p:cNvPicPr>
          <p:nvPr/>
        </p:nvPicPr>
        <p:blipFill rotWithShape="1">
          <a:blip r:embed="rId2">
            <a:duotone>
              <a:schemeClr val="bg2">
                <a:shade val="45000"/>
                <a:satMod val="135000"/>
              </a:schemeClr>
              <a:prstClr val="white"/>
            </a:duotone>
            <a:alphaModFix amt="50000"/>
          </a:blip>
          <a:srcRect t="8609" r="-1" b="7119"/>
          <a:stretch/>
        </p:blipFill>
        <p:spPr>
          <a:xfrm>
            <a:off x="305" y="10"/>
            <a:ext cx="12191695" cy="6857990"/>
          </a:xfrm>
          <a:prstGeom prst="rect">
            <a:avLst/>
          </a:prstGeom>
        </p:spPr>
      </p:pic>
      <p:sp>
        <p:nvSpPr>
          <p:cNvPr id="2" name="Title 1">
            <a:extLst>
              <a:ext uri="{FF2B5EF4-FFF2-40B4-BE49-F238E27FC236}">
                <a16:creationId xmlns:a16="http://schemas.microsoft.com/office/drawing/2014/main" id="{6BA497F3-AA08-41BD-96BB-0A68EAA4E4D0}"/>
              </a:ext>
            </a:extLst>
          </p:cNvPr>
          <p:cNvSpPr>
            <a:spLocks noGrp="1"/>
          </p:cNvSpPr>
          <p:nvPr>
            <p:ph type="title"/>
          </p:nvPr>
        </p:nvSpPr>
        <p:spPr/>
        <p:txBody>
          <a:bodyPr>
            <a:normAutofit/>
          </a:bodyPr>
          <a:lstStyle/>
          <a:p>
            <a:r>
              <a:rPr lang="en-US" b="1">
                <a:effectLst/>
                <a:latin typeface="Times New Roman" panose="02020603050405020304" pitchFamily="18" charset="0"/>
                <a:ea typeface="Times New Roman" panose="02020603050405020304" pitchFamily="18" charset="0"/>
                <a:cs typeface="Arial" panose="020B0604020202020204" pitchFamily="34" charset="0"/>
              </a:rPr>
              <a:t> What is Dietitian website?</a:t>
            </a:r>
            <a:br>
              <a:rPr lang="en-US">
                <a:effectLst/>
                <a:latin typeface="Calibri" panose="020F0502020204030204" pitchFamily="34" charset="0"/>
                <a:ea typeface="Calibri" panose="020F0502020204030204" pitchFamily="34" charset="0"/>
                <a:cs typeface="Arial" panose="020B0604020202020204" pitchFamily="34" charset="0"/>
              </a:rPr>
            </a:br>
            <a:endParaRPr lang="tr-TR" dirty="0"/>
          </a:p>
        </p:txBody>
      </p:sp>
      <p:sp>
        <p:nvSpPr>
          <p:cNvPr id="3" name="Content Placeholder 2">
            <a:extLst>
              <a:ext uri="{FF2B5EF4-FFF2-40B4-BE49-F238E27FC236}">
                <a16:creationId xmlns:a16="http://schemas.microsoft.com/office/drawing/2014/main" id="{A9554ECF-D07F-4451-B0F3-9F321E34E925}"/>
              </a:ext>
            </a:extLst>
          </p:cNvPr>
          <p:cNvSpPr>
            <a:spLocks noGrp="1"/>
          </p:cNvSpPr>
          <p:nvPr>
            <p:ph idx="1"/>
          </p:nvPr>
        </p:nvSpPr>
        <p:spPr/>
        <p:txBody>
          <a:bodyPr>
            <a:normAutofit/>
          </a:bodyPr>
          <a:lstStyle/>
          <a:p>
            <a:r>
              <a:rPr lang="en-US" b="1">
                <a:effectLst/>
                <a:latin typeface="Arial" panose="020B0604020202020204" pitchFamily="34" charset="0"/>
                <a:ea typeface="Calibri" panose="020F0502020204030204" pitchFamily="34" charset="0"/>
                <a:cs typeface="Arial" panose="020B0604020202020204" pitchFamily="34" charset="0"/>
              </a:rPr>
              <a:t>dietitian website; It is a website where customers find healthy food and beverage recipes and buy necessary supplements, as well as get support from a dietitian online. It </a:t>
            </a:r>
            <a:r>
              <a:rPr lang="en-US">
                <a:effectLst/>
                <a:latin typeface="Times New Roman" panose="02020603050405020304" pitchFamily="18" charset="0"/>
                <a:ea typeface="Times New Roman" panose="02020603050405020304" pitchFamily="18" charset="0"/>
                <a:cs typeface="Arial" panose="020B0604020202020204" pitchFamily="34" charset="0"/>
              </a:rPr>
              <a:t>.</a:t>
            </a:r>
            <a:endParaRPr lang="en-US">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1118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FB7B4-90FD-4814-86C6-373C67C3B435}"/>
              </a:ext>
            </a:extLst>
          </p:cNvPr>
          <p:cNvSpPr>
            <a:spLocks noGrp="1"/>
          </p:cNvSpPr>
          <p:nvPr>
            <p:ph type="title"/>
          </p:nvPr>
        </p:nvSpPr>
        <p:spPr/>
        <p:txBody>
          <a:bodyPr/>
          <a:lstStyle/>
          <a:p>
            <a:r>
              <a:rPr lang="en-US" sz="1800" b="1" dirty="0">
                <a:solidFill>
                  <a:srgbClr val="365F91"/>
                </a:solidFill>
                <a:effectLst/>
                <a:latin typeface="Times New Roman" panose="02020603050405020304" pitchFamily="18" charset="0"/>
                <a:ea typeface="Times New Roman" panose="02020603050405020304" pitchFamily="18" charset="0"/>
              </a:rPr>
              <a:t>Aim of Dietitian website</a:t>
            </a:r>
            <a:endParaRPr lang="tr-TR" dirty="0"/>
          </a:p>
        </p:txBody>
      </p:sp>
      <p:sp>
        <p:nvSpPr>
          <p:cNvPr id="3" name="Content Placeholder 2">
            <a:extLst>
              <a:ext uri="{FF2B5EF4-FFF2-40B4-BE49-F238E27FC236}">
                <a16:creationId xmlns:a16="http://schemas.microsoft.com/office/drawing/2014/main" id="{FC1ADE9F-5BF2-4424-B5B9-E48B1317A399}"/>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The main aim of a dietitian website is to provide information and resources to the general public, patients, and clients on healthy eating, nutrition, and lifestyle management. This includes providing information on the services offered by the dietitian, such as consultation, assessment, nutrition education, and therapy. A dietitian website can also serve as a platform for the dietitian to establish a professional online presence and to communicate with their clients and patients.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37934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26DC-7568-4772-ABB5-AB478EA0530F}"/>
              </a:ext>
            </a:extLst>
          </p:cNvPr>
          <p:cNvSpPr>
            <a:spLocks noGrp="1"/>
          </p:cNvSpPr>
          <p:nvPr>
            <p:ph type="title"/>
          </p:nvPr>
        </p:nvSpPr>
        <p:spPr/>
        <p:txBody>
          <a:bodyPr/>
          <a:lstStyle/>
          <a:p>
            <a:r>
              <a:rPr lang="en-US" sz="1800" b="1" dirty="0">
                <a:solidFill>
                  <a:srgbClr val="365F91"/>
                </a:solidFill>
                <a:effectLst/>
                <a:latin typeface="Times New Roman" panose="02020603050405020304" pitchFamily="18" charset="0"/>
                <a:ea typeface="Times New Roman" panose="02020603050405020304" pitchFamily="18" charset="0"/>
              </a:rPr>
              <a:t>Benefits of </a:t>
            </a:r>
            <a:r>
              <a:rPr lang="tr-TR" sz="1800" b="1" dirty="0" err="1">
                <a:solidFill>
                  <a:srgbClr val="365F91"/>
                </a:solidFill>
                <a:effectLst/>
                <a:latin typeface="Times New Roman" panose="02020603050405020304" pitchFamily="18" charset="0"/>
                <a:ea typeface="Times New Roman" panose="02020603050405020304" pitchFamily="18" charset="0"/>
              </a:rPr>
              <a:t>dıetıtıan</a:t>
            </a:r>
            <a:r>
              <a:rPr lang="tr-TR" sz="1800" b="1" dirty="0">
                <a:solidFill>
                  <a:srgbClr val="365F91"/>
                </a:solidFill>
                <a:effectLst/>
                <a:latin typeface="Times New Roman" panose="02020603050405020304" pitchFamily="18" charset="0"/>
                <a:ea typeface="Times New Roman" panose="02020603050405020304" pitchFamily="18" charset="0"/>
              </a:rPr>
              <a:t> </a:t>
            </a:r>
            <a:r>
              <a:rPr lang="tr-TR" sz="1800" b="1" dirty="0" err="1">
                <a:solidFill>
                  <a:srgbClr val="365F91"/>
                </a:solidFill>
                <a:effectLst/>
                <a:latin typeface="Times New Roman" panose="02020603050405020304" pitchFamily="18" charset="0"/>
                <a:ea typeface="Times New Roman" panose="02020603050405020304" pitchFamily="18" charset="0"/>
              </a:rPr>
              <a:t>websıte</a:t>
            </a:r>
            <a:r>
              <a:rPr lang="en-US" sz="1800" b="1" dirty="0">
                <a:solidFill>
                  <a:srgbClr val="365F91"/>
                </a:solidFill>
                <a:effectLst/>
                <a:latin typeface="Times New Roman" panose="02020603050405020304" pitchFamily="18" charset="0"/>
                <a:ea typeface="Times New Roman" panose="02020603050405020304" pitchFamily="18" charset="0"/>
              </a:rPr>
              <a:t> Management System</a:t>
            </a:r>
            <a:endParaRPr lang="tr-TR" dirty="0"/>
          </a:p>
        </p:txBody>
      </p:sp>
      <p:sp>
        <p:nvSpPr>
          <p:cNvPr id="3" name="Content Placeholder 2">
            <a:extLst>
              <a:ext uri="{FF2B5EF4-FFF2-40B4-BE49-F238E27FC236}">
                <a16:creationId xmlns:a16="http://schemas.microsoft.com/office/drawing/2014/main" id="{47839D59-0902-4E51-BE8B-5EA10F6EE3DD}"/>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Increased revenue by reaching more clients and providing online consultations and meal plans.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t>Increased visibility and credibility of your practice through an easy-to-use website that can be accessed by clients, referrals, and other healthcare providers.</a:t>
            </a:r>
            <a:endParaRPr lang="tr-TR" dirty="0"/>
          </a:p>
          <a:p>
            <a:r>
              <a:rPr lang="en-US" dirty="0"/>
              <a:t>Cost savings through reduced administrative tasks and improved client retention.</a:t>
            </a:r>
            <a:endParaRPr lang="tr-TR" dirty="0"/>
          </a:p>
          <a:p>
            <a:r>
              <a:rPr lang="en-US" dirty="0"/>
              <a:t>Dietitians can access client's data and history in a timely manner.</a:t>
            </a:r>
            <a:endParaRPr lang="tr-TR" dirty="0"/>
          </a:p>
        </p:txBody>
      </p:sp>
    </p:spTree>
    <p:extLst>
      <p:ext uri="{BB962C8B-B14F-4D97-AF65-F5344CB8AC3E}">
        <p14:creationId xmlns:p14="http://schemas.microsoft.com/office/powerpoint/2010/main" val="303997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5730-12CE-4F6A-948E-055F974345D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TECHNOLOGIES USED AND THEIR DEFINITIONS</a:t>
            </a:r>
            <a:endParaRPr lang="tr-TR" dirty="0"/>
          </a:p>
        </p:txBody>
      </p:sp>
      <p:sp>
        <p:nvSpPr>
          <p:cNvPr id="3" name="Content Placeholder 2">
            <a:extLst>
              <a:ext uri="{FF2B5EF4-FFF2-40B4-BE49-F238E27FC236}">
                <a16:creationId xmlns:a16="http://schemas.microsoft.com/office/drawing/2014/main" id="{4560163B-0A5E-4F7C-9FC5-4994AAE5D739}"/>
              </a:ext>
            </a:extLst>
          </p:cNvPr>
          <p:cNvSpPr>
            <a:spLocks noGrp="1"/>
          </p:cNvSpPr>
          <p:nvPr>
            <p:ph idx="1"/>
          </p:nvPr>
        </p:nvSpPr>
        <p:spPr/>
        <p:txBody>
          <a:bodyPr/>
          <a:lstStyle/>
          <a:p>
            <a:r>
              <a:rPr lang="tr-TR" dirty="0"/>
              <a:t>C#</a:t>
            </a:r>
          </a:p>
          <a:p>
            <a:r>
              <a:rPr lang="tr-TR" dirty="0"/>
              <a:t>.Net </a:t>
            </a:r>
            <a:r>
              <a:rPr lang="tr-TR" dirty="0" err="1"/>
              <a:t>Freamwork</a:t>
            </a:r>
            <a:endParaRPr lang="tr-TR" dirty="0"/>
          </a:p>
          <a:p>
            <a:r>
              <a:rPr lang="tr-TR" dirty="0" err="1"/>
              <a:t>Entity</a:t>
            </a:r>
            <a:r>
              <a:rPr lang="tr-TR" dirty="0"/>
              <a:t> </a:t>
            </a:r>
            <a:r>
              <a:rPr lang="tr-TR" dirty="0" err="1"/>
              <a:t>Freamwork</a:t>
            </a:r>
            <a:endParaRPr lang="tr-TR" dirty="0"/>
          </a:p>
          <a:p>
            <a:r>
              <a:rPr lang="tr-TR" dirty="0" err="1"/>
              <a:t>Code</a:t>
            </a:r>
            <a:r>
              <a:rPr lang="tr-TR" dirty="0"/>
              <a:t> </a:t>
            </a:r>
            <a:r>
              <a:rPr lang="tr-TR" dirty="0" err="1"/>
              <a:t>first</a:t>
            </a:r>
            <a:endParaRPr lang="tr-TR" dirty="0"/>
          </a:p>
        </p:txBody>
      </p:sp>
    </p:spTree>
    <p:extLst>
      <p:ext uri="{BB962C8B-B14F-4D97-AF65-F5344CB8AC3E}">
        <p14:creationId xmlns:p14="http://schemas.microsoft.com/office/powerpoint/2010/main" val="3513727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52DA-6C2C-422B-8939-603464BAFBC0}"/>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DESIGN PATTERNS TO BE USED IN THE PROJECT</a:t>
            </a:r>
            <a:endParaRPr lang="tr-TR" dirty="0"/>
          </a:p>
        </p:txBody>
      </p:sp>
      <p:sp>
        <p:nvSpPr>
          <p:cNvPr id="3" name="Content Placeholder 2">
            <a:extLst>
              <a:ext uri="{FF2B5EF4-FFF2-40B4-BE49-F238E27FC236}">
                <a16:creationId xmlns:a16="http://schemas.microsoft.com/office/drawing/2014/main" id="{69F9CC68-4A38-4589-AF8A-F378458BA30E}"/>
              </a:ext>
            </a:extLst>
          </p:cNvPr>
          <p:cNvSpPr>
            <a:spLocks noGrp="1"/>
          </p:cNvSpPr>
          <p:nvPr>
            <p:ph idx="1"/>
          </p:nvPr>
        </p:nvSpPr>
        <p:spPr/>
        <p:txBody>
          <a:bodyPr/>
          <a:lstStyle/>
          <a:p>
            <a:r>
              <a:rPr lang="tr-TR" sz="1800" b="1" dirty="0">
                <a:effectLst/>
                <a:latin typeface="Times New Roman" panose="02020603050405020304" pitchFamily="18" charset="0"/>
                <a:ea typeface="Calibri" panose="020F0502020204030204" pitchFamily="34" charset="0"/>
                <a:cs typeface="Arial" panose="020B0604020202020204" pitchFamily="34" charset="0"/>
              </a:rPr>
              <a:t>MVC</a:t>
            </a: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8116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59A2-C143-4B4A-97E6-0C16024C7C6B}"/>
              </a:ext>
            </a:extLst>
          </p:cNvPr>
          <p:cNvSpPr>
            <a:spLocks noGrp="1"/>
          </p:cNvSpPr>
          <p:nvPr>
            <p:ph type="title"/>
          </p:nvPr>
        </p:nvSpPr>
        <p:spPr/>
        <p:txBody>
          <a:bodyPr/>
          <a:lstStyle/>
          <a:p>
            <a:r>
              <a:rPr lang="tr-TR" dirty="0" err="1"/>
              <a:t>Use</a:t>
            </a:r>
            <a:r>
              <a:rPr lang="tr-TR" dirty="0"/>
              <a:t> </a:t>
            </a:r>
            <a:r>
              <a:rPr lang="tr-TR" dirty="0" err="1"/>
              <a:t>case</a:t>
            </a:r>
            <a:r>
              <a:rPr lang="tr-TR" dirty="0"/>
              <a:t> </a:t>
            </a:r>
            <a:r>
              <a:rPr lang="tr-TR" dirty="0" err="1"/>
              <a:t>dıagram</a:t>
            </a:r>
            <a:endParaRPr lang="tr-TR" dirty="0"/>
          </a:p>
        </p:txBody>
      </p:sp>
      <p:pic>
        <p:nvPicPr>
          <p:cNvPr id="4" name="Content Placeholder 3">
            <a:extLst>
              <a:ext uri="{FF2B5EF4-FFF2-40B4-BE49-F238E27FC236}">
                <a16:creationId xmlns:a16="http://schemas.microsoft.com/office/drawing/2014/main" id="{3B854FF8-BB95-463D-B716-9C643F3B1D6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27564" y="2016125"/>
            <a:ext cx="6342611" cy="3449638"/>
          </a:xfrm>
          <a:prstGeom prst="rect">
            <a:avLst/>
          </a:prstGeom>
          <a:noFill/>
          <a:ln>
            <a:noFill/>
          </a:ln>
        </p:spPr>
      </p:pic>
    </p:spTree>
    <p:extLst>
      <p:ext uri="{BB962C8B-B14F-4D97-AF65-F5344CB8AC3E}">
        <p14:creationId xmlns:p14="http://schemas.microsoft.com/office/powerpoint/2010/main" val="421104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3BE7-9539-480E-A494-6B79367E6453}"/>
              </a:ext>
            </a:extLst>
          </p:cNvPr>
          <p:cNvSpPr>
            <a:spLocks noGrp="1"/>
          </p:cNvSpPr>
          <p:nvPr>
            <p:ph type="title"/>
          </p:nvPr>
        </p:nvSpPr>
        <p:spPr/>
        <p:txBody>
          <a:bodyPr/>
          <a:lstStyle/>
          <a:p>
            <a:r>
              <a:rPr lang="tr-TR"/>
              <a:t>some sequence dıagrams for Scenarios </a:t>
            </a:r>
            <a:endParaRPr lang="tr-TR" dirty="0"/>
          </a:p>
        </p:txBody>
      </p:sp>
      <p:pic>
        <p:nvPicPr>
          <p:cNvPr id="5" name="Content Placeholder 4">
            <a:extLst>
              <a:ext uri="{FF2B5EF4-FFF2-40B4-BE49-F238E27FC236}">
                <a16:creationId xmlns:a16="http://schemas.microsoft.com/office/drawing/2014/main" id="{C9E204AE-5257-4A18-B49E-52351B25646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14774" y="2016125"/>
            <a:ext cx="4476777" cy="3449638"/>
          </a:xfrm>
          <a:prstGeom prst="rect">
            <a:avLst/>
          </a:prstGeom>
          <a:noFill/>
          <a:ln>
            <a:noFill/>
          </a:ln>
        </p:spPr>
      </p:pic>
    </p:spTree>
    <p:extLst>
      <p:ext uri="{BB962C8B-B14F-4D97-AF65-F5344CB8AC3E}">
        <p14:creationId xmlns:p14="http://schemas.microsoft.com/office/powerpoint/2010/main" val="3327251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6740-83BA-4663-8467-5C9C318360D4}"/>
              </a:ext>
            </a:extLst>
          </p:cNvPr>
          <p:cNvSpPr>
            <a:spLocks noGrp="1"/>
          </p:cNvSpPr>
          <p:nvPr>
            <p:ph type="title"/>
          </p:nvPr>
        </p:nvSpPr>
        <p:spPr/>
        <p:txBody>
          <a:bodyPr/>
          <a:lstStyle/>
          <a:p>
            <a:endParaRPr lang="tr-TR"/>
          </a:p>
        </p:txBody>
      </p:sp>
      <p:pic>
        <p:nvPicPr>
          <p:cNvPr id="4" name="Content Placeholder 3">
            <a:extLst>
              <a:ext uri="{FF2B5EF4-FFF2-40B4-BE49-F238E27FC236}">
                <a16:creationId xmlns:a16="http://schemas.microsoft.com/office/drawing/2014/main" id="{2337B83E-B9A6-41FF-80D5-79B4BBFD1E8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95750" y="2016125"/>
            <a:ext cx="4514824" cy="3449638"/>
          </a:xfrm>
          <a:prstGeom prst="rect">
            <a:avLst/>
          </a:prstGeom>
          <a:noFill/>
          <a:ln>
            <a:noFill/>
          </a:ln>
        </p:spPr>
      </p:pic>
    </p:spTree>
    <p:extLst>
      <p:ext uri="{BB962C8B-B14F-4D97-AF65-F5344CB8AC3E}">
        <p14:creationId xmlns:p14="http://schemas.microsoft.com/office/powerpoint/2010/main" val="39903462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59</TotalTime>
  <Words>245</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 New Roman</vt:lpstr>
      <vt:lpstr>Gallery</vt:lpstr>
      <vt:lpstr>Dietitian Website Management System</vt:lpstr>
      <vt:lpstr> What is Dietitian website? </vt:lpstr>
      <vt:lpstr>Aim of Dietitian website</vt:lpstr>
      <vt:lpstr>Benefits of dıetıtıan websıte Management System</vt:lpstr>
      <vt:lpstr>TECHNOLOGIES USED AND THEIR DEFINITIONS</vt:lpstr>
      <vt:lpstr>DESIGN PATTERNS TO BE USED IN THE PROJECT</vt:lpstr>
      <vt:lpstr>Use case dıagram</vt:lpstr>
      <vt:lpstr>some sequence dıagrams for Scenarios </vt:lpstr>
      <vt:lpstr>PowerPoint Presentation</vt:lpstr>
      <vt:lpstr>PowerPoint Presentation</vt:lpstr>
      <vt:lpstr>Now, I Want to Show my Project  via mıcrosoft  vısual studıo…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Dietitian Website Management System</dc:title>
  <dc:creator>Gorkem OZYURT</dc:creator>
  <cp:lastModifiedBy>Gorkem OZYURT</cp:lastModifiedBy>
  <cp:revision>8</cp:revision>
  <dcterms:created xsi:type="dcterms:W3CDTF">2023-01-26T21:51:22Z</dcterms:created>
  <dcterms:modified xsi:type="dcterms:W3CDTF">2023-01-27T10:30:38Z</dcterms:modified>
</cp:coreProperties>
</file>