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pos="39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801" autoAdjust="0"/>
  </p:normalViewPr>
  <p:slideViewPr>
    <p:cSldViewPr>
      <p:cViewPr varScale="1">
        <p:scale>
          <a:sx n="97" d="100"/>
          <a:sy n="97" d="100"/>
        </p:scale>
        <p:origin x="115" y="86"/>
      </p:cViewPr>
      <p:guideLst>
        <p:guide orient="horz" pos="2880"/>
        <p:guide pos="2160"/>
        <p:guide pos="39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E4E6D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3B464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E4E6D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3B464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E4E6D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E4E6D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347980"/>
          </a:xfrm>
          <a:custGeom>
            <a:avLst/>
            <a:gdLst/>
            <a:ahLst/>
            <a:cxnLst/>
            <a:rect l="l" t="t" r="r" b="b"/>
            <a:pathLst>
              <a:path w="12192000" h="347980">
                <a:moveTo>
                  <a:pt x="0" y="347472"/>
                </a:moveTo>
                <a:lnTo>
                  <a:pt x="12192000" y="347472"/>
                </a:lnTo>
                <a:lnTo>
                  <a:pt x="12192000" y="0"/>
                </a:lnTo>
                <a:lnTo>
                  <a:pt x="0" y="0"/>
                </a:lnTo>
                <a:lnTo>
                  <a:pt x="0" y="347472"/>
                </a:lnTo>
                <a:close/>
              </a:path>
            </a:pathLst>
          </a:custGeom>
          <a:solidFill>
            <a:srgbClr val="E4E6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466344"/>
            <a:ext cx="12192000" cy="6391910"/>
          </a:xfrm>
          <a:custGeom>
            <a:avLst/>
            <a:gdLst/>
            <a:ahLst/>
            <a:cxnLst/>
            <a:rect l="l" t="t" r="r" b="b"/>
            <a:pathLst>
              <a:path w="12192000" h="6391909">
                <a:moveTo>
                  <a:pt x="0" y="6391655"/>
                </a:moveTo>
                <a:lnTo>
                  <a:pt x="12192000" y="6391655"/>
                </a:lnTo>
                <a:lnTo>
                  <a:pt x="12192000" y="0"/>
                </a:lnTo>
                <a:lnTo>
                  <a:pt x="0" y="0"/>
                </a:lnTo>
                <a:lnTo>
                  <a:pt x="0" y="6391655"/>
                </a:lnTo>
                <a:close/>
              </a:path>
            </a:pathLst>
          </a:custGeom>
          <a:solidFill>
            <a:srgbClr val="E4E6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347472"/>
            <a:ext cx="12189460" cy="119380"/>
          </a:xfrm>
          <a:custGeom>
            <a:avLst/>
            <a:gdLst/>
            <a:ahLst/>
            <a:cxnLst/>
            <a:rect l="l" t="t" r="r" b="b"/>
            <a:pathLst>
              <a:path w="12189460" h="119379">
                <a:moveTo>
                  <a:pt x="12188952" y="0"/>
                </a:moveTo>
                <a:lnTo>
                  <a:pt x="0" y="0"/>
                </a:lnTo>
                <a:lnTo>
                  <a:pt x="0" y="118872"/>
                </a:lnTo>
                <a:lnTo>
                  <a:pt x="12188952" y="118872"/>
                </a:lnTo>
                <a:lnTo>
                  <a:pt x="12188952" y="0"/>
                </a:lnTo>
                <a:close/>
              </a:path>
            </a:pathLst>
          </a:custGeom>
          <a:solidFill>
            <a:srgbClr val="DDC23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457200"/>
            <a:ext cx="12188951" cy="13716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59153" y="870584"/>
            <a:ext cx="3920490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E4E6D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59153" y="3259328"/>
            <a:ext cx="9212580" cy="2082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3B464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33116" y="1371600"/>
            <a:ext cx="9359265" cy="2971800"/>
          </a:xfrm>
          <a:prstGeom prst="rect">
            <a:avLst/>
          </a:prstGeom>
          <a:solidFill>
            <a:srgbClr val="E4E6D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6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7350">
              <a:latin typeface="Times New Roman"/>
              <a:cs typeface="Times New Roman"/>
            </a:endParaRPr>
          </a:p>
          <a:p>
            <a:pPr marL="433705">
              <a:lnSpc>
                <a:spcPct val="100000"/>
              </a:lnSpc>
            </a:pPr>
            <a:r>
              <a:rPr sz="6000" b="1" dirty="0">
                <a:solidFill>
                  <a:srgbClr val="3B4643"/>
                </a:solidFill>
                <a:latin typeface="Calibri"/>
                <a:cs typeface="Calibri"/>
              </a:rPr>
              <a:t>MIS4486</a:t>
            </a:r>
            <a:r>
              <a:rPr sz="6000" b="1" spc="-45" dirty="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sz="6000" b="1" spc="-10" dirty="0">
                <a:solidFill>
                  <a:srgbClr val="3B4643"/>
                </a:solidFill>
                <a:latin typeface="Calibri"/>
                <a:cs typeface="Calibri"/>
              </a:rPr>
              <a:t>Project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33116" y="4462271"/>
            <a:ext cx="9359265" cy="1211870"/>
          </a:xfrm>
          <a:prstGeom prst="rect">
            <a:avLst/>
          </a:prstGeom>
          <a:solidFill>
            <a:srgbClr val="DDC237"/>
          </a:solidFill>
        </p:spPr>
        <p:txBody>
          <a:bodyPr vert="horz" wrap="square" lIns="0" tIns="102870" rIns="0" bIns="0" rtlCol="0">
            <a:spAutoFit/>
          </a:bodyPr>
          <a:lstStyle/>
          <a:p>
            <a:pPr marL="433705">
              <a:lnSpc>
                <a:spcPct val="100000"/>
              </a:lnSpc>
              <a:spcBef>
                <a:spcPts val="810"/>
              </a:spcBef>
            </a:pPr>
            <a:r>
              <a:rPr sz="2400" dirty="0">
                <a:solidFill>
                  <a:srgbClr val="3B4643"/>
                </a:solidFill>
                <a:latin typeface="Calibri"/>
                <a:cs typeface="Calibri"/>
              </a:rPr>
              <a:t>İstanbul</a:t>
            </a:r>
            <a:r>
              <a:rPr sz="2400" spc="-85" dirty="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lang="tr-TR" sz="2400" spc="-30" dirty="0">
                <a:solidFill>
                  <a:srgbClr val="3B4643"/>
                </a:solidFill>
                <a:latin typeface="Calibri"/>
                <a:cs typeface="Calibri"/>
              </a:rPr>
              <a:t>Ümraniye </a:t>
            </a:r>
            <a:r>
              <a:rPr lang="tr-TR" sz="2400" spc="-30" dirty="0" err="1">
                <a:solidFill>
                  <a:srgbClr val="3B4643"/>
                </a:solidFill>
                <a:latin typeface="Calibri"/>
                <a:cs typeface="Calibri"/>
              </a:rPr>
              <a:t>Public</a:t>
            </a:r>
            <a:r>
              <a:rPr lang="tr-TR" sz="2400" spc="-30" dirty="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lang="tr-TR" sz="2400" spc="-30" dirty="0" err="1">
                <a:solidFill>
                  <a:srgbClr val="3B4643"/>
                </a:solidFill>
                <a:latin typeface="Calibri"/>
                <a:cs typeface="Calibri"/>
              </a:rPr>
              <a:t>Hospital</a:t>
            </a:r>
            <a:r>
              <a:rPr lang="tr-TR" sz="2400" spc="-30" dirty="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643"/>
                </a:solidFill>
                <a:latin typeface="Calibri"/>
                <a:cs typeface="Calibri"/>
              </a:rPr>
              <a:t>Neighborhood</a:t>
            </a:r>
            <a:endParaRPr sz="2400" dirty="0">
              <a:latin typeface="Calibri"/>
              <a:cs typeface="Calibri"/>
            </a:endParaRPr>
          </a:p>
          <a:p>
            <a:pPr marR="601345" algn="r">
              <a:lnSpc>
                <a:spcPct val="100000"/>
              </a:lnSpc>
              <a:spcBef>
                <a:spcPts val="5"/>
              </a:spcBef>
            </a:pPr>
            <a:r>
              <a:rPr lang="tr-TR" sz="2400" dirty="0">
                <a:solidFill>
                  <a:srgbClr val="3B4643"/>
                </a:solidFill>
                <a:latin typeface="Calibri"/>
                <a:cs typeface="Calibri"/>
              </a:rPr>
              <a:t>Görkem</a:t>
            </a:r>
            <a:r>
              <a:rPr sz="2400" spc="-25" dirty="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lang="tr-TR" sz="2400" spc="-10" dirty="0">
                <a:solidFill>
                  <a:srgbClr val="3B4643"/>
                </a:solidFill>
                <a:latin typeface="Calibri"/>
                <a:cs typeface="Calibri"/>
              </a:rPr>
              <a:t>Özyurt</a:t>
            </a:r>
          </a:p>
          <a:p>
            <a:pPr marR="601345" algn="r">
              <a:lnSpc>
                <a:spcPct val="100000"/>
              </a:lnSpc>
              <a:spcBef>
                <a:spcPts val="5"/>
              </a:spcBef>
            </a:pPr>
            <a:r>
              <a:rPr lang="tr-TR" sz="2400" dirty="0">
                <a:latin typeface="Calibri"/>
                <a:cs typeface="Calibri"/>
              </a:rPr>
              <a:t>218MI1034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C88AC-D62D-412A-B994-7D3B11ADF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CFFE3-AF16-4740-868A-1BB72FBFD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59153" y="3733800"/>
            <a:ext cx="5303520" cy="1569660"/>
          </a:xfrm>
        </p:spPr>
        <p:txBody>
          <a:bodyPr/>
          <a:lstStyle/>
          <a:p>
            <a:r>
              <a:rPr lang="tr-TR" sz="4000" dirty="0"/>
              <a:t>THANK YOU FOR LİSTENİNG…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25689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9153" y="870584"/>
            <a:ext cx="14116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59153" y="2016917"/>
            <a:ext cx="2679447" cy="2148665"/>
          </a:xfrm>
          <a:prstGeom prst="rect">
            <a:avLst/>
          </a:prstGeom>
        </p:spPr>
        <p:txBody>
          <a:bodyPr vert="horz" wrap="square" lIns="0" tIns="2025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95"/>
              </a:spcBef>
              <a:buFont typeface="Wingdings"/>
              <a:buChar char=""/>
              <a:tabLst>
                <a:tab pos="241300" algn="l"/>
              </a:tabLst>
            </a:pPr>
            <a:r>
              <a:rPr lang="en-US" sz="2200" dirty="0">
                <a:solidFill>
                  <a:srgbClr val="3B4643"/>
                </a:solidFill>
                <a:latin typeface="Calibri"/>
                <a:cs typeface="Calibri"/>
              </a:rPr>
              <a:t>The aim of the study</a:t>
            </a:r>
            <a:endParaRPr lang="tr-TR" sz="2200" dirty="0">
              <a:solidFill>
                <a:srgbClr val="3B4643"/>
              </a:solidFill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595"/>
              </a:spcBef>
              <a:buFont typeface="Wingdings"/>
              <a:buChar char=""/>
              <a:tabLst>
                <a:tab pos="241300" algn="l"/>
              </a:tabLst>
            </a:pPr>
            <a:r>
              <a:rPr lang="en-US" sz="2200" dirty="0">
                <a:solidFill>
                  <a:srgbClr val="3B4643"/>
                </a:solidFill>
                <a:latin typeface="Calibri"/>
                <a:cs typeface="Calibri"/>
              </a:rPr>
              <a:t>Study</a:t>
            </a:r>
            <a:r>
              <a:rPr lang="en-US" sz="2200" spc="-80" dirty="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lang="en-US" sz="2200" spc="-20" dirty="0">
                <a:solidFill>
                  <a:srgbClr val="3B4643"/>
                </a:solidFill>
                <a:latin typeface="Calibri"/>
                <a:cs typeface="Calibri"/>
              </a:rPr>
              <a:t>Area</a:t>
            </a:r>
            <a:endParaRPr lang="en-US"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500"/>
              </a:spcBef>
              <a:buFont typeface="Wingdings"/>
              <a:buChar char=""/>
              <a:tabLst>
                <a:tab pos="241300" algn="l"/>
              </a:tabLst>
            </a:pPr>
            <a:r>
              <a:rPr sz="2200" spc="-10" dirty="0">
                <a:solidFill>
                  <a:srgbClr val="3B4643"/>
                </a:solidFill>
                <a:latin typeface="Calibri"/>
                <a:cs typeface="Calibri"/>
              </a:rPr>
              <a:t>Legend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500"/>
              </a:spcBef>
              <a:buFont typeface="Wingdings"/>
              <a:buChar char=""/>
              <a:tabLst>
                <a:tab pos="241300" algn="l"/>
              </a:tabLst>
            </a:pPr>
            <a:r>
              <a:rPr sz="2200" dirty="0">
                <a:solidFill>
                  <a:srgbClr val="3B4643"/>
                </a:solidFill>
                <a:latin typeface="Calibri"/>
                <a:cs typeface="Calibri"/>
              </a:rPr>
              <a:t>Spatial</a:t>
            </a:r>
            <a:r>
              <a:rPr sz="2200" spc="-95" dirty="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3B4643"/>
                </a:solidFill>
                <a:latin typeface="Calibri"/>
                <a:cs typeface="Calibri"/>
              </a:rPr>
              <a:t>Analysis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The aim of the study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359153" y="3259328"/>
            <a:ext cx="9212580" cy="31207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buClr>
                <a:srgbClr val="3B4643"/>
              </a:buClr>
              <a:buFont typeface="Wingdings"/>
              <a:buChar char=""/>
            </a:pPr>
            <a:r>
              <a:rPr lang="en-US" spc="-10" dirty="0"/>
              <a:t>The aim of the study is to digitize the surroundings of</a:t>
            </a:r>
            <a:r>
              <a:rPr lang="tr-TR" spc="-10" dirty="0"/>
              <a:t> Ümraniye </a:t>
            </a:r>
            <a:r>
              <a:rPr lang="tr-TR" spc="-10" dirty="0" err="1"/>
              <a:t>Public</a:t>
            </a:r>
            <a:r>
              <a:rPr lang="tr-TR" spc="-10" dirty="0"/>
              <a:t> </a:t>
            </a:r>
            <a:r>
              <a:rPr lang="tr-TR" spc="-10" dirty="0" err="1"/>
              <a:t>Hospital</a:t>
            </a:r>
            <a:r>
              <a:rPr lang="tr-TR" spc="-10" dirty="0"/>
              <a:t>.</a:t>
            </a:r>
          </a:p>
          <a:p>
            <a:pPr>
              <a:lnSpc>
                <a:spcPct val="100000"/>
              </a:lnSpc>
              <a:buClr>
                <a:srgbClr val="3B4643"/>
              </a:buClr>
            </a:pPr>
            <a:endParaRPr lang="tr-TR" spc="-10" dirty="0"/>
          </a:p>
          <a:p>
            <a:pPr>
              <a:lnSpc>
                <a:spcPct val="100000"/>
              </a:lnSpc>
              <a:buClr>
                <a:srgbClr val="3B4643"/>
              </a:buClr>
              <a:buFont typeface="Wingdings"/>
              <a:buChar char=""/>
            </a:pPr>
            <a:r>
              <a:rPr lang="en-US" sz="2400" dirty="0"/>
              <a:t>Is there enough parking capacity around the hospital?</a:t>
            </a:r>
            <a:endParaRPr lang="tr-TR" sz="2400" dirty="0"/>
          </a:p>
          <a:p>
            <a:pPr>
              <a:lnSpc>
                <a:spcPct val="100000"/>
              </a:lnSpc>
              <a:buClr>
                <a:srgbClr val="3B4643"/>
              </a:buClr>
            </a:pPr>
            <a:endParaRPr sz="2400" dirty="0"/>
          </a:p>
          <a:p>
            <a:pPr marL="241300" marR="5080" indent="-228600">
              <a:lnSpc>
                <a:spcPct val="100000"/>
              </a:lnSpc>
              <a:buFont typeface="Wingdings"/>
              <a:buChar char=""/>
              <a:tabLst>
                <a:tab pos="241300" algn="l"/>
              </a:tabLst>
            </a:pPr>
            <a:r>
              <a:rPr spc="-75" dirty="0"/>
              <a:t> </a:t>
            </a:r>
            <a:r>
              <a:rPr lang="tr-TR" spc="-75" dirty="0"/>
              <a:t>C</a:t>
            </a:r>
            <a:r>
              <a:rPr dirty="0" err="1"/>
              <a:t>hecking</a:t>
            </a:r>
            <a:r>
              <a:rPr spc="-40" dirty="0"/>
              <a:t> </a:t>
            </a:r>
            <a:r>
              <a:rPr lang="tr-TR" dirty="0" err="1"/>
              <a:t>Pharmacies</a:t>
            </a:r>
            <a:r>
              <a:rPr spc="-70" dirty="0"/>
              <a:t> </a:t>
            </a:r>
            <a:r>
              <a:rPr dirty="0"/>
              <a:t>within</a:t>
            </a:r>
            <a:r>
              <a:rPr spc="-50" dirty="0"/>
              <a:t> </a:t>
            </a:r>
            <a:r>
              <a:rPr dirty="0"/>
              <a:t>1</a:t>
            </a:r>
            <a:r>
              <a:rPr lang="tr-TR" dirty="0"/>
              <a:t>2</a:t>
            </a:r>
            <a:r>
              <a:rPr dirty="0"/>
              <a:t>0</a:t>
            </a:r>
            <a:r>
              <a:rPr spc="-55" dirty="0"/>
              <a:t> </a:t>
            </a:r>
            <a:r>
              <a:rPr dirty="0"/>
              <a:t>meters</a:t>
            </a:r>
            <a:r>
              <a:rPr spc="-30" dirty="0"/>
              <a:t> </a:t>
            </a:r>
            <a:r>
              <a:rPr dirty="0"/>
              <a:t>of</a:t>
            </a:r>
            <a:r>
              <a:rPr spc="-50" dirty="0"/>
              <a:t> </a:t>
            </a:r>
            <a:r>
              <a:rPr spc="-10" dirty="0"/>
              <a:t>hospital,</a:t>
            </a:r>
            <a:r>
              <a:rPr spc="-65" dirty="0"/>
              <a:t> </a:t>
            </a:r>
            <a:r>
              <a:rPr dirty="0"/>
              <a:t>so</a:t>
            </a:r>
            <a:r>
              <a:rPr spc="-50" dirty="0"/>
              <a:t> </a:t>
            </a:r>
            <a:r>
              <a:rPr spc="-25" dirty="0"/>
              <a:t>we </a:t>
            </a:r>
            <a:r>
              <a:rPr dirty="0"/>
              <a:t>can</a:t>
            </a:r>
            <a:r>
              <a:rPr spc="-50" dirty="0"/>
              <a:t> </a:t>
            </a:r>
            <a:r>
              <a:rPr dirty="0"/>
              <a:t>check</a:t>
            </a:r>
            <a:r>
              <a:rPr spc="-50" dirty="0"/>
              <a:t> </a:t>
            </a:r>
            <a:r>
              <a:rPr lang="tr-TR" spc="-10" dirty="0"/>
              <a:t>d</a:t>
            </a:r>
            <a:r>
              <a:rPr lang="en-US" spc="-10" dirty="0"/>
              <a:t>o patients have easy access to medicines</a:t>
            </a:r>
            <a:r>
              <a:rPr lang="tr-TR" spc="-10" dirty="0"/>
              <a:t>.</a:t>
            </a:r>
          </a:p>
          <a:p>
            <a:pPr marL="12700" marR="5080">
              <a:lnSpc>
                <a:spcPct val="100000"/>
              </a:lnSpc>
              <a:tabLst>
                <a:tab pos="241300" algn="l"/>
              </a:tabLst>
            </a:pPr>
            <a:endParaRPr lang="tr-TR" spc="-10" dirty="0"/>
          </a:p>
          <a:p>
            <a:pPr marL="241300" marR="5080" indent="-228600">
              <a:lnSpc>
                <a:spcPct val="100000"/>
              </a:lnSpc>
              <a:buFont typeface="Wingdings"/>
              <a:buChar char=""/>
              <a:tabLst>
                <a:tab pos="241300" algn="l"/>
              </a:tabLst>
            </a:pPr>
            <a:r>
              <a:rPr lang="en-US" spc="-10" dirty="0"/>
              <a:t>do the restaurants around the gym have healthy food</a:t>
            </a:r>
            <a:r>
              <a:rPr lang="tr-TR" spc="-10" dirty="0"/>
              <a:t>?</a:t>
            </a:r>
          </a:p>
          <a:p>
            <a:pPr marL="241300" marR="5080" indent="-228600">
              <a:lnSpc>
                <a:spcPct val="100000"/>
              </a:lnSpc>
              <a:buFont typeface="Wingdings"/>
              <a:buChar char=""/>
              <a:tabLst>
                <a:tab pos="241300" algn="l"/>
              </a:tabLst>
            </a:pPr>
            <a:endParaRPr spc="-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Study</a:t>
            </a:r>
            <a:r>
              <a:rPr spc="-25" dirty="0"/>
              <a:t> </a:t>
            </a:r>
            <a:r>
              <a:rPr spc="-20" dirty="0"/>
              <a:t>Area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A09478-2ACC-41D2-84A0-A169A7AA8E40}"/>
              </a:ext>
            </a:extLst>
          </p:cNvPr>
          <p:cNvSpPr>
            <a:spLocks noGrp="1"/>
          </p:cNvSpPr>
          <p:nvPr>
            <p:ph sz="half" idx="3"/>
          </p:nvPr>
        </p:nvSpPr>
        <p:spPr>
          <a:xfrm>
            <a:off x="6482520" y="2308860"/>
            <a:ext cx="5303520" cy="4483279"/>
          </a:xfrm>
        </p:spPr>
        <p:txBody>
          <a:bodyPr/>
          <a:lstStyle/>
          <a:p>
            <a:pPr marL="241300" indent="-228600">
              <a:lnSpc>
                <a:spcPct val="100000"/>
              </a:lnSpc>
              <a:spcBef>
                <a:spcPts val="1595"/>
              </a:spcBef>
              <a:buFont typeface="Wingdings"/>
              <a:buChar char=""/>
              <a:tabLst>
                <a:tab pos="241300" algn="l"/>
              </a:tabLst>
            </a:pPr>
            <a:endParaRPr lang="tr-TR" sz="2200" dirty="0">
              <a:solidFill>
                <a:srgbClr val="3B4643"/>
              </a:solidFill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595"/>
              </a:spcBef>
              <a:buFont typeface="Wingdings"/>
              <a:buChar char=""/>
              <a:tabLst>
                <a:tab pos="241300" algn="l"/>
              </a:tabLst>
            </a:pPr>
            <a:r>
              <a:rPr lang="tr-TR" sz="2200" dirty="0" err="1">
                <a:solidFill>
                  <a:srgbClr val="3B4643"/>
                </a:solidFill>
                <a:latin typeface="Calibri"/>
                <a:cs typeface="Calibri"/>
              </a:rPr>
              <a:t>Helicopter</a:t>
            </a:r>
            <a:r>
              <a:rPr lang="tr-TR" sz="2200" dirty="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lang="tr-TR" sz="2200" dirty="0" err="1">
                <a:solidFill>
                  <a:srgbClr val="3B4643"/>
                </a:solidFill>
                <a:latin typeface="Calibri"/>
                <a:cs typeface="Calibri"/>
              </a:rPr>
              <a:t>area</a:t>
            </a:r>
            <a:r>
              <a:rPr lang="tr-TR" sz="2200" dirty="0">
                <a:solidFill>
                  <a:srgbClr val="3B4643"/>
                </a:solidFill>
                <a:latin typeface="Calibri"/>
                <a:cs typeface="Calibri"/>
              </a:rPr>
              <a:t>: 1</a:t>
            </a:r>
          </a:p>
          <a:p>
            <a:pPr marL="241300" indent="-228600">
              <a:spcBef>
                <a:spcPts val="1595"/>
              </a:spcBef>
              <a:buFont typeface="Wingdings"/>
              <a:buChar char=""/>
              <a:tabLst>
                <a:tab pos="241300" algn="l"/>
              </a:tabLst>
            </a:pPr>
            <a:r>
              <a:rPr lang="tr-TR" sz="2200" dirty="0" err="1">
                <a:solidFill>
                  <a:srgbClr val="3B4643"/>
                </a:solidFill>
                <a:latin typeface="Calibri"/>
                <a:cs typeface="Calibri"/>
              </a:rPr>
              <a:t>Roads</a:t>
            </a:r>
            <a:r>
              <a:rPr lang="tr-TR" sz="2200" dirty="0">
                <a:solidFill>
                  <a:srgbClr val="3B4643"/>
                </a:solidFill>
                <a:latin typeface="Calibri"/>
                <a:cs typeface="Calibri"/>
              </a:rPr>
              <a:t>: 26</a:t>
            </a:r>
          </a:p>
          <a:p>
            <a:pPr marL="241300" indent="-228600">
              <a:lnSpc>
                <a:spcPct val="100000"/>
              </a:lnSpc>
              <a:spcBef>
                <a:spcPts val="1595"/>
              </a:spcBef>
              <a:buFont typeface="Wingdings"/>
              <a:buChar char=""/>
              <a:tabLst>
                <a:tab pos="241300" algn="l"/>
              </a:tabLst>
            </a:pPr>
            <a:r>
              <a:rPr lang="tr-TR" sz="2200" dirty="0" err="1">
                <a:solidFill>
                  <a:srgbClr val="3B4643"/>
                </a:solidFill>
                <a:latin typeface="Calibri"/>
                <a:cs typeface="Calibri"/>
              </a:rPr>
              <a:t>Primary</a:t>
            </a:r>
            <a:r>
              <a:rPr lang="tr-TR" sz="2200" dirty="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lang="tr-TR" sz="2200" dirty="0" err="1">
                <a:solidFill>
                  <a:srgbClr val="3B4643"/>
                </a:solidFill>
                <a:latin typeface="Calibri"/>
                <a:cs typeface="Calibri"/>
              </a:rPr>
              <a:t>school</a:t>
            </a:r>
            <a:r>
              <a:rPr lang="tr-TR" sz="2200" dirty="0">
                <a:solidFill>
                  <a:srgbClr val="3B4643"/>
                </a:solidFill>
                <a:latin typeface="Calibri"/>
                <a:cs typeface="Calibri"/>
              </a:rPr>
              <a:t>: 1</a:t>
            </a:r>
          </a:p>
          <a:p>
            <a:pPr marL="241300" indent="-228600">
              <a:lnSpc>
                <a:spcPct val="100000"/>
              </a:lnSpc>
              <a:spcBef>
                <a:spcPts val="1595"/>
              </a:spcBef>
              <a:buFont typeface="Wingdings"/>
              <a:buChar char=""/>
              <a:tabLst>
                <a:tab pos="241300" algn="l"/>
              </a:tabLst>
            </a:pPr>
            <a:r>
              <a:rPr lang="tr-TR" sz="2200" dirty="0" err="1">
                <a:solidFill>
                  <a:srgbClr val="3B4643"/>
                </a:solidFill>
                <a:latin typeface="Calibri"/>
                <a:cs typeface="Calibri"/>
              </a:rPr>
              <a:t>Sport</a:t>
            </a:r>
            <a:r>
              <a:rPr lang="tr-TR" sz="2200" dirty="0">
                <a:solidFill>
                  <a:srgbClr val="3B4643"/>
                </a:solidFill>
                <a:latin typeface="Calibri"/>
                <a:cs typeface="Calibri"/>
              </a:rPr>
              <a:t> Center: 1</a:t>
            </a:r>
          </a:p>
          <a:p>
            <a:pPr marL="241300" indent="-228600">
              <a:lnSpc>
                <a:spcPct val="100000"/>
              </a:lnSpc>
              <a:spcBef>
                <a:spcPts val="1595"/>
              </a:spcBef>
              <a:buFont typeface="Wingdings"/>
              <a:buChar char=""/>
              <a:tabLst>
                <a:tab pos="241300" algn="l"/>
              </a:tabLst>
            </a:pPr>
            <a:r>
              <a:rPr lang="tr-TR" sz="2200" dirty="0" err="1">
                <a:solidFill>
                  <a:srgbClr val="3B4643"/>
                </a:solidFill>
                <a:latin typeface="Calibri"/>
                <a:cs typeface="Calibri"/>
              </a:rPr>
              <a:t>Houses</a:t>
            </a:r>
            <a:r>
              <a:rPr lang="tr-TR" sz="2200" dirty="0">
                <a:solidFill>
                  <a:srgbClr val="3B4643"/>
                </a:solidFill>
                <a:latin typeface="Calibri"/>
                <a:cs typeface="Calibri"/>
              </a:rPr>
              <a:t>: 74</a:t>
            </a:r>
          </a:p>
          <a:p>
            <a:pPr marL="241300" indent="-228600">
              <a:lnSpc>
                <a:spcPct val="100000"/>
              </a:lnSpc>
              <a:spcBef>
                <a:spcPts val="1595"/>
              </a:spcBef>
              <a:buFont typeface="Wingdings"/>
              <a:buChar char=""/>
              <a:tabLst>
                <a:tab pos="241300" algn="l"/>
              </a:tabLst>
            </a:pPr>
            <a:r>
              <a:rPr lang="tr-TR" dirty="0" err="1"/>
              <a:t>Hospital</a:t>
            </a:r>
            <a:r>
              <a:rPr lang="tr-TR" dirty="0"/>
              <a:t>: 1</a:t>
            </a:r>
            <a:endParaRPr lang="tr-TR" sz="2200" dirty="0">
              <a:solidFill>
                <a:srgbClr val="3B4643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95"/>
              </a:spcBef>
              <a:tabLst>
                <a:tab pos="241300" algn="l"/>
              </a:tabLst>
            </a:pPr>
            <a:endParaRPr lang="tr-TR" sz="2200" dirty="0">
              <a:solidFill>
                <a:srgbClr val="3B4643"/>
              </a:solidFill>
              <a:latin typeface="Calibri"/>
              <a:cs typeface="Calibri"/>
            </a:endParaRPr>
          </a:p>
          <a:p>
            <a:endParaRPr lang="tr-TR" dirty="0"/>
          </a:p>
        </p:txBody>
      </p:sp>
      <p:sp>
        <p:nvSpPr>
          <p:cNvPr id="3" name="object 3"/>
          <p:cNvSpPr txBox="1"/>
          <p:nvPr/>
        </p:nvSpPr>
        <p:spPr>
          <a:xfrm>
            <a:off x="405960" y="1905000"/>
            <a:ext cx="5339520" cy="5436745"/>
          </a:xfrm>
          <a:prstGeom prst="rect">
            <a:avLst/>
          </a:prstGeom>
        </p:spPr>
        <p:txBody>
          <a:bodyPr vert="horz" wrap="square" lIns="0" tIns="202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95"/>
              </a:spcBef>
              <a:tabLst>
                <a:tab pos="241300" algn="l"/>
              </a:tabLst>
            </a:pPr>
            <a:r>
              <a:rPr sz="2200" spc="-10" dirty="0">
                <a:solidFill>
                  <a:srgbClr val="3B4643"/>
                </a:solidFill>
                <a:latin typeface="Calibri"/>
                <a:cs typeface="Calibri"/>
              </a:rPr>
              <a:t>İstanbul</a:t>
            </a:r>
            <a:r>
              <a:rPr sz="2200" spc="-70" dirty="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lang="tr-TR" sz="2200" spc="-35" dirty="0">
                <a:solidFill>
                  <a:srgbClr val="3B4643"/>
                </a:solidFill>
                <a:latin typeface="Calibri"/>
                <a:cs typeface="Calibri"/>
              </a:rPr>
              <a:t>Ümraniye </a:t>
            </a:r>
            <a:r>
              <a:rPr lang="tr-TR" sz="2200" spc="-35" dirty="0" err="1">
                <a:solidFill>
                  <a:srgbClr val="3B4643"/>
                </a:solidFill>
                <a:latin typeface="Calibri"/>
                <a:cs typeface="Calibri"/>
              </a:rPr>
              <a:t>public</a:t>
            </a:r>
            <a:r>
              <a:rPr lang="tr-TR" sz="2200" spc="-35" dirty="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lang="tr-TR" sz="2200" spc="-35" dirty="0" err="1">
                <a:solidFill>
                  <a:srgbClr val="3B4643"/>
                </a:solidFill>
                <a:latin typeface="Calibri"/>
                <a:cs typeface="Calibri"/>
              </a:rPr>
              <a:t>hospital</a:t>
            </a:r>
            <a:r>
              <a:rPr lang="tr-TR" sz="2200" spc="-35" dirty="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lang="en-US" sz="2000" spc="-10" dirty="0">
                <a:solidFill>
                  <a:srgbClr val="3B4643"/>
                </a:solidFill>
                <a:latin typeface="Calibri"/>
                <a:cs typeface="Calibri"/>
              </a:rPr>
              <a:t>Neighborhood </a:t>
            </a:r>
            <a:endParaRPr lang="tr-TR" sz="2000" spc="-10" dirty="0">
              <a:solidFill>
                <a:srgbClr val="3B4643"/>
              </a:solidFill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595"/>
              </a:spcBef>
              <a:buFont typeface="Wingdings"/>
              <a:buChar char=""/>
              <a:tabLst>
                <a:tab pos="241300" algn="l"/>
              </a:tabLst>
            </a:pPr>
            <a:r>
              <a:rPr lang="tr-TR" sz="2200" dirty="0">
                <a:solidFill>
                  <a:srgbClr val="3B4643"/>
                </a:solidFill>
                <a:latin typeface="Calibri"/>
                <a:cs typeface="Calibri"/>
              </a:rPr>
              <a:t>Total : 156 Object</a:t>
            </a:r>
          </a:p>
          <a:p>
            <a:pPr marL="241300" indent="-228600">
              <a:lnSpc>
                <a:spcPct val="100000"/>
              </a:lnSpc>
              <a:spcBef>
                <a:spcPts val="1595"/>
              </a:spcBef>
              <a:buFont typeface="Wingdings"/>
              <a:buChar char=""/>
              <a:tabLst>
                <a:tab pos="241300" algn="l"/>
              </a:tabLst>
            </a:pPr>
            <a:r>
              <a:rPr lang="tr-TR" sz="2200" dirty="0" err="1">
                <a:solidFill>
                  <a:srgbClr val="3B4643"/>
                </a:solidFill>
                <a:latin typeface="Calibri"/>
                <a:cs typeface="Calibri"/>
              </a:rPr>
              <a:t>Cafe</a:t>
            </a:r>
            <a:r>
              <a:rPr lang="tr-TR" sz="2200" dirty="0">
                <a:solidFill>
                  <a:srgbClr val="3B4643"/>
                </a:solidFill>
                <a:latin typeface="Calibri"/>
                <a:cs typeface="Calibri"/>
              </a:rPr>
              <a:t> &amp; </a:t>
            </a:r>
            <a:r>
              <a:rPr lang="tr-TR" sz="2200" dirty="0" err="1">
                <a:solidFill>
                  <a:srgbClr val="3B4643"/>
                </a:solidFill>
                <a:latin typeface="Calibri"/>
                <a:cs typeface="Calibri"/>
              </a:rPr>
              <a:t>Restaurant</a:t>
            </a:r>
            <a:r>
              <a:rPr lang="tr-TR" sz="2200" dirty="0">
                <a:solidFill>
                  <a:srgbClr val="3B4643"/>
                </a:solidFill>
                <a:latin typeface="Calibri"/>
                <a:cs typeface="Calibri"/>
              </a:rPr>
              <a:t>: 17</a:t>
            </a:r>
          </a:p>
          <a:p>
            <a:pPr marL="241300" indent="-228600">
              <a:lnSpc>
                <a:spcPct val="100000"/>
              </a:lnSpc>
              <a:spcBef>
                <a:spcPts val="1595"/>
              </a:spcBef>
              <a:buFont typeface="Wingdings"/>
              <a:buChar char=""/>
              <a:tabLst>
                <a:tab pos="241300" algn="l"/>
              </a:tabLst>
            </a:pPr>
            <a:r>
              <a:rPr lang="tr-TR" sz="2200" dirty="0" err="1">
                <a:solidFill>
                  <a:srgbClr val="3B4643"/>
                </a:solidFill>
                <a:latin typeface="Calibri"/>
                <a:cs typeface="Calibri"/>
              </a:rPr>
              <a:t>University</a:t>
            </a:r>
            <a:r>
              <a:rPr lang="tr-TR" sz="2200" dirty="0">
                <a:solidFill>
                  <a:srgbClr val="3B4643"/>
                </a:solidFill>
                <a:latin typeface="Calibri"/>
                <a:cs typeface="Calibri"/>
              </a:rPr>
              <a:t>: 1</a:t>
            </a:r>
          </a:p>
          <a:p>
            <a:pPr marL="241300" indent="-228600">
              <a:lnSpc>
                <a:spcPct val="100000"/>
              </a:lnSpc>
              <a:spcBef>
                <a:spcPts val="1595"/>
              </a:spcBef>
              <a:buFont typeface="Wingdings"/>
              <a:buChar char=""/>
              <a:tabLst>
                <a:tab pos="241300" algn="l"/>
              </a:tabLst>
            </a:pPr>
            <a:r>
              <a:rPr lang="tr-TR" sz="2200" dirty="0" err="1">
                <a:solidFill>
                  <a:srgbClr val="3B4643"/>
                </a:solidFill>
                <a:latin typeface="Calibri"/>
                <a:cs typeface="Calibri"/>
              </a:rPr>
              <a:t>Parking</a:t>
            </a:r>
            <a:r>
              <a:rPr lang="tr-TR" sz="2200" dirty="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lang="tr-TR" sz="2200" dirty="0" err="1">
                <a:solidFill>
                  <a:srgbClr val="3B4643"/>
                </a:solidFill>
                <a:latin typeface="Calibri"/>
                <a:cs typeface="Calibri"/>
              </a:rPr>
              <a:t>Areas</a:t>
            </a:r>
            <a:r>
              <a:rPr lang="tr-TR" sz="2200" dirty="0">
                <a:solidFill>
                  <a:srgbClr val="3B4643"/>
                </a:solidFill>
                <a:latin typeface="Calibri"/>
                <a:cs typeface="Calibri"/>
              </a:rPr>
              <a:t>: 4</a:t>
            </a:r>
          </a:p>
          <a:p>
            <a:pPr marL="241300" indent="-228600">
              <a:lnSpc>
                <a:spcPct val="100000"/>
              </a:lnSpc>
              <a:spcBef>
                <a:spcPts val="1595"/>
              </a:spcBef>
              <a:buFont typeface="Wingdings"/>
              <a:buChar char=""/>
              <a:tabLst>
                <a:tab pos="241300" algn="l"/>
              </a:tabLst>
            </a:pPr>
            <a:r>
              <a:rPr lang="tr-TR" sz="2200" dirty="0" err="1">
                <a:solidFill>
                  <a:srgbClr val="3B4643"/>
                </a:solidFill>
                <a:latin typeface="Calibri"/>
                <a:cs typeface="Calibri"/>
              </a:rPr>
              <a:t>Markets</a:t>
            </a:r>
            <a:r>
              <a:rPr lang="tr-TR" sz="2200" dirty="0">
                <a:solidFill>
                  <a:srgbClr val="3B4643"/>
                </a:solidFill>
                <a:latin typeface="Calibri"/>
                <a:cs typeface="Calibri"/>
              </a:rPr>
              <a:t>: 10</a:t>
            </a:r>
          </a:p>
          <a:p>
            <a:pPr marL="241300" indent="-228600">
              <a:lnSpc>
                <a:spcPct val="100000"/>
              </a:lnSpc>
              <a:spcBef>
                <a:spcPts val="1595"/>
              </a:spcBef>
              <a:buFont typeface="Wingdings"/>
              <a:buChar char=""/>
              <a:tabLst>
                <a:tab pos="241300" algn="l"/>
              </a:tabLst>
            </a:pPr>
            <a:r>
              <a:rPr lang="tr-TR" sz="2200" dirty="0" err="1">
                <a:solidFill>
                  <a:srgbClr val="3B4643"/>
                </a:solidFill>
                <a:latin typeface="Calibri"/>
                <a:cs typeface="Calibri"/>
              </a:rPr>
              <a:t>Pharmacy</a:t>
            </a:r>
            <a:r>
              <a:rPr lang="tr-TR" sz="2200" dirty="0">
                <a:solidFill>
                  <a:srgbClr val="3B4643"/>
                </a:solidFill>
                <a:latin typeface="Calibri"/>
                <a:cs typeface="Calibri"/>
              </a:rPr>
              <a:t>: 18</a:t>
            </a:r>
          </a:p>
          <a:p>
            <a:pPr marL="241300" indent="-228600">
              <a:lnSpc>
                <a:spcPct val="100000"/>
              </a:lnSpc>
              <a:spcBef>
                <a:spcPts val="1595"/>
              </a:spcBef>
              <a:buFont typeface="Wingdings"/>
              <a:buChar char=""/>
              <a:tabLst>
                <a:tab pos="241300" algn="l"/>
              </a:tabLst>
            </a:pPr>
            <a:r>
              <a:rPr lang="tr-TR" sz="2200" dirty="0" err="1">
                <a:solidFill>
                  <a:srgbClr val="3B4643"/>
                </a:solidFill>
                <a:latin typeface="Calibri"/>
                <a:cs typeface="Calibri"/>
              </a:rPr>
              <a:t>Mosque</a:t>
            </a:r>
            <a:r>
              <a:rPr lang="tr-TR" sz="2200" dirty="0">
                <a:solidFill>
                  <a:srgbClr val="3B4643"/>
                </a:solidFill>
                <a:latin typeface="Calibri"/>
                <a:cs typeface="Calibri"/>
              </a:rPr>
              <a:t>: 2</a:t>
            </a:r>
          </a:p>
          <a:p>
            <a:pPr marL="12700">
              <a:lnSpc>
                <a:spcPct val="100000"/>
              </a:lnSpc>
              <a:spcBef>
                <a:spcPts val="1595"/>
              </a:spcBef>
              <a:tabLst>
                <a:tab pos="241300" algn="l"/>
              </a:tabLst>
            </a:pPr>
            <a:endParaRPr lang="tr-TR" sz="2200" dirty="0">
              <a:solidFill>
                <a:srgbClr val="3B4643"/>
              </a:solidFill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595"/>
              </a:spcBef>
              <a:buFont typeface="Wingdings"/>
              <a:buChar char=""/>
              <a:tabLst>
                <a:tab pos="241300" algn="l"/>
              </a:tabLst>
            </a:pP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9153" y="870584"/>
            <a:ext cx="3920490" cy="482600"/>
          </a:xfrm>
        </p:spPr>
        <p:txBody>
          <a:bodyPr vert="horz" wrap="square" lIns="0" tIns="12700" rIns="0" bIns="0" rtlCol="0">
            <a:norm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Legend</a:t>
            </a:r>
            <a:endParaRPr lang="en-US" spc="-10"/>
          </a:p>
        </p:txBody>
      </p:sp>
      <p:pic>
        <p:nvPicPr>
          <p:cNvPr id="7" name="Content Placeholder 6" descr="Map&#10;&#10;Description automatically generated">
            <a:extLst>
              <a:ext uri="{FF2B5EF4-FFF2-40B4-BE49-F238E27FC236}">
                <a16:creationId xmlns:a16="http://schemas.microsoft.com/office/drawing/2014/main" id="{7A672E07-9A93-4AA3-910C-FBC222222D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133600"/>
            <a:ext cx="6523038" cy="4631847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Spatial</a:t>
            </a:r>
            <a:r>
              <a:rPr spc="-60" dirty="0"/>
              <a:t> </a:t>
            </a:r>
            <a:r>
              <a:rPr spc="-10" dirty="0"/>
              <a:t>Analysis</a:t>
            </a:r>
          </a:p>
        </p:txBody>
      </p:sp>
      <p:pic>
        <p:nvPicPr>
          <p:cNvPr id="15" name="Content Placeholder 14" descr="Map&#10;&#10;Description automatically generated with low confidence">
            <a:extLst>
              <a:ext uri="{FF2B5EF4-FFF2-40B4-BE49-F238E27FC236}">
                <a16:creationId xmlns:a16="http://schemas.microsoft.com/office/drawing/2014/main" id="{19A718E5-2FB4-492E-8517-2CCE697C67A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434" y="1848951"/>
            <a:ext cx="3788166" cy="4560084"/>
          </a:xfrm>
        </p:spPr>
      </p:pic>
      <p:pic>
        <p:nvPicPr>
          <p:cNvPr id="12" name="Content Placeholder 1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33A6AEF-F529-4A71-93E0-AB5252DE4A94}"/>
              </a:ext>
            </a:extLst>
          </p:cNvPr>
          <p:cNvPicPr>
            <a:picLocks noGrp="1" noChangeAspect="1"/>
          </p:cNvPicPr>
          <p:nvPr>
            <p:ph sz="half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1840716"/>
            <a:ext cx="3954162" cy="4560084"/>
          </a:xfrm>
        </p:spPr>
      </p:pic>
      <p:sp>
        <p:nvSpPr>
          <p:cNvPr id="3" name="object 3"/>
          <p:cNvSpPr txBox="1"/>
          <p:nvPr/>
        </p:nvSpPr>
        <p:spPr>
          <a:xfrm>
            <a:off x="8238" y="1848951"/>
            <a:ext cx="4289425" cy="3237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240665" algn="l"/>
                <a:tab pos="241935" algn="l"/>
              </a:tabLst>
            </a:pPr>
            <a:r>
              <a:rPr sz="1700" dirty="0">
                <a:solidFill>
                  <a:srgbClr val="3B4643"/>
                </a:solidFill>
                <a:latin typeface="Calibri"/>
                <a:cs typeface="Calibri"/>
              </a:rPr>
              <a:t>Analysis</a:t>
            </a:r>
            <a:r>
              <a:rPr sz="1700" spc="-50" dirty="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3B4643"/>
                </a:solidFill>
                <a:latin typeface="Calibri"/>
                <a:cs typeface="Calibri"/>
              </a:rPr>
              <a:t>1:</a:t>
            </a:r>
            <a:endParaRPr sz="1700" dirty="0">
              <a:latin typeface="Calibri"/>
              <a:cs typeface="Calibri"/>
            </a:endParaRPr>
          </a:p>
          <a:p>
            <a:pPr marL="697865" marR="20320" lvl="1" indent="-227965">
              <a:lnSpc>
                <a:spcPts val="1839"/>
              </a:lnSpc>
              <a:spcBef>
                <a:spcPts val="320"/>
              </a:spcBef>
              <a:buFont typeface="Wingdings"/>
              <a:buChar char=""/>
              <a:tabLst>
                <a:tab pos="697865" algn="l"/>
                <a:tab pos="699135" algn="l"/>
              </a:tabLst>
            </a:pPr>
            <a:r>
              <a:rPr lang="tr-TR" sz="1700" dirty="0">
                <a:solidFill>
                  <a:srgbClr val="3B4643"/>
                </a:solidFill>
                <a:latin typeface="Calibri"/>
                <a:cs typeface="Calibri"/>
              </a:rPr>
              <a:t>How </a:t>
            </a:r>
            <a:r>
              <a:rPr lang="tr-TR" sz="1700" dirty="0" err="1">
                <a:solidFill>
                  <a:srgbClr val="3B4643"/>
                </a:solidFill>
                <a:latin typeface="Calibri"/>
                <a:cs typeface="Calibri"/>
              </a:rPr>
              <a:t>many</a:t>
            </a:r>
            <a:r>
              <a:rPr lang="tr-TR" sz="1700" dirty="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lang="tr-TR" sz="1700" dirty="0" err="1">
                <a:solidFill>
                  <a:srgbClr val="3B4643"/>
                </a:solidFill>
                <a:latin typeface="Calibri"/>
                <a:cs typeface="Calibri"/>
              </a:rPr>
              <a:t>pharmacies</a:t>
            </a:r>
            <a:r>
              <a:rPr lang="tr-TR" sz="1700" dirty="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lang="tr-TR" sz="1700" dirty="0" err="1">
                <a:solidFill>
                  <a:srgbClr val="3B4643"/>
                </a:solidFill>
                <a:latin typeface="Calibri"/>
                <a:cs typeface="Calibri"/>
              </a:rPr>
              <a:t>within</a:t>
            </a:r>
            <a:r>
              <a:rPr lang="tr-TR" sz="1700" dirty="0">
                <a:solidFill>
                  <a:srgbClr val="3B4643"/>
                </a:solidFill>
                <a:latin typeface="Calibri"/>
                <a:cs typeface="Calibri"/>
              </a:rPr>
              <a:t> 120 </a:t>
            </a:r>
            <a:r>
              <a:rPr lang="tr-TR" sz="1700" dirty="0" err="1">
                <a:solidFill>
                  <a:srgbClr val="3B4643"/>
                </a:solidFill>
                <a:latin typeface="Calibri"/>
                <a:cs typeface="Calibri"/>
              </a:rPr>
              <a:t>meters</a:t>
            </a:r>
            <a:r>
              <a:rPr lang="tr-TR" sz="1700" dirty="0">
                <a:solidFill>
                  <a:srgbClr val="3B4643"/>
                </a:solidFill>
                <a:latin typeface="Calibri"/>
                <a:cs typeface="Calibri"/>
              </a:rPr>
              <a:t> of </a:t>
            </a:r>
            <a:r>
              <a:rPr lang="tr-TR" sz="1700" dirty="0" err="1">
                <a:solidFill>
                  <a:srgbClr val="3B4643"/>
                </a:solidFill>
                <a:latin typeface="Calibri"/>
                <a:cs typeface="Calibri"/>
              </a:rPr>
              <a:t>hospital</a:t>
            </a:r>
            <a:r>
              <a:rPr lang="tr-TR" sz="1700" dirty="0">
                <a:solidFill>
                  <a:srgbClr val="3B4643"/>
                </a:solidFill>
                <a:latin typeface="Calibri"/>
                <a:cs typeface="Calibri"/>
              </a:rPr>
              <a:t>?</a:t>
            </a:r>
          </a:p>
          <a:p>
            <a:pPr marL="697865" marR="20320" lvl="1" indent="-227965">
              <a:lnSpc>
                <a:spcPts val="1839"/>
              </a:lnSpc>
              <a:spcBef>
                <a:spcPts val="320"/>
              </a:spcBef>
              <a:buFont typeface="Wingdings"/>
              <a:buChar char=""/>
              <a:tabLst>
                <a:tab pos="697865" algn="l"/>
                <a:tab pos="699135" algn="l"/>
              </a:tabLst>
            </a:pPr>
            <a:r>
              <a:rPr lang="tr-TR" sz="1700" dirty="0">
                <a:solidFill>
                  <a:srgbClr val="3B4643"/>
                </a:solidFill>
                <a:latin typeface="Calibri"/>
                <a:cs typeface="Calibri"/>
              </a:rPr>
              <a:t>First of </a:t>
            </a:r>
            <a:r>
              <a:rPr lang="tr-TR" sz="1700" dirty="0" err="1">
                <a:solidFill>
                  <a:srgbClr val="3B4643"/>
                </a:solidFill>
                <a:latin typeface="Calibri"/>
                <a:cs typeface="Calibri"/>
              </a:rPr>
              <a:t>all</a:t>
            </a:r>
            <a:r>
              <a:rPr lang="tr-TR" sz="1700" dirty="0">
                <a:solidFill>
                  <a:srgbClr val="3B4643"/>
                </a:solidFill>
                <a:latin typeface="Calibri"/>
                <a:cs typeface="Calibri"/>
              </a:rPr>
              <a:t>, </a:t>
            </a:r>
            <a:r>
              <a:rPr lang="en-US" sz="1700" dirty="0">
                <a:solidFill>
                  <a:srgbClr val="3B4643"/>
                </a:solidFill>
                <a:latin typeface="Calibri"/>
                <a:cs typeface="Calibri"/>
              </a:rPr>
              <a:t>A buffer zone of 120 meters in diameter has been determined around the </a:t>
            </a:r>
            <a:r>
              <a:rPr lang="en-US" sz="1700" dirty="0" err="1">
                <a:solidFill>
                  <a:srgbClr val="3B4643"/>
                </a:solidFill>
                <a:latin typeface="Calibri"/>
                <a:cs typeface="Calibri"/>
              </a:rPr>
              <a:t>Ümraniye</a:t>
            </a:r>
            <a:r>
              <a:rPr lang="en-US" sz="1700" dirty="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lang="tr-TR" sz="1700" dirty="0" err="1">
                <a:solidFill>
                  <a:srgbClr val="3B4643"/>
                </a:solidFill>
                <a:latin typeface="Calibri"/>
                <a:cs typeface="Calibri"/>
              </a:rPr>
              <a:t>public</a:t>
            </a:r>
            <a:r>
              <a:rPr lang="en-US" sz="1700" dirty="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lang="tr-TR" sz="1700" dirty="0" err="1">
                <a:solidFill>
                  <a:srgbClr val="3B4643"/>
                </a:solidFill>
                <a:latin typeface="Calibri"/>
                <a:cs typeface="Calibri"/>
              </a:rPr>
              <a:t>hospital</a:t>
            </a:r>
            <a:endParaRPr lang="tr-TR" sz="1700" dirty="0">
              <a:solidFill>
                <a:srgbClr val="3B4643"/>
              </a:solidFill>
              <a:latin typeface="Calibri"/>
              <a:cs typeface="Calibri"/>
            </a:endParaRPr>
          </a:p>
          <a:p>
            <a:pPr marL="697865" marR="20320" lvl="1" indent="-227965">
              <a:lnSpc>
                <a:spcPts val="1839"/>
              </a:lnSpc>
              <a:spcBef>
                <a:spcPts val="320"/>
              </a:spcBef>
              <a:buFont typeface="Wingdings"/>
              <a:buChar char=""/>
              <a:tabLst>
                <a:tab pos="697865" algn="l"/>
                <a:tab pos="699135" algn="l"/>
              </a:tabLst>
            </a:pPr>
            <a:r>
              <a:rPr lang="tr-TR" sz="1700" dirty="0">
                <a:solidFill>
                  <a:srgbClr val="3B4643"/>
                </a:solidFill>
                <a:latin typeface="Calibri"/>
                <a:cs typeface="Calibri"/>
              </a:rPr>
              <a:t>The </a:t>
            </a:r>
            <a:r>
              <a:rPr lang="tr-TR" sz="1700" dirty="0" err="1">
                <a:solidFill>
                  <a:srgbClr val="3B4643"/>
                </a:solidFill>
                <a:latin typeface="Calibri"/>
                <a:cs typeface="Calibri"/>
              </a:rPr>
              <a:t>Created</a:t>
            </a:r>
            <a:r>
              <a:rPr lang="tr-TR" sz="1700" dirty="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lang="tr-TR" sz="1700" dirty="0" err="1">
                <a:solidFill>
                  <a:srgbClr val="3B4643"/>
                </a:solidFill>
                <a:latin typeface="Calibri"/>
                <a:cs typeface="Calibri"/>
              </a:rPr>
              <a:t>Buffer</a:t>
            </a:r>
            <a:r>
              <a:rPr lang="tr-TR" sz="1700" dirty="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lang="tr-TR" sz="1700" dirty="0" err="1">
                <a:solidFill>
                  <a:srgbClr val="3B4643"/>
                </a:solidFill>
                <a:latin typeface="Calibri"/>
                <a:cs typeface="Calibri"/>
              </a:rPr>
              <a:t>Zone</a:t>
            </a:r>
            <a:r>
              <a:rPr lang="tr-TR" sz="1700" dirty="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lang="tr-TR" sz="1700" dirty="0" err="1">
                <a:solidFill>
                  <a:srgbClr val="3B4643"/>
                </a:solidFill>
                <a:latin typeface="Calibri"/>
                <a:cs typeface="Calibri"/>
              </a:rPr>
              <a:t>was</a:t>
            </a:r>
            <a:r>
              <a:rPr lang="tr-TR" sz="1700" dirty="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lang="tr-TR" sz="1700" dirty="0" err="1">
                <a:solidFill>
                  <a:srgbClr val="3B4643"/>
                </a:solidFill>
                <a:latin typeface="Calibri"/>
                <a:cs typeface="Calibri"/>
              </a:rPr>
              <a:t>intersected</a:t>
            </a:r>
            <a:r>
              <a:rPr lang="tr-TR" sz="1700" dirty="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lang="tr-TR" sz="1700" dirty="0" err="1">
                <a:solidFill>
                  <a:srgbClr val="3B4643"/>
                </a:solidFill>
                <a:latin typeface="Calibri"/>
                <a:cs typeface="Calibri"/>
              </a:rPr>
              <a:t>with</a:t>
            </a:r>
            <a:r>
              <a:rPr lang="tr-TR" sz="1700" dirty="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lang="tr-TR" sz="1700" dirty="0" err="1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lang="tr-TR" sz="1700" dirty="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lang="tr-TR" sz="1700" dirty="0" err="1">
                <a:solidFill>
                  <a:srgbClr val="3B4643"/>
                </a:solidFill>
                <a:latin typeface="Calibri"/>
                <a:cs typeface="Calibri"/>
              </a:rPr>
              <a:t>pharmacy</a:t>
            </a:r>
            <a:r>
              <a:rPr lang="tr-TR" sz="1700" dirty="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lang="tr-TR" sz="1700" dirty="0" err="1">
                <a:solidFill>
                  <a:srgbClr val="3B4643"/>
                </a:solidFill>
                <a:latin typeface="Calibri"/>
                <a:cs typeface="Calibri"/>
              </a:rPr>
              <a:t>layer</a:t>
            </a:r>
            <a:r>
              <a:rPr lang="tr-TR" sz="1700" dirty="0">
                <a:solidFill>
                  <a:srgbClr val="3B4643"/>
                </a:solidFill>
                <a:latin typeface="Calibri"/>
                <a:cs typeface="Calibri"/>
              </a:rPr>
              <a:t>( </a:t>
            </a:r>
            <a:r>
              <a:rPr lang="tr-TR" sz="1700" dirty="0" err="1">
                <a:solidFill>
                  <a:srgbClr val="3B4643"/>
                </a:solidFill>
                <a:latin typeface="Calibri"/>
                <a:cs typeface="Calibri"/>
              </a:rPr>
              <a:t>by</a:t>
            </a:r>
            <a:r>
              <a:rPr lang="tr-TR" sz="1700" dirty="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lang="tr-TR" sz="1700" dirty="0" err="1">
                <a:solidFill>
                  <a:srgbClr val="3B4643"/>
                </a:solidFill>
                <a:latin typeface="Calibri"/>
                <a:cs typeface="Calibri"/>
              </a:rPr>
              <a:t>using</a:t>
            </a:r>
            <a:r>
              <a:rPr lang="tr-TR" sz="1700" dirty="0">
                <a:solidFill>
                  <a:srgbClr val="3B4643"/>
                </a:solidFill>
                <a:latin typeface="Calibri"/>
                <a:cs typeface="Calibri"/>
              </a:rPr>
              <a:t> Select </a:t>
            </a:r>
            <a:r>
              <a:rPr lang="tr-TR" sz="1700" dirty="0" err="1">
                <a:solidFill>
                  <a:srgbClr val="3B4643"/>
                </a:solidFill>
                <a:latin typeface="Calibri"/>
                <a:cs typeface="Calibri"/>
              </a:rPr>
              <a:t>by</a:t>
            </a:r>
            <a:r>
              <a:rPr lang="tr-TR" sz="1700" dirty="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lang="tr-TR" sz="1700" dirty="0" err="1">
                <a:solidFill>
                  <a:srgbClr val="3B4643"/>
                </a:solidFill>
                <a:latin typeface="Calibri"/>
                <a:cs typeface="Calibri"/>
              </a:rPr>
              <a:t>location</a:t>
            </a:r>
            <a:r>
              <a:rPr lang="tr-TR" sz="1700" dirty="0">
                <a:solidFill>
                  <a:srgbClr val="3B4643"/>
                </a:solidFill>
                <a:latin typeface="Calibri"/>
                <a:cs typeface="Calibri"/>
              </a:rPr>
              <a:t>)</a:t>
            </a:r>
          </a:p>
          <a:p>
            <a:pPr marL="697865" marR="20320" lvl="1" indent="-227965">
              <a:lnSpc>
                <a:spcPts val="1839"/>
              </a:lnSpc>
              <a:spcBef>
                <a:spcPts val="320"/>
              </a:spcBef>
              <a:buFont typeface="Wingdings"/>
              <a:buChar char=""/>
              <a:tabLst>
                <a:tab pos="697865" algn="l"/>
                <a:tab pos="699135" algn="l"/>
              </a:tabLst>
            </a:pPr>
            <a:r>
              <a:rPr lang="tr-TR" sz="1700" dirty="0" err="1">
                <a:solidFill>
                  <a:srgbClr val="3B4643"/>
                </a:solidFill>
                <a:latin typeface="Calibri"/>
                <a:cs typeface="Calibri"/>
              </a:rPr>
              <a:t>There</a:t>
            </a:r>
            <a:r>
              <a:rPr lang="tr-TR" sz="1700" dirty="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lang="tr-TR" sz="1700" dirty="0" err="1">
                <a:solidFill>
                  <a:srgbClr val="3B4643"/>
                </a:solidFill>
                <a:latin typeface="Calibri"/>
                <a:cs typeface="Calibri"/>
              </a:rPr>
              <a:t>are</a:t>
            </a:r>
            <a:r>
              <a:rPr lang="tr-TR" sz="1700" dirty="0">
                <a:solidFill>
                  <a:srgbClr val="3B4643"/>
                </a:solidFill>
                <a:latin typeface="Calibri"/>
                <a:cs typeface="Calibri"/>
              </a:rPr>
              <a:t> 14 </a:t>
            </a:r>
            <a:r>
              <a:rPr lang="tr-TR" sz="1700" dirty="0" err="1">
                <a:solidFill>
                  <a:srgbClr val="3B4643"/>
                </a:solidFill>
                <a:latin typeface="Calibri"/>
                <a:cs typeface="Calibri"/>
              </a:rPr>
              <a:t>features</a:t>
            </a:r>
            <a:r>
              <a:rPr lang="tr-TR" sz="1700" dirty="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lang="tr-TR" sz="1700" dirty="0" err="1">
                <a:solidFill>
                  <a:srgbClr val="3B4643"/>
                </a:solidFill>
                <a:latin typeface="Calibri"/>
                <a:cs typeface="Calibri"/>
              </a:rPr>
              <a:t>selected</a:t>
            </a:r>
            <a:r>
              <a:rPr lang="tr-TR" sz="1700" dirty="0">
                <a:solidFill>
                  <a:srgbClr val="3B4643"/>
                </a:solidFill>
                <a:latin typeface="Calibri"/>
                <a:cs typeface="Calibri"/>
              </a:rPr>
              <a:t>. </a:t>
            </a:r>
            <a:r>
              <a:rPr lang="tr-TR" sz="1700" dirty="0" err="1">
                <a:solidFill>
                  <a:srgbClr val="3B4643"/>
                </a:solidFill>
                <a:latin typeface="Calibri"/>
                <a:cs typeface="Calibri"/>
              </a:rPr>
              <a:t>So</a:t>
            </a:r>
            <a:r>
              <a:rPr lang="tr-TR" sz="1700" dirty="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lang="tr-TR" sz="1700" dirty="0" err="1">
                <a:solidFill>
                  <a:srgbClr val="3B4643"/>
                </a:solidFill>
                <a:latin typeface="Calibri"/>
                <a:cs typeface="Calibri"/>
              </a:rPr>
              <a:t>there</a:t>
            </a:r>
            <a:r>
              <a:rPr lang="tr-TR" sz="1700" dirty="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lang="tr-TR" sz="1700" dirty="0" err="1">
                <a:solidFill>
                  <a:srgbClr val="3B4643"/>
                </a:solidFill>
                <a:latin typeface="Calibri"/>
                <a:cs typeface="Calibri"/>
              </a:rPr>
              <a:t>are</a:t>
            </a:r>
            <a:r>
              <a:rPr lang="tr-TR" sz="1700" dirty="0">
                <a:solidFill>
                  <a:srgbClr val="3B4643"/>
                </a:solidFill>
                <a:latin typeface="Calibri"/>
                <a:cs typeface="Calibri"/>
              </a:rPr>
              <a:t> 14 </a:t>
            </a:r>
            <a:r>
              <a:rPr lang="tr-TR" sz="1700" dirty="0" err="1">
                <a:solidFill>
                  <a:srgbClr val="3B4643"/>
                </a:solidFill>
                <a:latin typeface="Calibri"/>
                <a:cs typeface="Calibri"/>
              </a:rPr>
              <a:t>pharmacy</a:t>
            </a:r>
            <a:r>
              <a:rPr lang="tr-TR" sz="1700" dirty="0">
                <a:solidFill>
                  <a:srgbClr val="3B4643"/>
                </a:solidFill>
                <a:latin typeface="Calibri"/>
                <a:cs typeface="Calibri"/>
              </a:rPr>
              <a:t> in 120 </a:t>
            </a:r>
            <a:r>
              <a:rPr lang="tr-TR" sz="1700" dirty="0" err="1">
                <a:solidFill>
                  <a:srgbClr val="3B4643"/>
                </a:solidFill>
                <a:latin typeface="Calibri"/>
                <a:cs typeface="Calibri"/>
              </a:rPr>
              <a:t>meters</a:t>
            </a:r>
            <a:r>
              <a:rPr lang="tr-TR" sz="1700" dirty="0">
                <a:solidFill>
                  <a:srgbClr val="3B4643"/>
                </a:solidFill>
                <a:latin typeface="Calibri"/>
                <a:cs typeface="Calibri"/>
              </a:rPr>
              <a:t> of </a:t>
            </a:r>
            <a:r>
              <a:rPr lang="tr-TR" sz="1700" dirty="0" err="1">
                <a:solidFill>
                  <a:srgbClr val="3B4643"/>
                </a:solidFill>
                <a:latin typeface="Calibri"/>
                <a:cs typeface="Calibri"/>
              </a:rPr>
              <a:t>hospital</a:t>
            </a:r>
            <a:endParaRPr lang="tr-TR" sz="1700" dirty="0">
              <a:solidFill>
                <a:srgbClr val="3B4643"/>
              </a:solidFill>
              <a:latin typeface="Calibri"/>
              <a:cs typeface="Calibri"/>
            </a:endParaRPr>
          </a:p>
          <a:p>
            <a:pPr marL="697865" marR="20320" lvl="1" indent="-227965">
              <a:lnSpc>
                <a:spcPts val="1839"/>
              </a:lnSpc>
              <a:spcBef>
                <a:spcPts val="320"/>
              </a:spcBef>
              <a:buFont typeface="Wingdings"/>
              <a:buChar char=""/>
              <a:tabLst>
                <a:tab pos="697865" algn="l"/>
                <a:tab pos="699135" algn="l"/>
              </a:tabLst>
            </a:pPr>
            <a:endParaRPr lang="tr-TR" sz="1700" dirty="0">
              <a:solidFill>
                <a:srgbClr val="3B4643"/>
              </a:solidFill>
              <a:latin typeface="Calibri"/>
              <a:cs typeface="Calibri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48B7C09-95E6-48CB-A2DF-71EAEB4211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0800"/>
            <a:ext cx="4535398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Spatial</a:t>
            </a:r>
            <a:r>
              <a:rPr spc="-60" dirty="0"/>
              <a:t> </a:t>
            </a:r>
            <a:r>
              <a:rPr spc="-10" dirty="0"/>
              <a:t>Analysis</a:t>
            </a:r>
          </a:p>
        </p:txBody>
      </p:sp>
      <p:pic>
        <p:nvPicPr>
          <p:cNvPr id="8" name="Content Placeholder 7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9AC58D1A-6AF1-41DF-A6DB-B85C137EDB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95" y="1836684"/>
            <a:ext cx="5303838" cy="2514600"/>
          </a:xfrm>
        </p:spPr>
      </p:pic>
      <p:pic>
        <p:nvPicPr>
          <p:cNvPr id="10" name="Content Placeholder 9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1936572A-263A-49DF-821D-7BA4AA364EBA}"/>
              </a:ext>
            </a:extLst>
          </p:cNvPr>
          <p:cNvPicPr>
            <a:picLocks noGrp="1" noChangeAspect="1"/>
          </p:cNvPicPr>
          <p:nvPr>
            <p:ph sz="half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51284"/>
            <a:ext cx="5279643" cy="2523791"/>
          </a:xfrm>
        </p:spPr>
      </p:pic>
      <p:sp>
        <p:nvSpPr>
          <p:cNvPr id="4" name="object 4"/>
          <p:cNvSpPr txBox="1"/>
          <p:nvPr/>
        </p:nvSpPr>
        <p:spPr>
          <a:xfrm>
            <a:off x="7315200" y="1949293"/>
            <a:ext cx="4307205" cy="38581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700" dirty="0">
                <a:solidFill>
                  <a:srgbClr val="3B4643"/>
                </a:solidFill>
                <a:latin typeface="Calibri"/>
                <a:cs typeface="Calibri"/>
              </a:rPr>
              <a:t>Analysis</a:t>
            </a:r>
            <a:r>
              <a:rPr sz="1700" spc="-50" dirty="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3B4643"/>
                </a:solidFill>
                <a:latin typeface="Calibri"/>
                <a:cs typeface="Calibri"/>
              </a:rPr>
              <a:t>2:</a:t>
            </a:r>
            <a:endParaRPr sz="1700" dirty="0">
              <a:latin typeface="Calibri"/>
              <a:cs typeface="Calibri"/>
            </a:endParaRPr>
          </a:p>
          <a:p>
            <a:pPr marL="697865" marR="454659" lvl="1" indent="-227965">
              <a:lnSpc>
                <a:spcPts val="1839"/>
              </a:lnSpc>
              <a:spcBef>
                <a:spcPts val="320"/>
              </a:spcBef>
              <a:buFont typeface="Wingdings"/>
              <a:buChar char=""/>
              <a:tabLst>
                <a:tab pos="697865" algn="l"/>
                <a:tab pos="698500" algn="l"/>
              </a:tabLst>
            </a:pPr>
            <a:r>
              <a:rPr lang="en-US" sz="1700" dirty="0">
                <a:solidFill>
                  <a:srgbClr val="3B4643"/>
                </a:solidFill>
                <a:latin typeface="Calibri"/>
                <a:cs typeface="Calibri"/>
              </a:rPr>
              <a:t>How many </a:t>
            </a:r>
            <a:r>
              <a:rPr lang="tr-TR" sz="1700" dirty="0" err="1">
                <a:solidFill>
                  <a:srgbClr val="3B4643"/>
                </a:solidFill>
                <a:latin typeface="Calibri"/>
                <a:cs typeface="Calibri"/>
              </a:rPr>
              <a:t>parking</a:t>
            </a:r>
            <a:r>
              <a:rPr lang="tr-TR" sz="1700" dirty="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lang="tr-TR" sz="1700" dirty="0" err="1">
                <a:solidFill>
                  <a:srgbClr val="3B4643"/>
                </a:solidFill>
                <a:latin typeface="Calibri"/>
                <a:cs typeface="Calibri"/>
              </a:rPr>
              <a:t>areas</a:t>
            </a:r>
            <a:r>
              <a:rPr lang="tr-TR" sz="1700" dirty="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lang="en-US" sz="1700" dirty="0">
                <a:solidFill>
                  <a:srgbClr val="3B4643"/>
                </a:solidFill>
                <a:latin typeface="Calibri"/>
                <a:cs typeface="Calibri"/>
              </a:rPr>
              <a:t>are 120 meters away from hospitals with a capacity of more than 1</a:t>
            </a:r>
            <a:r>
              <a:rPr lang="tr-TR" sz="1700" dirty="0">
                <a:solidFill>
                  <a:srgbClr val="3B4643"/>
                </a:solidFill>
                <a:latin typeface="Calibri"/>
                <a:cs typeface="Calibri"/>
              </a:rPr>
              <a:t>5</a:t>
            </a:r>
            <a:r>
              <a:rPr lang="en-US" sz="1700" dirty="0">
                <a:solidFill>
                  <a:srgbClr val="3B4643"/>
                </a:solidFill>
                <a:latin typeface="Calibri"/>
                <a:cs typeface="Calibri"/>
              </a:rPr>
              <a:t>0?</a:t>
            </a:r>
            <a:endParaRPr lang="tr-TR" sz="1700" dirty="0">
              <a:solidFill>
                <a:srgbClr val="3B4643"/>
              </a:solidFill>
              <a:latin typeface="Calibri"/>
              <a:cs typeface="Calibri"/>
            </a:endParaRPr>
          </a:p>
          <a:p>
            <a:pPr marL="697865" marR="388620" lvl="1" indent="-227965">
              <a:lnSpc>
                <a:spcPts val="1839"/>
              </a:lnSpc>
              <a:spcBef>
                <a:spcPts val="290"/>
              </a:spcBef>
              <a:buFont typeface="Wingdings"/>
              <a:buChar char=""/>
              <a:tabLst>
                <a:tab pos="697865" algn="l"/>
                <a:tab pos="698500" algn="l"/>
              </a:tabLst>
            </a:pPr>
            <a:r>
              <a:rPr lang="tr-TR" sz="1700" dirty="0" err="1">
                <a:solidFill>
                  <a:srgbClr val="3B4643"/>
                </a:solidFill>
                <a:latin typeface="Calibri"/>
                <a:cs typeface="Calibri"/>
              </a:rPr>
              <a:t>Firstly</a:t>
            </a:r>
            <a:r>
              <a:rPr lang="tr-TR" sz="1700" dirty="0">
                <a:solidFill>
                  <a:srgbClr val="3B4643"/>
                </a:solidFill>
                <a:latin typeface="Calibri"/>
                <a:cs typeface="Calibri"/>
              </a:rPr>
              <a:t>, </a:t>
            </a:r>
            <a:r>
              <a:rPr sz="1700" dirty="0">
                <a:solidFill>
                  <a:srgbClr val="3B4643"/>
                </a:solidFill>
                <a:latin typeface="Calibri"/>
                <a:cs typeface="Calibri"/>
              </a:rPr>
              <a:t>Created</a:t>
            </a:r>
            <a:r>
              <a:rPr sz="1700" spc="-65" dirty="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B4643"/>
                </a:solidFill>
                <a:latin typeface="Calibri"/>
                <a:cs typeface="Calibri"/>
              </a:rPr>
              <a:t>buffer</a:t>
            </a:r>
            <a:r>
              <a:rPr sz="1700" spc="-50" dirty="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B4643"/>
                </a:solidFill>
                <a:latin typeface="Calibri"/>
                <a:cs typeface="Calibri"/>
              </a:rPr>
              <a:t>within</a:t>
            </a:r>
            <a:r>
              <a:rPr sz="1700" spc="-70" dirty="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B4643"/>
                </a:solidFill>
                <a:latin typeface="Calibri"/>
                <a:cs typeface="Calibri"/>
              </a:rPr>
              <a:t>1</a:t>
            </a:r>
            <a:r>
              <a:rPr lang="tr-TR" sz="1700" dirty="0">
                <a:solidFill>
                  <a:srgbClr val="3B4643"/>
                </a:solidFill>
                <a:latin typeface="Calibri"/>
                <a:cs typeface="Calibri"/>
              </a:rPr>
              <a:t>2</a:t>
            </a:r>
            <a:r>
              <a:rPr sz="1700" dirty="0">
                <a:solidFill>
                  <a:srgbClr val="3B4643"/>
                </a:solidFill>
                <a:latin typeface="Calibri"/>
                <a:cs typeface="Calibri"/>
              </a:rPr>
              <a:t>0</a:t>
            </a:r>
            <a:r>
              <a:rPr sz="1700" spc="-40" dirty="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B4643"/>
                </a:solidFill>
                <a:latin typeface="Calibri"/>
                <a:cs typeface="Calibri"/>
              </a:rPr>
              <a:t>meters</a:t>
            </a:r>
            <a:r>
              <a:rPr sz="1700" spc="-45" dirty="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3B4643"/>
                </a:solidFill>
                <a:latin typeface="Calibri"/>
                <a:cs typeface="Calibri"/>
              </a:rPr>
              <a:t>for </a:t>
            </a:r>
            <a:r>
              <a:rPr sz="1700" spc="-10" dirty="0">
                <a:solidFill>
                  <a:srgbClr val="3B4643"/>
                </a:solidFill>
                <a:latin typeface="Calibri"/>
                <a:cs typeface="Calibri"/>
              </a:rPr>
              <a:t>Hospital,</a:t>
            </a:r>
            <a:endParaRPr sz="1700" dirty="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65"/>
              </a:spcBef>
              <a:buFont typeface="Wingdings"/>
              <a:buChar char=""/>
              <a:tabLst>
                <a:tab pos="697865" algn="l"/>
                <a:tab pos="698500" algn="l"/>
              </a:tabLst>
            </a:pPr>
            <a:r>
              <a:rPr sz="1700" dirty="0">
                <a:solidFill>
                  <a:srgbClr val="3B4643"/>
                </a:solidFill>
                <a:latin typeface="Calibri"/>
                <a:cs typeface="Calibri"/>
              </a:rPr>
              <a:t>Intersected</a:t>
            </a:r>
            <a:r>
              <a:rPr sz="1700" spc="-50" dirty="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B4643"/>
                </a:solidFill>
                <a:latin typeface="Calibri"/>
                <a:cs typeface="Calibri"/>
              </a:rPr>
              <a:t>with</a:t>
            </a:r>
            <a:r>
              <a:rPr sz="1700" spc="-75" dirty="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B4643"/>
                </a:solidFill>
                <a:latin typeface="Calibri"/>
                <a:cs typeface="Calibri"/>
              </a:rPr>
              <a:t>buffer</a:t>
            </a:r>
            <a:r>
              <a:rPr sz="1700" spc="-45" dirty="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B4643"/>
                </a:solidFill>
                <a:latin typeface="Calibri"/>
                <a:cs typeface="Calibri"/>
              </a:rPr>
              <a:t>and</a:t>
            </a:r>
            <a:r>
              <a:rPr lang="tr-TR" sz="1700" dirty="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lang="tr-TR" sz="1700" dirty="0" err="1">
                <a:solidFill>
                  <a:srgbClr val="3B4643"/>
                </a:solidFill>
                <a:latin typeface="Calibri"/>
                <a:cs typeface="Calibri"/>
              </a:rPr>
              <a:t>parking</a:t>
            </a:r>
            <a:r>
              <a:rPr lang="tr-TR" sz="1700" dirty="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lang="tr-TR" sz="1700" dirty="0" err="1">
                <a:solidFill>
                  <a:srgbClr val="3B4643"/>
                </a:solidFill>
                <a:latin typeface="Calibri"/>
                <a:cs typeface="Calibri"/>
              </a:rPr>
              <a:t>areas</a:t>
            </a:r>
            <a:r>
              <a:rPr sz="1700" spc="-10" dirty="0">
                <a:solidFill>
                  <a:srgbClr val="3B4643"/>
                </a:solidFill>
                <a:latin typeface="Calibri"/>
                <a:cs typeface="Calibri"/>
              </a:rPr>
              <a:t>;</a:t>
            </a:r>
            <a:endParaRPr lang="tr-TR" sz="1700" spc="-10" dirty="0">
              <a:solidFill>
                <a:srgbClr val="3B4643"/>
              </a:solidFill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65"/>
              </a:spcBef>
              <a:buFont typeface="Wingdings"/>
              <a:buChar char=""/>
              <a:tabLst>
                <a:tab pos="697865" algn="l"/>
                <a:tab pos="698500" algn="l"/>
              </a:tabLst>
            </a:pPr>
            <a:r>
              <a:rPr lang="tr-TR" sz="1700" spc="-10" dirty="0" err="1">
                <a:solidFill>
                  <a:srgbClr val="3B4643"/>
                </a:solidFill>
                <a:latin typeface="Calibri"/>
                <a:cs typeface="Calibri"/>
              </a:rPr>
              <a:t>Attiribute</a:t>
            </a:r>
            <a:r>
              <a:rPr lang="tr-TR" sz="1700" spc="-10" dirty="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lang="tr-TR" sz="1700" spc="-10" dirty="0" err="1">
                <a:solidFill>
                  <a:srgbClr val="3B4643"/>
                </a:solidFill>
                <a:latin typeface="Calibri"/>
                <a:cs typeface="Calibri"/>
              </a:rPr>
              <a:t>query</a:t>
            </a:r>
            <a:r>
              <a:rPr lang="tr-TR" sz="1700" spc="-10" dirty="0">
                <a:solidFill>
                  <a:srgbClr val="3B4643"/>
                </a:solidFill>
                <a:latin typeface="Calibri"/>
                <a:cs typeface="Calibri"/>
              </a:rPr>
              <a:t> : I </a:t>
            </a:r>
            <a:r>
              <a:rPr lang="tr-TR" sz="1700" spc="-10" dirty="0" err="1">
                <a:solidFill>
                  <a:srgbClr val="3B4643"/>
                </a:solidFill>
                <a:latin typeface="Calibri"/>
                <a:cs typeface="Calibri"/>
              </a:rPr>
              <a:t>found</a:t>
            </a:r>
            <a:r>
              <a:rPr lang="tr-TR" sz="1700" spc="-10" dirty="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lang="tr-TR" sz="1700" spc="-10" dirty="0" err="1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lang="tr-TR" sz="1700" spc="-10" dirty="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lang="tr-TR" sz="1700" spc="-10" dirty="0" err="1">
                <a:solidFill>
                  <a:srgbClr val="3B4643"/>
                </a:solidFill>
                <a:latin typeface="Calibri"/>
                <a:cs typeface="Calibri"/>
              </a:rPr>
              <a:t>parking</a:t>
            </a:r>
            <a:r>
              <a:rPr lang="tr-TR" sz="1700" spc="-10" dirty="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lang="tr-TR" sz="1700" spc="-10" dirty="0" err="1">
                <a:solidFill>
                  <a:srgbClr val="3B4643"/>
                </a:solidFill>
                <a:latin typeface="Calibri"/>
                <a:cs typeface="Calibri"/>
              </a:rPr>
              <a:t>areas</a:t>
            </a:r>
            <a:r>
              <a:rPr lang="tr-TR" sz="1700" spc="-10" dirty="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lang="tr-TR" sz="1700" spc="-10" dirty="0" err="1">
                <a:solidFill>
                  <a:srgbClr val="3B4643"/>
                </a:solidFill>
                <a:latin typeface="Calibri"/>
                <a:cs typeface="Calibri"/>
              </a:rPr>
              <a:t>which</a:t>
            </a:r>
            <a:r>
              <a:rPr lang="tr-TR" sz="1700" spc="-10" dirty="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lang="tr-TR" sz="1700" spc="-10" dirty="0" err="1">
                <a:solidFill>
                  <a:srgbClr val="3B4643"/>
                </a:solidFill>
                <a:latin typeface="Calibri"/>
                <a:cs typeface="Calibri"/>
              </a:rPr>
              <a:t>have</a:t>
            </a:r>
            <a:r>
              <a:rPr lang="tr-TR" sz="1700" spc="-10" dirty="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lang="tr-TR" sz="1700" spc="-10" dirty="0" err="1">
                <a:solidFill>
                  <a:srgbClr val="3B4643"/>
                </a:solidFill>
                <a:latin typeface="Calibri"/>
                <a:cs typeface="Calibri"/>
              </a:rPr>
              <a:t>more</a:t>
            </a:r>
            <a:r>
              <a:rPr lang="tr-TR" sz="1700" spc="-10" dirty="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lang="tr-TR" sz="1700" spc="-10" dirty="0" err="1">
                <a:solidFill>
                  <a:srgbClr val="3B4643"/>
                </a:solidFill>
                <a:latin typeface="Calibri"/>
                <a:cs typeface="Calibri"/>
              </a:rPr>
              <a:t>than</a:t>
            </a:r>
            <a:r>
              <a:rPr lang="tr-TR" sz="1700" spc="-10" dirty="0">
                <a:solidFill>
                  <a:srgbClr val="3B4643"/>
                </a:solidFill>
                <a:latin typeface="Calibri"/>
                <a:cs typeface="Calibri"/>
              </a:rPr>
              <a:t> 150 </a:t>
            </a:r>
            <a:r>
              <a:rPr lang="tr-TR" sz="1700" spc="-10" dirty="0" err="1">
                <a:solidFill>
                  <a:srgbClr val="3B4643"/>
                </a:solidFill>
                <a:latin typeface="Calibri"/>
                <a:cs typeface="Calibri"/>
              </a:rPr>
              <a:t>capacity</a:t>
            </a:r>
            <a:endParaRPr lang="tr-TR" sz="1700" spc="-10" dirty="0">
              <a:solidFill>
                <a:srgbClr val="3B4643"/>
              </a:solidFill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65"/>
              </a:spcBef>
              <a:buFont typeface="Wingdings"/>
              <a:buChar char=""/>
              <a:tabLst>
                <a:tab pos="697865" algn="l"/>
                <a:tab pos="698500" algn="l"/>
              </a:tabLst>
            </a:pPr>
            <a:endParaRPr sz="1700" dirty="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697865" algn="l"/>
                <a:tab pos="698500" algn="l"/>
              </a:tabLst>
            </a:pPr>
            <a:r>
              <a:rPr sz="1700" dirty="0">
                <a:solidFill>
                  <a:srgbClr val="3B4643"/>
                </a:solidFill>
                <a:latin typeface="Calibri"/>
                <a:cs typeface="Calibri"/>
              </a:rPr>
              <a:t>Analysis</a:t>
            </a:r>
            <a:r>
              <a:rPr sz="1700" spc="-60" dirty="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3B4643"/>
                </a:solidFill>
                <a:latin typeface="Calibri"/>
                <a:cs typeface="Calibri"/>
              </a:rPr>
              <a:t>results:</a:t>
            </a:r>
            <a:endParaRPr sz="1700" dirty="0">
              <a:latin typeface="Calibri"/>
              <a:cs typeface="Calibri"/>
            </a:endParaRPr>
          </a:p>
          <a:p>
            <a:pPr marL="1155065" marR="5080" lvl="2" indent="-227965">
              <a:lnSpc>
                <a:spcPts val="1839"/>
              </a:lnSpc>
              <a:spcBef>
                <a:spcPts val="330"/>
              </a:spcBef>
              <a:buFont typeface="Wingdings"/>
              <a:buChar char=""/>
              <a:tabLst>
                <a:tab pos="1155065" algn="l"/>
                <a:tab pos="1155700" algn="l"/>
              </a:tabLst>
            </a:pPr>
            <a:r>
              <a:rPr sz="1700" dirty="0">
                <a:solidFill>
                  <a:srgbClr val="3B4643"/>
                </a:solidFill>
                <a:latin typeface="Calibri"/>
                <a:cs typeface="Calibri"/>
              </a:rPr>
              <a:t>There</a:t>
            </a:r>
            <a:r>
              <a:rPr sz="1700" spc="-30" dirty="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B4643"/>
                </a:solidFill>
                <a:latin typeface="Calibri"/>
                <a:cs typeface="Calibri"/>
              </a:rPr>
              <a:t>are</a:t>
            </a:r>
            <a:r>
              <a:rPr sz="1700" spc="-15" dirty="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lang="tr-TR" sz="1700" dirty="0">
                <a:solidFill>
                  <a:srgbClr val="3B4643"/>
                </a:solidFill>
                <a:latin typeface="Calibri"/>
                <a:cs typeface="Calibri"/>
              </a:rPr>
              <a:t>2</a:t>
            </a:r>
            <a:r>
              <a:rPr sz="1700" spc="-5" dirty="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lang="tr-TR" sz="1700" dirty="0" err="1">
                <a:solidFill>
                  <a:srgbClr val="3B4643"/>
                </a:solidFill>
                <a:latin typeface="Calibri"/>
                <a:cs typeface="Calibri"/>
              </a:rPr>
              <a:t>parking</a:t>
            </a:r>
            <a:r>
              <a:rPr lang="tr-TR" sz="1700" dirty="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lang="tr-TR" sz="1700" dirty="0" err="1">
                <a:solidFill>
                  <a:srgbClr val="3B4643"/>
                </a:solidFill>
                <a:latin typeface="Calibri"/>
                <a:cs typeface="Calibri"/>
              </a:rPr>
              <a:t>areas</a:t>
            </a:r>
            <a:r>
              <a:rPr lang="tr-TR" sz="1700" dirty="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lang="en-US" sz="1700" dirty="0">
                <a:solidFill>
                  <a:srgbClr val="3B4643"/>
                </a:solidFill>
                <a:latin typeface="Calibri"/>
                <a:cs typeface="Calibri"/>
              </a:rPr>
              <a:t>are 120 meters away from hospitals with a capacity of more than 1</a:t>
            </a:r>
            <a:r>
              <a:rPr lang="tr-TR" sz="1700" dirty="0">
                <a:solidFill>
                  <a:srgbClr val="3B4643"/>
                </a:solidFill>
                <a:latin typeface="Calibri"/>
                <a:cs typeface="Calibri"/>
              </a:rPr>
              <a:t>5</a:t>
            </a:r>
            <a:r>
              <a:rPr lang="en-US" sz="1700" dirty="0">
                <a:solidFill>
                  <a:srgbClr val="3B4643"/>
                </a:solidFill>
                <a:latin typeface="Calibri"/>
                <a:cs typeface="Calibri"/>
              </a:rPr>
              <a:t>0</a:t>
            </a:r>
            <a:endParaRPr sz="17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A8094-1A14-4327-8A5D-FE5139E52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Spatial</a:t>
            </a:r>
            <a:r>
              <a:rPr lang="tr-TR" dirty="0"/>
              <a:t> Analysis</a:t>
            </a:r>
          </a:p>
        </p:txBody>
      </p:sp>
      <p:pic>
        <p:nvPicPr>
          <p:cNvPr id="12" name="Content Placeholder 11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E6DA981A-FE96-4B55-93CB-2F3B39B281C5}"/>
              </a:ext>
            </a:extLst>
          </p:cNvPr>
          <p:cNvPicPr>
            <a:picLocks noGrp="1" noChangeAspect="1"/>
          </p:cNvPicPr>
          <p:nvPr>
            <p:ph sz="half" idx="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828800"/>
            <a:ext cx="5943600" cy="2601988"/>
          </a:xfrm>
        </p:spPr>
      </p:pic>
      <p:sp>
        <p:nvSpPr>
          <p:cNvPr id="10" name="object 4">
            <a:extLst>
              <a:ext uri="{FF2B5EF4-FFF2-40B4-BE49-F238E27FC236}">
                <a16:creationId xmlns:a16="http://schemas.microsoft.com/office/drawing/2014/main" id="{1C137AC9-7163-42C4-8629-48B8B05A82CC}"/>
              </a:ext>
            </a:extLst>
          </p:cNvPr>
          <p:cNvSpPr txBox="1">
            <a:spLocks noGrp="1"/>
          </p:cNvSpPr>
          <p:nvPr>
            <p:ph sz="half" idx="2"/>
          </p:nvPr>
        </p:nvSpPr>
        <p:spPr>
          <a:xfrm>
            <a:off x="152400" y="2057400"/>
            <a:ext cx="5303838" cy="287322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700" dirty="0">
                <a:solidFill>
                  <a:srgbClr val="3B4643"/>
                </a:solidFill>
                <a:latin typeface="Calibri"/>
                <a:cs typeface="Calibri"/>
              </a:rPr>
              <a:t>Analysis</a:t>
            </a:r>
            <a:r>
              <a:rPr sz="1700" spc="-50" dirty="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lang="tr-TR" sz="1700" spc="-25" dirty="0"/>
              <a:t>3</a:t>
            </a:r>
            <a:r>
              <a:rPr sz="1700" spc="-25" dirty="0">
                <a:solidFill>
                  <a:srgbClr val="3B4643"/>
                </a:solidFill>
                <a:latin typeface="Calibri"/>
                <a:cs typeface="Calibri"/>
              </a:rPr>
              <a:t>:</a:t>
            </a:r>
            <a:endParaRPr sz="1700" dirty="0">
              <a:latin typeface="Calibri"/>
              <a:cs typeface="Calibri"/>
            </a:endParaRPr>
          </a:p>
          <a:p>
            <a:pPr marL="697865" marR="454659" lvl="1" indent="-227965">
              <a:lnSpc>
                <a:spcPts val="1839"/>
              </a:lnSpc>
              <a:spcBef>
                <a:spcPts val="320"/>
              </a:spcBef>
              <a:buFont typeface="Wingdings"/>
              <a:buChar char=""/>
              <a:tabLst>
                <a:tab pos="697865" algn="l"/>
                <a:tab pos="698500" algn="l"/>
              </a:tabLst>
            </a:pPr>
            <a:r>
              <a:rPr lang="en-US" sz="1700" dirty="0">
                <a:solidFill>
                  <a:srgbClr val="3B4643"/>
                </a:solidFill>
                <a:latin typeface="Calibri"/>
                <a:cs typeface="Calibri"/>
              </a:rPr>
              <a:t>do the </a:t>
            </a:r>
            <a:r>
              <a:rPr lang="tr-TR" sz="1700" dirty="0" err="1">
                <a:solidFill>
                  <a:srgbClr val="3B4643"/>
                </a:solidFill>
                <a:latin typeface="Calibri"/>
                <a:cs typeface="Calibri"/>
              </a:rPr>
              <a:t>Cafe</a:t>
            </a:r>
            <a:r>
              <a:rPr lang="tr-TR" sz="1700" dirty="0">
                <a:solidFill>
                  <a:srgbClr val="3B4643"/>
                </a:solidFill>
                <a:latin typeface="Calibri"/>
                <a:cs typeface="Calibri"/>
              </a:rPr>
              <a:t>&amp;</a:t>
            </a:r>
            <a:r>
              <a:rPr lang="en-US" sz="1700" dirty="0">
                <a:solidFill>
                  <a:srgbClr val="3B4643"/>
                </a:solidFill>
                <a:latin typeface="Calibri"/>
                <a:cs typeface="Calibri"/>
              </a:rPr>
              <a:t>restaurants around the gym have </a:t>
            </a:r>
            <a:r>
              <a:rPr lang="tr-TR" sz="1700" dirty="0" err="1">
                <a:solidFill>
                  <a:srgbClr val="3B4643"/>
                </a:solidFill>
                <a:latin typeface="Calibri"/>
                <a:cs typeface="Calibri"/>
              </a:rPr>
              <a:t>Athlete’s</a:t>
            </a:r>
            <a:r>
              <a:rPr lang="tr-TR" sz="1700" dirty="0">
                <a:solidFill>
                  <a:srgbClr val="3B4643"/>
                </a:solidFill>
                <a:latin typeface="Calibri"/>
                <a:cs typeface="Calibri"/>
              </a:rPr>
              <a:t> meal </a:t>
            </a:r>
            <a:r>
              <a:rPr lang="tr-TR" sz="1700" dirty="0" err="1">
                <a:solidFill>
                  <a:srgbClr val="3B4643"/>
                </a:solidFill>
                <a:latin typeface="Calibri"/>
                <a:cs typeface="Calibri"/>
              </a:rPr>
              <a:t>within</a:t>
            </a:r>
            <a:r>
              <a:rPr lang="tr-TR" sz="1700" dirty="0">
                <a:solidFill>
                  <a:srgbClr val="3B4643"/>
                </a:solidFill>
                <a:latin typeface="Calibri"/>
                <a:cs typeface="Calibri"/>
              </a:rPr>
              <a:t> 150 </a:t>
            </a:r>
            <a:r>
              <a:rPr lang="tr-TR" sz="1700" dirty="0" err="1">
                <a:solidFill>
                  <a:srgbClr val="3B4643"/>
                </a:solidFill>
                <a:latin typeface="Calibri"/>
                <a:cs typeface="Calibri"/>
              </a:rPr>
              <a:t>meters</a:t>
            </a:r>
            <a:r>
              <a:rPr lang="en-US" sz="1700" dirty="0">
                <a:solidFill>
                  <a:srgbClr val="3B4643"/>
                </a:solidFill>
                <a:latin typeface="Calibri"/>
                <a:cs typeface="Calibri"/>
              </a:rPr>
              <a:t>?</a:t>
            </a:r>
          </a:p>
          <a:p>
            <a:pPr marL="697865" marR="388620" lvl="1" indent="-227965">
              <a:lnSpc>
                <a:spcPts val="1839"/>
              </a:lnSpc>
              <a:spcBef>
                <a:spcPts val="290"/>
              </a:spcBef>
              <a:buFont typeface="Wingdings"/>
              <a:buChar char=""/>
              <a:tabLst>
                <a:tab pos="697865" algn="l"/>
                <a:tab pos="698500" algn="l"/>
              </a:tabLst>
            </a:pPr>
            <a:r>
              <a:rPr lang="tr-TR" sz="1700" dirty="0" err="1">
                <a:solidFill>
                  <a:srgbClr val="3B4643"/>
                </a:solidFill>
                <a:latin typeface="Calibri"/>
                <a:cs typeface="Calibri"/>
              </a:rPr>
              <a:t>Firstly</a:t>
            </a:r>
            <a:r>
              <a:rPr lang="tr-TR" sz="1700" dirty="0">
                <a:solidFill>
                  <a:srgbClr val="3B4643"/>
                </a:solidFill>
                <a:latin typeface="Calibri"/>
                <a:cs typeface="Calibri"/>
              </a:rPr>
              <a:t>, </a:t>
            </a:r>
            <a:r>
              <a:rPr sz="1700" dirty="0">
                <a:solidFill>
                  <a:srgbClr val="3B4643"/>
                </a:solidFill>
                <a:latin typeface="Calibri"/>
                <a:cs typeface="Calibri"/>
              </a:rPr>
              <a:t>Created</a:t>
            </a:r>
            <a:r>
              <a:rPr sz="1700" spc="-65" dirty="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B4643"/>
                </a:solidFill>
                <a:latin typeface="Calibri"/>
                <a:cs typeface="Calibri"/>
              </a:rPr>
              <a:t>buffer</a:t>
            </a:r>
            <a:r>
              <a:rPr sz="1700" spc="-50" dirty="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B4643"/>
                </a:solidFill>
                <a:latin typeface="Calibri"/>
                <a:cs typeface="Calibri"/>
              </a:rPr>
              <a:t>within</a:t>
            </a:r>
            <a:r>
              <a:rPr sz="1700" spc="-70" dirty="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lang="tr-TR" sz="1700" dirty="0">
                <a:solidFill>
                  <a:srgbClr val="3B4643"/>
                </a:solidFill>
                <a:latin typeface="Calibri"/>
                <a:cs typeface="Calibri"/>
              </a:rPr>
              <a:t>150</a:t>
            </a:r>
            <a:r>
              <a:rPr sz="1700" spc="-40" dirty="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B4643"/>
                </a:solidFill>
                <a:latin typeface="Calibri"/>
                <a:cs typeface="Calibri"/>
              </a:rPr>
              <a:t>meters</a:t>
            </a:r>
            <a:r>
              <a:rPr sz="1700" spc="-45" dirty="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3B4643"/>
                </a:solidFill>
                <a:latin typeface="Calibri"/>
                <a:cs typeface="Calibri"/>
              </a:rPr>
              <a:t>for </a:t>
            </a:r>
            <a:r>
              <a:rPr lang="tr-TR" sz="1700" spc="-10" dirty="0" err="1">
                <a:solidFill>
                  <a:srgbClr val="3B4643"/>
                </a:solidFill>
                <a:latin typeface="Calibri"/>
                <a:cs typeface="Calibri"/>
              </a:rPr>
              <a:t>Sport</a:t>
            </a:r>
            <a:r>
              <a:rPr lang="tr-TR" sz="1700" spc="-10" dirty="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lang="tr-TR" sz="1700" spc="-10" dirty="0" err="1">
                <a:solidFill>
                  <a:srgbClr val="3B4643"/>
                </a:solidFill>
                <a:latin typeface="Calibri"/>
                <a:cs typeface="Calibri"/>
              </a:rPr>
              <a:t>center</a:t>
            </a:r>
            <a:r>
              <a:rPr sz="1700" spc="-10" dirty="0">
                <a:solidFill>
                  <a:srgbClr val="3B4643"/>
                </a:solidFill>
                <a:latin typeface="Calibri"/>
                <a:cs typeface="Calibri"/>
              </a:rPr>
              <a:t>,</a:t>
            </a:r>
            <a:endParaRPr sz="1700" dirty="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65"/>
              </a:spcBef>
              <a:buFont typeface="Wingdings"/>
              <a:buChar char=""/>
              <a:tabLst>
                <a:tab pos="697865" algn="l"/>
                <a:tab pos="698500" algn="l"/>
              </a:tabLst>
            </a:pPr>
            <a:r>
              <a:rPr lang="tr-TR" sz="1700" spc="-10" dirty="0" err="1">
                <a:solidFill>
                  <a:srgbClr val="3B4643"/>
                </a:solidFill>
                <a:latin typeface="Calibri"/>
                <a:cs typeface="Calibri"/>
              </a:rPr>
              <a:t>Attiribute</a:t>
            </a:r>
            <a:r>
              <a:rPr lang="tr-TR" sz="1700" spc="-10" dirty="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lang="tr-TR" sz="1700" spc="-10" dirty="0" err="1">
                <a:solidFill>
                  <a:srgbClr val="3B4643"/>
                </a:solidFill>
                <a:latin typeface="Calibri"/>
                <a:cs typeface="Calibri"/>
              </a:rPr>
              <a:t>query</a:t>
            </a:r>
            <a:r>
              <a:rPr lang="tr-TR" sz="1700" spc="-10" dirty="0">
                <a:solidFill>
                  <a:srgbClr val="3B4643"/>
                </a:solidFill>
                <a:latin typeface="Calibri"/>
                <a:cs typeface="Calibri"/>
              </a:rPr>
              <a:t> : I </a:t>
            </a:r>
            <a:r>
              <a:rPr lang="tr-TR" sz="1700" spc="-10" dirty="0" err="1">
                <a:solidFill>
                  <a:srgbClr val="3B4643"/>
                </a:solidFill>
                <a:latin typeface="Calibri"/>
                <a:cs typeface="Calibri"/>
              </a:rPr>
              <a:t>found</a:t>
            </a:r>
            <a:r>
              <a:rPr lang="tr-TR" sz="1700" spc="-10" dirty="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lang="tr-TR" sz="1700" spc="-10" dirty="0" err="1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lang="tr-TR" sz="1700" spc="-10" dirty="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lang="tr-TR" sz="1700" spc="-10" dirty="0" err="1">
                <a:solidFill>
                  <a:srgbClr val="3B4643"/>
                </a:solidFill>
                <a:latin typeface="Calibri"/>
                <a:cs typeface="Calibri"/>
              </a:rPr>
              <a:t>Cafe&amp;restaurants</a:t>
            </a:r>
            <a:endParaRPr lang="tr-TR" sz="1700" spc="-10" dirty="0">
              <a:solidFill>
                <a:srgbClr val="3B4643"/>
              </a:solidFill>
              <a:latin typeface="Calibri"/>
              <a:cs typeface="Calibri"/>
            </a:endParaRPr>
          </a:p>
          <a:p>
            <a:pPr marL="469900" lvl="1">
              <a:lnSpc>
                <a:spcPct val="100000"/>
              </a:lnSpc>
              <a:spcBef>
                <a:spcPts val="65"/>
              </a:spcBef>
              <a:tabLst>
                <a:tab pos="697865" algn="l"/>
                <a:tab pos="698500" algn="l"/>
              </a:tabLst>
            </a:pPr>
            <a:r>
              <a:rPr lang="tr-TR" sz="1700" spc="-10" dirty="0" err="1">
                <a:solidFill>
                  <a:srgbClr val="3B4643"/>
                </a:solidFill>
                <a:latin typeface="Calibri"/>
                <a:cs typeface="Calibri"/>
              </a:rPr>
              <a:t>which</a:t>
            </a:r>
            <a:r>
              <a:rPr lang="tr-TR" sz="1700" spc="-10" dirty="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lang="tr-TR" sz="1700" spc="-10" dirty="0" err="1">
                <a:solidFill>
                  <a:srgbClr val="3B4643"/>
                </a:solidFill>
                <a:latin typeface="Calibri"/>
                <a:cs typeface="Calibri"/>
              </a:rPr>
              <a:t>have</a:t>
            </a:r>
            <a:r>
              <a:rPr lang="tr-TR" sz="1700" spc="-10" dirty="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lang="tr-TR" sz="1700" spc="-10" dirty="0" err="1">
                <a:solidFill>
                  <a:srgbClr val="3B4643"/>
                </a:solidFill>
                <a:latin typeface="Calibri"/>
                <a:cs typeface="Calibri"/>
              </a:rPr>
              <a:t>Athlethe’s</a:t>
            </a:r>
            <a:r>
              <a:rPr lang="tr-TR" sz="1700" spc="-10" dirty="0">
                <a:solidFill>
                  <a:srgbClr val="3B4643"/>
                </a:solidFill>
                <a:latin typeface="Calibri"/>
                <a:cs typeface="Calibri"/>
              </a:rPr>
              <a:t> meal.</a:t>
            </a:r>
          </a:p>
          <a:p>
            <a:pPr marL="697865" lvl="1" indent="-227965">
              <a:lnSpc>
                <a:spcPct val="100000"/>
              </a:lnSpc>
              <a:spcBef>
                <a:spcPts val="65"/>
              </a:spcBef>
              <a:buFont typeface="Wingdings"/>
              <a:buChar char=""/>
              <a:tabLst>
                <a:tab pos="697865" algn="l"/>
                <a:tab pos="698500" algn="l"/>
              </a:tabLst>
            </a:pPr>
            <a:endParaRPr sz="1700" dirty="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697865" algn="l"/>
                <a:tab pos="698500" algn="l"/>
              </a:tabLst>
            </a:pPr>
            <a:r>
              <a:rPr sz="1700" dirty="0">
                <a:solidFill>
                  <a:srgbClr val="3B4643"/>
                </a:solidFill>
                <a:latin typeface="Calibri"/>
                <a:cs typeface="Calibri"/>
              </a:rPr>
              <a:t>Analysis</a:t>
            </a:r>
            <a:r>
              <a:rPr sz="1700" spc="-60" dirty="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3B4643"/>
                </a:solidFill>
                <a:latin typeface="Calibri"/>
                <a:cs typeface="Calibri"/>
              </a:rPr>
              <a:t>results:</a:t>
            </a:r>
            <a:endParaRPr sz="1700" dirty="0">
              <a:latin typeface="Calibri"/>
              <a:cs typeface="Calibri"/>
            </a:endParaRPr>
          </a:p>
          <a:p>
            <a:pPr marL="1155065" marR="5080" lvl="2" indent="-227965">
              <a:lnSpc>
                <a:spcPts val="1839"/>
              </a:lnSpc>
              <a:spcBef>
                <a:spcPts val="330"/>
              </a:spcBef>
              <a:buFont typeface="Wingdings"/>
              <a:buChar char=""/>
              <a:tabLst>
                <a:tab pos="1155065" algn="l"/>
                <a:tab pos="1155700" algn="l"/>
              </a:tabLst>
            </a:pPr>
            <a:r>
              <a:rPr lang="tr-TR" sz="1700" dirty="0" err="1">
                <a:solidFill>
                  <a:srgbClr val="3B4643"/>
                </a:solidFill>
                <a:latin typeface="Calibri"/>
                <a:cs typeface="Calibri"/>
              </a:rPr>
              <a:t>There</a:t>
            </a:r>
            <a:r>
              <a:rPr lang="tr-TR" sz="1700" dirty="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lang="tr-TR" sz="1700" dirty="0" err="1">
                <a:solidFill>
                  <a:srgbClr val="3B4643"/>
                </a:solidFill>
                <a:latin typeface="Calibri"/>
                <a:cs typeface="Calibri"/>
              </a:rPr>
              <a:t>are</a:t>
            </a:r>
            <a:r>
              <a:rPr lang="tr-TR" sz="1700" dirty="0">
                <a:solidFill>
                  <a:srgbClr val="3B4643"/>
                </a:solidFill>
                <a:latin typeface="Calibri"/>
                <a:cs typeface="Calibri"/>
              </a:rPr>
              <a:t> 6 </a:t>
            </a:r>
            <a:r>
              <a:rPr lang="tr-TR" sz="1700" dirty="0" err="1">
                <a:solidFill>
                  <a:srgbClr val="3B4643"/>
                </a:solidFill>
                <a:latin typeface="Calibri"/>
                <a:cs typeface="Calibri"/>
              </a:rPr>
              <a:t>cafe&amp;restaurants</a:t>
            </a:r>
            <a:r>
              <a:rPr lang="tr-TR" sz="1700" dirty="0">
                <a:solidFill>
                  <a:srgbClr val="3B4643"/>
                </a:solidFill>
                <a:latin typeface="Calibri"/>
                <a:cs typeface="Calibri"/>
              </a:rPr>
              <a:t> in </a:t>
            </a:r>
            <a:r>
              <a:rPr lang="tr-TR" sz="1700" dirty="0" err="1">
                <a:solidFill>
                  <a:srgbClr val="3B4643"/>
                </a:solidFill>
                <a:latin typeface="Calibri"/>
                <a:cs typeface="Calibri"/>
              </a:rPr>
              <a:t>buffer</a:t>
            </a:r>
            <a:r>
              <a:rPr lang="tr-TR" sz="1700" dirty="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lang="tr-TR" sz="1700" dirty="0" err="1">
                <a:solidFill>
                  <a:srgbClr val="3B4643"/>
                </a:solidFill>
                <a:latin typeface="Calibri"/>
                <a:cs typeface="Calibri"/>
              </a:rPr>
              <a:t>areas</a:t>
            </a:r>
            <a:r>
              <a:rPr lang="tr-TR" sz="1700" dirty="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lang="tr-TR" sz="1700" dirty="0" err="1">
                <a:solidFill>
                  <a:srgbClr val="3B4643"/>
                </a:solidFill>
                <a:latin typeface="Calibri"/>
                <a:cs typeface="Calibri"/>
              </a:rPr>
              <a:t>and</a:t>
            </a:r>
            <a:r>
              <a:rPr lang="tr-TR" sz="1700" dirty="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lang="tr-TR" sz="1700" dirty="0" err="1">
                <a:solidFill>
                  <a:srgbClr val="3B4643"/>
                </a:solidFill>
                <a:latin typeface="Calibri"/>
                <a:cs typeface="Calibri"/>
              </a:rPr>
              <a:t>just</a:t>
            </a:r>
            <a:r>
              <a:rPr lang="tr-TR" sz="1700" dirty="0">
                <a:solidFill>
                  <a:srgbClr val="3B4643"/>
                </a:solidFill>
                <a:latin typeface="Calibri"/>
                <a:cs typeface="Calibri"/>
              </a:rPr>
              <a:t> 2 of </a:t>
            </a:r>
            <a:r>
              <a:rPr lang="tr-TR" sz="1700" dirty="0" err="1">
                <a:solidFill>
                  <a:srgbClr val="3B4643"/>
                </a:solidFill>
                <a:latin typeface="Calibri"/>
                <a:cs typeface="Calibri"/>
              </a:rPr>
              <a:t>them</a:t>
            </a:r>
            <a:r>
              <a:rPr lang="tr-TR" sz="1700" dirty="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lang="tr-TR" sz="1700" dirty="0" err="1">
                <a:solidFill>
                  <a:srgbClr val="3B4643"/>
                </a:solidFill>
                <a:latin typeface="Calibri"/>
                <a:cs typeface="Calibri"/>
              </a:rPr>
              <a:t>have</a:t>
            </a:r>
            <a:r>
              <a:rPr lang="tr-TR" sz="1700" dirty="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lang="tr-TR" sz="1700" dirty="0" err="1">
                <a:solidFill>
                  <a:srgbClr val="3B4643"/>
                </a:solidFill>
                <a:latin typeface="Calibri"/>
                <a:cs typeface="Calibri"/>
              </a:rPr>
              <a:t>Athlete’s</a:t>
            </a:r>
            <a:r>
              <a:rPr lang="tr-TR" sz="1700" dirty="0">
                <a:solidFill>
                  <a:srgbClr val="3B4643"/>
                </a:solidFill>
                <a:latin typeface="Calibri"/>
                <a:cs typeface="Calibri"/>
              </a:rPr>
              <a:t> meal</a:t>
            </a:r>
            <a:endParaRPr sz="1700" dirty="0">
              <a:latin typeface="Calibri"/>
              <a:cs typeface="Calibri"/>
            </a:endParaRPr>
          </a:p>
        </p:txBody>
      </p:sp>
      <p:pic>
        <p:nvPicPr>
          <p:cNvPr id="14" name="Picture 1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49397EA-6559-4648-B515-6B65FD2C20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4401885"/>
            <a:ext cx="5943600" cy="245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945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C43C7-87F7-49E4-8953-6252AE2EC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9153" y="870584"/>
            <a:ext cx="3920490" cy="461665"/>
          </a:xfrm>
        </p:spPr>
        <p:txBody>
          <a:bodyPr/>
          <a:lstStyle/>
          <a:p>
            <a:r>
              <a:rPr lang="en-US" dirty="0"/>
              <a:t>General View</a:t>
            </a:r>
            <a:endParaRPr lang="tr-TR" dirty="0"/>
          </a:p>
        </p:txBody>
      </p:sp>
      <p:pic>
        <p:nvPicPr>
          <p:cNvPr id="10" name="Content Placeholder 9" descr="Map&#10;&#10;Description automatically generated">
            <a:extLst>
              <a:ext uri="{FF2B5EF4-FFF2-40B4-BE49-F238E27FC236}">
                <a16:creationId xmlns:a16="http://schemas.microsoft.com/office/drawing/2014/main" id="{982EF82E-13C3-434D-8CDE-7564CFEB34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63" y="1828800"/>
            <a:ext cx="9752673" cy="5029200"/>
          </a:xfrm>
        </p:spPr>
      </p:pic>
    </p:spTree>
    <p:extLst>
      <p:ext uri="{BB962C8B-B14F-4D97-AF65-F5344CB8AC3E}">
        <p14:creationId xmlns:p14="http://schemas.microsoft.com/office/powerpoint/2010/main" val="2524742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</TotalTime>
  <Words>359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Times New Roman</vt:lpstr>
      <vt:lpstr>Wingdings</vt:lpstr>
      <vt:lpstr>Office Theme</vt:lpstr>
      <vt:lpstr>  MIS4486 Project</vt:lpstr>
      <vt:lpstr>Contents</vt:lpstr>
      <vt:lpstr>The aim of the study</vt:lpstr>
      <vt:lpstr>Study Area</vt:lpstr>
      <vt:lpstr>Legend</vt:lpstr>
      <vt:lpstr>Spatial Analysis</vt:lpstr>
      <vt:lpstr>Spatial Analysis</vt:lpstr>
      <vt:lpstr>Spatial Analysis</vt:lpstr>
      <vt:lpstr>General View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Gülsüm Çiğdem Çavdaroğlu</dc:creator>
  <cp:keywords>GENEL</cp:keywords>
  <cp:lastModifiedBy>Gorkem OZYURT</cp:lastModifiedBy>
  <cp:revision>18</cp:revision>
  <dcterms:created xsi:type="dcterms:W3CDTF">2023-01-07T22:37:34Z</dcterms:created>
  <dcterms:modified xsi:type="dcterms:W3CDTF">2023-01-08T10:54:09Z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2022-09-28T00:00:00Z</vt:filetime>
  </property>
  <property fmtid="{D5CDD505-2E9C-101B-9397-08002B2CF9AE}" pid="3" name="Creator">
    <vt:lpwstr>Microsoft® PowerPoint® Microsoft 365 için</vt:lpwstr>
  </property>
  <property fmtid="{D5CDD505-2E9C-101B-9397-08002B2CF9AE}" pid="4" name="LastSaved">
    <vt:filetime>2023-01-07T00:00:00Z</vt:filetime>
  </property>
  <property fmtid="{D5CDD505-2E9C-101B-9397-08002B2CF9AE}" pid="5" name="Producer">
    <vt:lpwstr>Microsoft® PowerPoint® Microsoft 365 için</vt:lpwstr>
  </property>
</Properties>
</file>