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29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E1E7-B9BE-92BD-8994-C6643F212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C9809-F916-B8B2-35D6-46145598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A6D5-1FB4-6046-9799-75851E04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74C-7625-6634-E04F-E70AE964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D53F-B5D8-A2F8-ADD7-1A3A81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9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2807-BF2D-78AE-E394-D08B21A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1E5EA-B718-46EB-47AA-D87F01B5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39C7-83FD-DB03-9F2C-A5381C8B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48B8-4733-D177-67D0-A75EB75D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93B5-5DEE-45D8-A1D9-699C5AC0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4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918E9-6F3D-F5D3-9C86-D51EEF1A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01F19-AF2D-1421-4A86-41BF9C36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E98D-866F-FD20-E6A6-B1A4A60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B741-F4D3-3832-3620-9083BBF6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A590-9A02-EE09-73DE-537901B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C2B4-ED80-3BCA-B6DB-219EF77F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4A2C-FA3E-F8E6-E38D-665CAB35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8F9E-2908-F6ED-1C30-4FEE80E2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E335-A226-6D49-B39F-951B879F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37AA-2CD6-5CC5-6334-75F8D366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6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13CC-413E-EA16-EF4F-5CAFB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A1955-D193-D19F-4F67-C6BC5BE2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C91A-E0B1-AB14-45AB-2AD1E664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7D7E-79B7-A891-BC26-57B9D8B4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AA8F-D802-AE6E-4AA6-23C2AC97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8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39B5-A220-1191-956A-A011E237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34E8-178F-B2E8-CBD9-DDA74419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A77AE-4F14-916F-C3BF-5C823EED3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6245-5E7C-C5D9-F68A-791772FC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484A-0426-ED83-43AA-902B80C2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9BDC9-199B-A62D-5A42-E727AF25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5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27E7-A07B-0B91-2977-A39EFD60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8DA9D-D6C4-9CE4-C047-E4C676A2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8124E-2EA1-AB7E-A78E-FA52562C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6D8C5-4E55-8FD3-3E58-17E157F6C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A8B34-E81A-C35A-BF9B-466F9D0A8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210F-8F0E-A18E-BD1B-3D4EAE1C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F2A5A-A474-E4D4-A7E2-469020F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04FB8-01B3-0A95-723A-E4BA021A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3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005C-F24B-CB7F-8828-532763CC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B9057-D6FC-D072-8DB2-AA8FD897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0E489-B252-FC45-6B31-B65244BF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3B22-D96D-385F-AFF5-C04D9400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8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1FAC1-699A-0C08-C61D-60A75CCD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32E24-6565-2546-F0D1-10570A31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F3C4-1526-05D0-610D-DEA10264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9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CAEC-9390-01A8-D16B-252538D4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B817-0802-1DE0-3077-5CBF94BF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D4926-36B6-1BB9-144E-F0E4D8177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35664-16EE-F6EA-7971-E54DD82F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33F8B-C057-CAF3-5242-C07A64C6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176AA-AE4D-E85A-2353-C1302370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4E55-8487-B778-2E6D-D8AC8D5A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8E19F-9FA0-1DB4-ACD4-7467E8D7E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D67B-1BCC-2982-3D15-B8A869BC8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0FE31-3AEF-5D0C-0A19-0F326D5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42FA5-3C28-21EB-C046-75ABFDA6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DACA-D59D-686E-CB44-289961C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E8C62-B87B-0349-BACE-D2E11A48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9093-07BF-8482-1E38-07533EE8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3E44-7878-6FA2-2EF8-9D47D74D7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0D1C-730E-498B-ACD8-DD3849D1D5A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0967-3E7C-3CD5-FC7F-43BF7F64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D531-530F-957F-E525-96B628FC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905D-4859-4BEF-833A-9F80CDBF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8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gyanendrapal59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02august/Autumated_Resume_Ranking_System" TargetMode="External"/><Relationship Id="rId2" Type="http://schemas.openxmlformats.org/officeDocument/2006/relationships/hyperlink" Target="https://github.com/gp02augu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6268-7DAC-5664-A9C4-BEC68AF99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714"/>
            <a:ext cx="9144000" cy="1203820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 Name: Gyanendra Pal</a:t>
            </a:r>
            <a:br>
              <a:rPr lang="en-US" sz="1800" dirty="0"/>
            </a:br>
            <a:r>
              <a:rPr lang="en-US" sz="1800" dirty="0"/>
              <a:t>Branch: Computer Science and Engineering</a:t>
            </a:r>
            <a:br>
              <a:rPr lang="en-US" sz="1800" dirty="0"/>
            </a:br>
            <a:r>
              <a:rPr lang="en-US" sz="1800" dirty="0"/>
              <a:t>Batch : 2023-2024(Final Year Student)</a:t>
            </a:r>
            <a:br>
              <a:rPr lang="en-US" sz="1800" dirty="0"/>
            </a:br>
            <a:r>
              <a:rPr lang="en-US" sz="1800" dirty="0"/>
              <a:t>G L Bajaj Institute Of Technology And Management, Greater Noida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gyanendrapal590@gmail.com</a:t>
            </a:r>
            <a:r>
              <a:rPr lang="en-US" sz="1800" dirty="0"/>
              <a:t> || +91 9026202328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B8B12-D8B9-B8F8-5FE0-BD1D7A69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976" y="1748070"/>
            <a:ext cx="10022048" cy="4828899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 </a:t>
            </a:r>
            <a:r>
              <a:rPr lang="en-US" sz="2000" b="1" dirty="0"/>
              <a:t>Project : </a:t>
            </a:r>
            <a:r>
              <a:rPr lang="en-IN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Automated Resume Ranking System :-</a:t>
            </a:r>
            <a:endParaRPr lang="en-IN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D0D0D"/>
                </a:solidFill>
                <a:effectLst/>
                <a:latin typeface="Söhne"/>
              </a:rPr>
              <a:t>Why have you chosen specific Use case 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effectLst/>
                <a:latin typeface="+mj-lt"/>
              </a:rPr>
              <a:t>Enhancing recruitment efficiency.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The recruitment process is crucial for organizations but can be time-consuming.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Streamline the resume screening process using automated tools.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Prioritize resumes based on similarity to a given job description.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Chosen use case addresses the need for efficient screening and ranking of resumes.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Benefits: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Accelerate the hiring process.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Ensure better matching of candidates to job requirements.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GL Bajaj Institute of Management | Greater Noida">
            <a:extLst>
              <a:ext uri="{FF2B5EF4-FFF2-40B4-BE49-F238E27FC236}">
                <a16:creationId xmlns:a16="http://schemas.microsoft.com/office/drawing/2014/main" id="{DB5F21D8-DF35-0668-A994-E177178CF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6" y="15386"/>
            <a:ext cx="1033238" cy="103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8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2FE2-9DFB-E8CC-8BB3-B4B9EE0E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80"/>
            <a:ext cx="10515600" cy="650146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Summary of the Research done with References :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0D0D0D"/>
                </a:solidFill>
                <a:effectLst/>
                <a:latin typeface="Söhne"/>
              </a:rPr>
              <a:t> Research Sources: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D0D0D"/>
                </a:solidFill>
                <a:effectLst/>
                <a:latin typeface="Söhne"/>
              </a:rPr>
              <a:t>Research Findings: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fr-FR" sz="2000" i="0" dirty="0" err="1">
                <a:solidFill>
                  <a:srgbClr val="0D0D0D"/>
                </a:solidFill>
                <a:effectLst/>
                <a:latin typeface="+mj-lt"/>
              </a:rPr>
              <a:t>Scikit-Learn</a:t>
            </a:r>
            <a:r>
              <a:rPr lang="fr-FR" sz="2000" i="0" dirty="0">
                <a:solidFill>
                  <a:srgbClr val="0D0D0D"/>
                </a:solidFill>
                <a:effectLst/>
                <a:latin typeface="+mj-lt"/>
              </a:rPr>
              <a:t> Documentation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fr-FR" sz="2000" i="0" dirty="0" err="1">
                <a:solidFill>
                  <a:srgbClr val="0D0D0D"/>
                </a:solidFill>
                <a:effectLst/>
                <a:latin typeface="+mj-lt"/>
              </a:rPr>
              <a:t>PyMuPDF</a:t>
            </a:r>
            <a:r>
              <a:rPr lang="fr-FR" sz="2000" i="0" dirty="0">
                <a:solidFill>
                  <a:srgbClr val="0D0D0D"/>
                </a:solidFill>
                <a:effectLst/>
                <a:latin typeface="+mj-lt"/>
              </a:rPr>
              <a:t> Documentation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fr-FR" sz="2000" i="0" dirty="0">
                <a:solidFill>
                  <a:srgbClr val="0D0D0D"/>
                </a:solidFill>
                <a:effectLst/>
                <a:latin typeface="+mj-lt"/>
              </a:rPr>
              <a:t>docx2txt Documentation</a:t>
            </a:r>
            <a:endParaRPr lang="en-US" sz="2000" i="0" dirty="0">
              <a:solidFill>
                <a:srgbClr val="0D0D0D"/>
              </a:solidFill>
              <a:effectLst/>
              <a:latin typeface="+mj-lt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0D0D0D"/>
                </a:solidFill>
                <a:effectLst/>
                <a:latin typeface="Söhne"/>
              </a:rPr>
              <a:t> Identified the need for automated resume screening.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Selected cosine similarity as an effective metric.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Utilizing cosine similarity for resume-job description matching.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Leveraging Python libraries for document processing.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Comprehensive research on relevant algorithms.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Articles, papers, and videos were reviewed.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Key sources include [insert references, links, or videos].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1727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2427-9026-39C8-5DFF-C16B8FD3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82"/>
            <a:ext cx="10515600" cy="659692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 Algorithm Flow :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0D0D0D"/>
              </a:solidFill>
              <a:latin typeface="Söhne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Steps: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List all files in the specified directory.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Filter files by extensions (DOCX, PDF).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Convert job description to text.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Calculate cosine similarity for each resume.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0D0D0D"/>
                </a:solidFill>
                <a:effectLst/>
                <a:latin typeface="+mj-lt"/>
              </a:rPr>
              <a:t>Rank resumes based on similarity scores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sz="2000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Visual Representation:</a:t>
            </a:r>
            <a:endParaRPr lang="en-US" sz="1800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Flowchart depicting the sequential steps.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File parsing for both resumes and job description.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Text extraction for PDF and DOCX files.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Utilization of the cosine similarity algorithm.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4E8F-5E27-BDB5-4E8D-92F98813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00668"/>
            <a:ext cx="10976295" cy="66189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Overall Architecture of the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Components:</a:t>
            </a:r>
          </a:p>
          <a:p>
            <a:r>
              <a:rPr lang="en-US" sz="1800" dirty="0">
                <a:latin typeface="+mj-lt"/>
              </a:rPr>
              <a:t>Job description and resumes stored in dedicated folders.</a:t>
            </a:r>
          </a:p>
          <a:p>
            <a:r>
              <a:rPr lang="en-US" sz="1800" dirty="0">
                <a:latin typeface="+mj-lt"/>
              </a:rPr>
              <a:t>Python script for file parsing and similarity calculation.</a:t>
            </a:r>
          </a:p>
          <a:p>
            <a:r>
              <a:rPr lang="en-US" sz="1800" dirty="0">
                <a:latin typeface="+mj-lt"/>
              </a:rPr>
              <a:t>Utilizes libraries like </a:t>
            </a:r>
            <a:r>
              <a:rPr lang="en-US" sz="1800" dirty="0" err="1">
                <a:latin typeface="+mj-lt"/>
              </a:rPr>
              <a:t>PyMuPDF</a:t>
            </a:r>
            <a:r>
              <a:rPr lang="en-US" sz="1800" dirty="0">
                <a:latin typeface="+mj-lt"/>
              </a:rPr>
              <a:t>, docx2txt, and scikit-learn.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Workflow: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+mj-lt"/>
              </a:rPr>
              <a:t>Visual representation of how data flows through the system.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01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4AEC-E972-7DBA-6BA8-F3A05FC5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92278"/>
            <a:ext cx="11291582" cy="6677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latin typeface="+mj-lt"/>
              </a:rPr>
              <a:t> Model Validation : </a:t>
            </a:r>
          </a:p>
          <a:p>
            <a:r>
              <a:rPr lang="en-IN" sz="1800" dirty="0">
                <a:latin typeface="+mj-lt"/>
              </a:rPr>
              <a:t>Ensuring Accuracy</a:t>
            </a:r>
          </a:p>
          <a:p>
            <a:r>
              <a:rPr lang="en-IN" sz="1800" dirty="0">
                <a:latin typeface="+mj-lt"/>
              </a:rPr>
              <a:t>Validation Techniques:</a:t>
            </a:r>
          </a:p>
          <a:p>
            <a:r>
              <a:rPr lang="en-IN" sz="1800" dirty="0">
                <a:latin typeface="+mj-lt"/>
              </a:rPr>
              <a:t>Utilizing known data for testing.</a:t>
            </a:r>
          </a:p>
          <a:p>
            <a:r>
              <a:rPr lang="en-IN" sz="1800" dirty="0">
                <a:latin typeface="+mj-lt"/>
              </a:rPr>
              <a:t>Cross-validation methods.</a:t>
            </a:r>
          </a:p>
          <a:p>
            <a:r>
              <a:rPr lang="en-IN" sz="1800" dirty="0">
                <a:latin typeface="+mj-lt"/>
              </a:rPr>
              <a:t>Continuous refinement based on real-world feedback.</a:t>
            </a:r>
          </a:p>
          <a:p>
            <a:r>
              <a:rPr lang="en-US" sz="1800" dirty="0">
                <a:latin typeface="+mj-lt"/>
              </a:rPr>
              <a:t>Information about the dataset used for model training and testing.</a:t>
            </a:r>
          </a:p>
          <a:p>
            <a:r>
              <a:rPr lang="en-US" sz="1800" dirty="0">
                <a:latin typeface="+mj-lt"/>
              </a:rPr>
              <a:t>Mention any specific considerations.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Validation Process: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Cross-validation or any other validation methods used.</a:t>
            </a:r>
          </a:p>
          <a:p>
            <a:r>
              <a:rPr lang="en-US" sz="1800" dirty="0">
                <a:latin typeface="+mj-lt"/>
              </a:rPr>
              <a:t>Highlighting the reliability and accuracy of the model.</a:t>
            </a:r>
          </a:p>
          <a:p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Results:</a:t>
            </a:r>
          </a:p>
          <a:p>
            <a:r>
              <a:rPr lang="en-IN" sz="1800" dirty="0">
                <a:latin typeface="+mj-lt"/>
              </a:rPr>
              <a:t>High accuracy in aligning resumes with job descriptions.</a:t>
            </a:r>
          </a:p>
        </p:txBody>
      </p:sp>
    </p:spTree>
    <p:extLst>
      <p:ext uri="{BB962C8B-B14F-4D97-AF65-F5344CB8AC3E}">
        <p14:creationId xmlns:p14="http://schemas.microsoft.com/office/powerpoint/2010/main" val="417675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D3ED-EF11-0762-AE94-D79C1CE9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85" y="175846"/>
            <a:ext cx="11597053" cy="64975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Final Outcome : </a:t>
            </a: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+mj-lt"/>
              </a:rPr>
              <a:t>Result Highlights:</a:t>
            </a:r>
          </a:p>
          <a:p>
            <a:r>
              <a:rPr lang="en-US" sz="1800" dirty="0">
                <a:latin typeface="+mj-lt"/>
              </a:rPr>
              <a:t>Demonstrate the success of the model in ranking resumes.</a:t>
            </a:r>
          </a:p>
          <a:p>
            <a:r>
              <a:rPr lang="en-US" sz="1800" dirty="0">
                <a:latin typeface="+mj-lt"/>
              </a:rPr>
              <a:t>Showcase improvement in recruitment efficiency.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+mj-lt"/>
              </a:rPr>
              <a:t>User Feedback:</a:t>
            </a:r>
          </a:p>
          <a:p>
            <a:r>
              <a:rPr lang="en-US" sz="1800" dirty="0">
                <a:latin typeface="+mj-lt"/>
              </a:rPr>
              <a:t>If applicable, include any feedback or testimonials.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03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920B-F89C-4E62-BF6E-41F555B5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69" y="87923"/>
            <a:ext cx="11720146" cy="66821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 Potential Benefits : </a:t>
            </a: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+mj-lt"/>
              </a:rPr>
              <a:t>Efficiency Gains:</a:t>
            </a:r>
          </a:p>
          <a:p>
            <a:r>
              <a:rPr lang="en-US" sz="1800" dirty="0">
                <a:latin typeface="+mj-lt"/>
              </a:rPr>
              <a:t>Faster and more accurate resume screening.</a:t>
            </a:r>
          </a:p>
          <a:p>
            <a:r>
              <a:rPr lang="en-US" sz="1800" dirty="0">
                <a:latin typeface="+mj-lt"/>
              </a:rPr>
              <a:t>Reduction in manual effort and time.</a:t>
            </a:r>
          </a:p>
          <a:p>
            <a:r>
              <a:rPr lang="en-US" sz="1800" dirty="0">
                <a:latin typeface="+mj-lt"/>
              </a:rPr>
              <a:t>Improved Hiring Quality:</a:t>
            </a:r>
          </a:p>
          <a:p>
            <a:r>
              <a:rPr lang="en-US" sz="1800" dirty="0">
                <a:latin typeface="+mj-lt"/>
              </a:rPr>
              <a:t>Ensures a better match between candidates and job requirements.</a:t>
            </a:r>
          </a:p>
          <a:p>
            <a:r>
              <a:rPr lang="en-US" sz="1800" dirty="0">
                <a:latin typeface="+mj-lt"/>
              </a:rPr>
              <a:t>Enhances overall recruitment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+mj-lt"/>
              </a:rPr>
              <a:t>Scalability:</a:t>
            </a:r>
          </a:p>
          <a:p>
            <a:r>
              <a:rPr lang="en-US" sz="1800" dirty="0">
                <a:latin typeface="+mj-lt"/>
              </a:rPr>
              <a:t>Potential for scalability and adaptation to different industries.</a:t>
            </a:r>
          </a:p>
          <a:p>
            <a:r>
              <a:rPr lang="en-US" sz="1800" dirty="0">
                <a:latin typeface="+mj-lt"/>
              </a:rPr>
              <a:t>Can be a valuable tool for organizations with diverse hiring needs.</a:t>
            </a:r>
          </a:p>
          <a:p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 link : </a:t>
            </a:r>
            <a:r>
              <a:rPr lang="en-US" sz="1800" dirty="0">
                <a:latin typeface="+mj-lt"/>
                <a:hlinkClick r:id="rId2"/>
              </a:rPr>
              <a:t>https://github.com/gp02august</a:t>
            </a: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Project Link : </a:t>
            </a:r>
            <a:r>
              <a:rPr lang="en-US" sz="1800" dirty="0">
                <a:latin typeface="+mj-lt"/>
                <a:hlinkClick r:id="rId3"/>
              </a:rPr>
              <a:t>https://github.com/gp02august/Autumated_Resume_Ranking_System</a:t>
            </a:r>
            <a:endParaRPr lang="en-US" sz="1800" dirty="0">
              <a:latin typeface="+mj-lt"/>
            </a:endParaRPr>
          </a:p>
          <a:p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921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526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Söhne</vt:lpstr>
      <vt:lpstr>Wingdings</vt:lpstr>
      <vt:lpstr>Office Theme</vt:lpstr>
      <vt:lpstr> Name: Gyanendra Pal Branch: Computer Science and Engineering Batch : 2023-2024(Final Year Student) G L Bajaj Institute Of Technology And Management, Greater Noida gyanendrapal590@gmail.com || +91 9026202328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CS20113 Team Member : Gyanendra Pal</dc:title>
  <dc:creator>Gyanendra Pal</dc:creator>
  <cp:lastModifiedBy>Gyanendra Pal</cp:lastModifiedBy>
  <cp:revision>4</cp:revision>
  <dcterms:created xsi:type="dcterms:W3CDTF">2023-11-25T10:04:49Z</dcterms:created>
  <dcterms:modified xsi:type="dcterms:W3CDTF">2024-02-22T12:38:22Z</dcterms:modified>
</cp:coreProperties>
</file>