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27"/>
  </p:notesMasterIdLst>
  <p:sldIdLst>
    <p:sldId id="358" r:id="rId4"/>
    <p:sldId id="265" r:id="rId5"/>
    <p:sldId id="356" r:id="rId6"/>
    <p:sldId id="328" r:id="rId7"/>
    <p:sldId id="334" r:id="rId8"/>
    <p:sldId id="290" r:id="rId9"/>
    <p:sldId id="366" r:id="rId10"/>
    <p:sldId id="367" r:id="rId11"/>
    <p:sldId id="360" r:id="rId12"/>
    <p:sldId id="361" r:id="rId13"/>
    <p:sldId id="368" r:id="rId14"/>
    <p:sldId id="369" r:id="rId15"/>
    <p:sldId id="370" r:id="rId16"/>
    <p:sldId id="362" r:id="rId17"/>
    <p:sldId id="274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83" r:id="rId26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44" autoAdjust="0"/>
    <p:restoredTop sz="84460" autoAdjust="0"/>
  </p:normalViewPr>
  <p:slideViewPr>
    <p:cSldViewPr snapToGrid="0">
      <p:cViewPr varScale="1">
        <p:scale>
          <a:sx n="38" d="100"/>
          <a:sy n="38" d="100"/>
        </p:scale>
        <p:origin x="680" y="36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622046762260046E-2"/>
          <c:y val="6.9162248940145526E-2"/>
          <c:w val="0.60389041306241964"/>
          <c:h val="0.90583558244163653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Desempeño en Matemática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4A2-476B-A3E3-D641AB5D8A35}"/>
              </c:ext>
            </c:extLst>
          </c:dPt>
          <c:dPt>
            <c:idx val="1"/>
            <c:bubble3D val="0"/>
            <c:explosion val="12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4A2-476B-A3E3-D641AB5D8A3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Satisfactorio y Avanzado</c:v>
                </c:pt>
                <c:pt idx="1">
                  <c:v>Basico y por debajo del básico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61</c:v>
                </c:pt>
                <c:pt idx="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2-476B-A3E3-D641AB5D8A3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7276654998033614"/>
          <c:y val="0.13744806420895511"/>
          <c:w val="0.326398672582974"/>
          <c:h val="0.2330729435491319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Gestión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0">
                <a:solidFill>
                  <a:schemeClr val="accent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3C-4F05-9470-F193DB6A58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04A-468A-A5F4-677C0E55207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Estatal</c:v>
                </c:pt>
                <c:pt idx="1">
                  <c:v>Privada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68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3C-4F05-9470-F193DB6A58F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3114363889465883"/>
          <c:y val="0.19034808169409501"/>
          <c:w val="0.22726202579529012"/>
          <c:h val="0.1323000564497916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2800" dirty="0"/>
              <a:t>Desempeño</a:t>
            </a:r>
            <a:r>
              <a:rPr lang="es-AR" sz="2800" baseline="0" dirty="0"/>
              <a:t> en matemática según gestión de la escuela y nivel económico</a:t>
            </a:r>
            <a:endParaRPr lang="es-AR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492311422693995E-2"/>
          <c:y val="0.12421512938806824"/>
          <c:w val="0.95283957548153375"/>
          <c:h val="0.835109467541168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Bajo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Estatal</c:v>
                </c:pt>
                <c:pt idx="1">
                  <c:v>Privada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0.55000000000000004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CE-4C11-9DDA-CCD1678B9AE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Medio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Estatal</c:v>
                </c:pt>
                <c:pt idx="1">
                  <c:v>Privada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0.46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CE-4C11-9DDA-CCD1678B9AE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Alto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Hoja1!$A$2:$A$3</c:f>
              <c:strCache>
                <c:ptCount val="2"/>
                <c:pt idx="0">
                  <c:v>Estatal</c:v>
                </c:pt>
                <c:pt idx="1">
                  <c:v>Privada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0.27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CE-4C11-9DDA-CCD1678B9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712335"/>
        <c:axId val="65530367"/>
      </c:barChart>
      <c:catAx>
        <c:axId val="19071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30367"/>
        <c:crosses val="autoZero"/>
        <c:auto val="1"/>
        <c:lblAlgn val="ctr"/>
        <c:lblOffset val="100"/>
        <c:noMultiLvlLbl val="0"/>
      </c:catAx>
      <c:valAx>
        <c:axId val="655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12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5175477005796596"/>
          <c:y val="0.4003723256015686"/>
          <c:w val="0.14199468753111941"/>
          <c:h val="0.177019045082035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Desempeño</a:t>
            </a:r>
            <a:r>
              <a:rPr lang="es-AR" baseline="0" dirty="0"/>
              <a:t> en matemática y cantidad de bienes por alumno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F5-4448-9492-C8367367912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F5-4448-9492-C8367367912E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F5-4448-9492-C8367367912E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F5-4448-9492-C8367367912E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Hoja1!$F$2</c:f>
              <c:numCache>
                <c:formatCode>General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F5-4448-9492-C8367367912E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Hoja1!$G$2</c:f>
              <c:numCache>
                <c:formatCode>General</c:formatCode>
                <c:ptCount val="1"/>
                <c:pt idx="0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F5-4448-9492-C8367367912E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Hoja1!$H$2</c:f>
              <c:numCache>
                <c:formatCode>General</c:formatCode>
                <c:ptCount val="1"/>
                <c:pt idx="0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F5-4448-9492-C8367367912E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Hoja1!$I$2</c:f>
              <c:numCache>
                <c:formatCode>General</c:formatCode>
                <c:ptCount val="1"/>
                <c:pt idx="0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9F5-4448-9492-C8367367912E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Hoja1!$J$2</c:f>
              <c:numCache>
                <c:formatCode>General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9F5-4448-9492-C8367367912E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Cantidad de bienes</c:v>
                </c:pt>
              </c:strCache>
            </c:strRef>
          </c:cat>
          <c:val>
            <c:numRef>
              <c:f>Hoja1!$K$2</c:f>
              <c:numCache>
                <c:formatCode>General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9F5-4448-9492-C83673679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906559"/>
        <c:axId val="301674335"/>
      </c:barChart>
      <c:catAx>
        <c:axId val="195906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674335"/>
        <c:crosses val="autoZero"/>
        <c:auto val="1"/>
        <c:lblAlgn val="ctr"/>
        <c:lblOffset val="100"/>
        <c:noMultiLvlLbl val="0"/>
      </c:catAx>
      <c:valAx>
        <c:axId val="30167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06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2400" dirty="0"/>
              <a:t>Desempeño en</a:t>
            </a:r>
            <a:r>
              <a:rPr lang="es-AR" sz="2400" baseline="0" dirty="0"/>
              <a:t> matemática contra desempeño en lengua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Por debajo del básico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Desempeño en lengua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F-4071-8490-599192B1135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Básico</c:v>
                </c:pt>
              </c:strCache>
            </c:strRef>
          </c:tx>
          <c:spPr>
            <a:solidFill>
              <a:srgbClr val="FE5E5E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Desempeño en lengua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3F-4071-8490-599192B1135D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Satisfactorio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Desempeño en lengua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3F-4071-8490-599192B1135D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Avanzado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Desempeño en lengua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3F-4071-8490-599192B113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642815"/>
        <c:axId val="192779071"/>
      </c:barChart>
      <c:catAx>
        <c:axId val="18764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79071"/>
        <c:crosses val="autoZero"/>
        <c:auto val="1"/>
        <c:lblAlgn val="ctr"/>
        <c:lblOffset val="100"/>
        <c:noMultiLvlLbl val="0"/>
      </c:catAx>
      <c:valAx>
        <c:axId val="192779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642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No</a:t>
            </a:r>
            <a:r>
              <a:rPr kumimoji="1" lang="en-US" altLang="ja-JP" baseline="0" dirty="0"/>
              <a:t> Slide Master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73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No</a:t>
            </a:r>
            <a:r>
              <a:rPr kumimoji="1" lang="en-US" altLang="ja-JP" baseline="0" dirty="0"/>
              <a:t> Slide Master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1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521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No</a:t>
            </a:r>
            <a:r>
              <a:rPr kumimoji="1" lang="en-US" altLang="ja-JP" baseline="0" dirty="0"/>
              <a:t> Slide Master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2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498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014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901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68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16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2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0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52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0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  <p:sldLayoutId id="2147483775" r:id="rId28"/>
    <p:sldLayoutId id="2147483776" r:id="rId29"/>
    <p:sldLayoutId id="2147483777" r:id="rId30"/>
    <p:sldLayoutId id="2147483778" r:id="rId3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  <p:sldLayoutId id="2147483771" r:id="rId2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xEeduc/datos/-/tree/master/csv_file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Modelo</a:t>
            </a:r>
            <a:r>
              <a:rPr lang="en-US" altLang="ja-JP" dirty="0"/>
              <a:t> de </a:t>
            </a:r>
            <a:r>
              <a:rPr lang="en-US" altLang="ja-JP" dirty="0" err="1"/>
              <a:t>predicción</a:t>
            </a:r>
            <a:r>
              <a:rPr lang="en-US" altLang="ja-JP" dirty="0"/>
              <a:t> de </a:t>
            </a:r>
            <a:r>
              <a:rPr lang="en-US" altLang="ja-JP" dirty="0" err="1"/>
              <a:t>resultados</a:t>
            </a:r>
            <a:endParaRPr kumimoji="1"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altLang="ja-JP" sz="3600" dirty="0"/>
              <a:t>Integrantes: Ingrid Vargas, Gonzalo Pena, Gustavo Bulgach, Gastón Ortiz</a:t>
            </a:r>
            <a:endParaRPr lang="ja-JP" altLang="en-US" sz="3600" dirty="0"/>
          </a:p>
          <a:p>
            <a:endParaRPr kumimoji="1" lang="ja-JP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9" y="573554"/>
            <a:ext cx="4962648" cy="23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Análisis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Descriptivo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2" name="テキスト プレースホルダー 18"/>
          <p:cNvSpPr txBox="1">
            <a:spLocks/>
          </p:cNvSpPr>
          <p:nvPr/>
        </p:nvSpPr>
        <p:spPr>
          <a:xfrm>
            <a:off x="11723428" y="6108318"/>
            <a:ext cx="6042533" cy="2762835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Mayor </a:t>
            </a:r>
            <a:r>
              <a:rPr lang="en-US" altLang="ja-JP" sz="2000" dirty="0" err="1"/>
              <a:t>indice</a:t>
            </a:r>
            <a:r>
              <a:rPr lang="en-US" altLang="ja-JP" sz="2000" dirty="0"/>
              <a:t> de </a:t>
            </a:r>
            <a:r>
              <a:rPr lang="en-US" altLang="ja-JP" sz="2000" dirty="0" err="1"/>
              <a:t>satisfactorio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Matemática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instituciones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rurales</a:t>
            </a:r>
            <a:r>
              <a:rPr lang="en-US" altLang="ja-JP" sz="2000" dirty="0"/>
              <a:t>. </a:t>
            </a:r>
            <a:r>
              <a:rPr lang="en-US" altLang="ja-JP" sz="2000" dirty="0" err="1"/>
              <a:t>Datos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más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dispersos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las </a:t>
            </a:r>
            <a:r>
              <a:rPr lang="en-US" altLang="ja-JP" sz="2000" dirty="0" err="1"/>
              <a:t>instituciones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urbanas</a:t>
            </a:r>
            <a:r>
              <a:rPr lang="en-US" altLang="ja-JP" sz="2000" dirty="0"/>
              <a:t>.</a:t>
            </a:r>
            <a:endParaRPr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1827894" y="594318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6" name="テキスト プレースホルダー 14"/>
          <p:cNvSpPr>
            <a:spLocks noGrp="1"/>
          </p:cNvSpPr>
          <p:nvPr>
            <p:ph type="body" sz="quarter" idx="4294967295"/>
          </p:nvPr>
        </p:nvSpPr>
        <p:spPr>
          <a:xfrm>
            <a:off x="2052671" y="2594918"/>
            <a:ext cx="3858767" cy="1101729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err="1"/>
              <a:t>Resultados</a:t>
            </a:r>
            <a:r>
              <a:rPr lang="en-US" altLang="ja-JP" dirty="0"/>
              <a:t> </a:t>
            </a:r>
            <a:r>
              <a:rPr lang="en-US" altLang="ja-JP" dirty="0" err="1"/>
              <a:t>Matemática</a:t>
            </a:r>
            <a:r>
              <a:rPr lang="en-US" altLang="ja-JP" dirty="0"/>
              <a:t> </a:t>
            </a:r>
            <a:r>
              <a:rPr lang="en-US" altLang="ja-JP" dirty="0" err="1"/>
              <a:t>por</a:t>
            </a:r>
            <a:r>
              <a:rPr lang="en-US" altLang="ja-JP" dirty="0"/>
              <a:t> </a:t>
            </a:r>
            <a:r>
              <a:rPr lang="en-US" altLang="ja-JP" dirty="0" err="1"/>
              <a:t>ámbito</a:t>
            </a:r>
            <a:r>
              <a:rPr lang="en-US" altLang="ja-JP" dirty="0"/>
              <a:t> y </a:t>
            </a:r>
            <a:r>
              <a:rPr lang="en-US" altLang="ja-JP" dirty="0" err="1"/>
              <a:t>gestión</a:t>
            </a:r>
            <a:endParaRPr kumimoji="1" lang="ja-JP" altLang="en-US" dirty="0"/>
          </a:p>
        </p:txBody>
      </p:sp>
      <p:sp>
        <p:nvSpPr>
          <p:cNvPr id="10" name="タイトル 17"/>
          <p:cNvSpPr txBox="1">
            <a:spLocks/>
          </p:cNvSpPr>
          <p:nvPr/>
        </p:nvSpPr>
        <p:spPr>
          <a:xfrm>
            <a:off x="11723428" y="2594918"/>
            <a:ext cx="5924674" cy="268091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n-US" altLang="ja-JP" sz="4400" dirty="0" err="1">
                <a:latin typeface="Route 159 Light" pitchFamily="50" charset="0"/>
              </a:rPr>
              <a:t>Resultados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en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Matemática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por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ámbito</a:t>
            </a:r>
            <a:r>
              <a:rPr lang="en-US" altLang="ja-JP" sz="4400" dirty="0">
                <a:latin typeface="Route 159 Light" pitchFamily="50" charset="0"/>
              </a:rPr>
              <a:t> (Rural / Urbana)</a:t>
            </a:r>
            <a:endParaRPr lang="ja-JP" altLang="en-US" sz="4400" dirty="0">
              <a:latin typeface="Route 159 Light" pitchFamily="50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71" y="3935377"/>
            <a:ext cx="7140755" cy="598463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1827894" y="7536144"/>
            <a:ext cx="5013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10.469 escuelas urbanas</a:t>
            </a:r>
          </a:p>
          <a:p>
            <a:r>
              <a:rPr lang="es-AR" dirty="0"/>
              <a:t>  4.218 escuelas rurales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092562"/>
      </p:ext>
    </p:extLst>
  </p:cSld>
  <p:clrMapOvr>
    <a:masterClrMapping/>
  </p:clrMapOvr>
  <p:transition spd="slow" advTm="791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24A68-5B85-411A-85AD-7907FDF4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Descriptivo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45A21A-1F2B-4EBF-A566-96B52B700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42E65C-5CE6-4740-950C-42F5F49E1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AR"/>
          </a:p>
        </p:txBody>
      </p:sp>
      <p:pic>
        <p:nvPicPr>
          <p:cNvPr id="11" name="Imagen 10" descr="Imagen que contiene reloj&#10;&#10;Descripción generada automáticamente">
            <a:extLst>
              <a:ext uri="{FF2B5EF4-FFF2-40B4-BE49-F238E27FC236}">
                <a16:creationId xmlns:a16="http://schemas.microsoft.com/office/drawing/2014/main" id="{4F76D062-2037-4D71-96B5-85944AC59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7" y="2978509"/>
            <a:ext cx="7414646" cy="6821474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30B2CCA-FD55-4C9E-A303-F66B2DC77517}"/>
              </a:ext>
            </a:extLst>
          </p:cNvPr>
          <p:cNvGraphicFramePr/>
          <p:nvPr/>
        </p:nvGraphicFramePr>
        <p:xfrm>
          <a:off x="8373288" y="3058292"/>
          <a:ext cx="9634595" cy="637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117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B185A-7198-4A9B-B639-A83606BB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Descriptivo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F93741-BAC7-473C-99EC-06F99490DF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CCCD11-CDCD-468F-8336-B9C7F010F2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AR"/>
          </a:p>
        </p:txBody>
      </p:sp>
      <p:pic>
        <p:nvPicPr>
          <p:cNvPr id="8" name="Imagen 7" descr="Imagen que contiene lápiz&#10;&#10;Descripción generada automáticamente">
            <a:extLst>
              <a:ext uri="{FF2B5EF4-FFF2-40B4-BE49-F238E27FC236}">
                <a16:creationId xmlns:a16="http://schemas.microsoft.com/office/drawing/2014/main" id="{186F4A2E-82B4-45A8-97CE-DCEB78DAA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9" y="2475181"/>
            <a:ext cx="6218757" cy="7505295"/>
          </a:xfrm>
          <a:prstGeom prst="rect">
            <a:avLst/>
          </a:prstGeom>
        </p:spPr>
      </p:pic>
      <p:pic>
        <p:nvPicPr>
          <p:cNvPr id="11" name="Imagen 10" descr="Imagen que contiene instrumento, estacionaria, lápiz&#10;&#10;Descripción generada automáticamente">
            <a:extLst>
              <a:ext uri="{FF2B5EF4-FFF2-40B4-BE49-F238E27FC236}">
                <a16:creationId xmlns:a16="http://schemas.microsoft.com/office/drawing/2014/main" id="{69E5C8EA-35C6-450A-B346-B3F2F4AD4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06" y="2366019"/>
            <a:ext cx="6421472" cy="76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8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1DC2-B2D6-4C76-AD43-246B2B08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Descriptivo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B0FEF9-A1CB-482F-8FA6-933341A5C9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A05A707-1BBF-48A3-B6ED-1DB324FC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443" y="5019657"/>
            <a:ext cx="9526" cy="247685"/>
          </a:xfrm>
          <a:prstGeom prst="rect">
            <a:avLst/>
          </a:prstGeom>
        </p:spPr>
      </p:pic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B3A274E7-F949-41EC-9846-D178AD8A45C7}"/>
              </a:ext>
            </a:extLst>
          </p:cNvPr>
          <p:cNvGraphicFramePr/>
          <p:nvPr/>
        </p:nvGraphicFramePr>
        <p:xfrm>
          <a:off x="3042972" y="1853181"/>
          <a:ext cx="12190942" cy="812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61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Análisis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Descriptivo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12" name="テキスト プレースホルダー 18"/>
          <p:cNvSpPr txBox="1">
            <a:spLocks/>
          </p:cNvSpPr>
          <p:nvPr/>
        </p:nvSpPr>
        <p:spPr>
          <a:xfrm>
            <a:off x="11723428" y="6108318"/>
            <a:ext cx="6042533" cy="2762835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Mayor </a:t>
            </a:r>
            <a:r>
              <a:rPr lang="en-US" altLang="ja-JP" sz="2000" dirty="0" err="1"/>
              <a:t>promedio</a:t>
            </a:r>
            <a:r>
              <a:rPr lang="en-US" altLang="ja-JP" sz="2000" dirty="0"/>
              <a:t> de </a:t>
            </a:r>
            <a:r>
              <a:rPr lang="en-US" altLang="ja-JP" sz="2000" dirty="0" err="1"/>
              <a:t>satisfactorio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clases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altas</a:t>
            </a:r>
            <a:r>
              <a:rPr lang="en-US" altLang="ja-JP" sz="2000" dirty="0"/>
              <a:t>. Sin embargo se </a:t>
            </a:r>
            <a:r>
              <a:rPr lang="en-US" altLang="ja-JP" sz="2000" dirty="0" err="1"/>
              <a:t>observa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una</a:t>
            </a:r>
            <a:r>
              <a:rPr lang="en-US" altLang="ja-JP" sz="2000" dirty="0"/>
              <a:t> mayor </a:t>
            </a:r>
            <a:r>
              <a:rPr lang="en-US" altLang="ja-JP" sz="2000" dirty="0" err="1"/>
              <a:t>proporción</a:t>
            </a:r>
            <a:r>
              <a:rPr lang="en-US" altLang="ja-JP" sz="2000" dirty="0"/>
              <a:t> de </a:t>
            </a:r>
            <a:r>
              <a:rPr lang="en-US" altLang="ja-JP" sz="2000" dirty="0" err="1"/>
              <a:t>resultados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positivos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si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cuentan</a:t>
            </a:r>
            <a:r>
              <a:rPr lang="en-US" altLang="ja-JP" sz="2000" dirty="0"/>
              <a:t> con </a:t>
            </a:r>
            <a:r>
              <a:rPr lang="en-US" altLang="ja-JP" sz="2000" dirty="0" err="1"/>
              <a:t>conectividad</a:t>
            </a:r>
            <a:r>
              <a:rPr lang="en-US" altLang="ja-JP" sz="2000" dirty="0"/>
              <a:t>.</a:t>
            </a:r>
            <a:endParaRPr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1827894" y="594318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6" name="テキスト プレースホルダー 14"/>
          <p:cNvSpPr>
            <a:spLocks noGrp="1"/>
          </p:cNvSpPr>
          <p:nvPr>
            <p:ph type="body" sz="quarter" idx="4294967295"/>
          </p:nvPr>
        </p:nvSpPr>
        <p:spPr>
          <a:xfrm>
            <a:off x="1172698" y="2594918"/>
            <a:ext cx="6982761" cy="11017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ja-JP" dirty="0" err="1"/>
              <a:t>Resultados</a:t>
            </a:r>
            <a:r>
              <a:rPr lang="en-US" altLang="ja-JP" dirty="0"/>
              <a:t> </a:t>
            </a:r>
            <a:r>
              <a:rPr lang="en-US" altLang="ja-JP" dirty="0" err="1"/>
              <a:t>Matemática</a:t>
            </a:r>
            <a:r>
              <a:rPr lang="en-US" altLang="ja-JP" dirty="0"/>
              <a:t> </a:t>
            </a:r>
            <a:r>
              <a:rPr lang="en-US" altLang="ja-JP" dirty="0" err="1"/>
              <a:t>por</a:t>
            </a:r>
            <a:r>
              <a:rPr lang="en-US" altLang="ja-JP" dirty="0"/>
              <a:t> </a:t>
            </a:r>
            <a:r>
              <a:rPr lang="en-US" altLang="ja-JP" dirty="0" err="1"/>
              <a:t>índice</a:t>
            </a:r>
            <a:r>
              <a:rPr lang="en-US" altLang="ja-JP" dirty="0"/>
              <a:t> </a:t>
            </a:r>
            <a:r>
              <a:rPr lang="en-US" altLang="ja-JP" dirty="0" err="1"/>
              <a:t>socioeconómico</a:t>
            </a:r>
            <a:endParaRPr kumimoji="1" lang="ja-JP" altLang="en-US" dirty="0"/>
          </a:p>
        </p:txBody>
      </p:sp>
      <p:sp>
        <p:nvSpPr>
          <p:cNvPr id="10" name="タイトル 17"/>
          <p:cNvSpPr txBox="1">
            <a:spLocks/>
          </p:cNvSpPr>
          <p:nvPr/>
        </p:nvSpPr>
        <p:spPr>
          <a:xfrm>
            <a:off x="11723428" y="2594918"/>
            <a:ext cx="5924674" cy="2680919"/>
          </a:xfrm>
          <a:prstGeom prst="rect">
            <a:avLst/>
          </a:prstGeom>
        </p:spPr>
        <p:txBody>
          <a:bodyPr vert="horz" lIns="163275" tIns="81638" rIns="163275" bIns="81638" rtlCol="0" anchor="b">
            <a:normAutofit lnSpcReduction="10000"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n-US" altLang="ja-JP" sz="4400" dirty="0" err="1">
                <a:latin typeface="Route 159 Light" pitchFamily="50" charset="0"/>
              </a:rPr>
              <a:t>Resultados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en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Matemática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por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conectividad</a:t>
            </a:r>
            <a:r>
              <a:rPr lang="en-US" altLang="ja-JP" sz="4400" dirty="0">
                <a:latin typeface="Route 159 Light" pitchFamily="50" charset="0"/>
              </a:rPr>
              <a:t> e </a:t>
            </a:r>
            <a:r>
              <a:rPr lang="en-US" altLang="ja-JP" sz="4400" dirty="0" err="1">
                <a:latin typeface="Route 159 Light" pitchFamily="50" charset="0"/>
              </a:rPr>
              <a:t>índice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socioeconómico</a:t>
            </a:r>
            <a:endParaRPr lang="ja-JP" altLang="en-US" sz="4400" dirty="0">
              <a:latin typeface="Route 159 Light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98" y="3957430"/>
            <a:ext cx="7724166" cy="54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49079"/>
      </p:ext>
    </p:extLst>
  </p:cSld>
  <p:clrMapOvr>
    <a:masterClrMapping/>
  </p:clrMapOvr>
  <p:transition spd="slow" advTm="791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Pipelines y </a:t>
            </a:r>
            <a:r>
              <a:rPr kumimoji="1" lang="en-US" altLang="ja-JP" dirty="0" err="1"/>
              <a:t>Eliminación</a:t>
            </a:r>
            <a:r>
              <a:rPr kumimoji="1" lang="en-US" altLang="ja-JP" dirty="0"/>
              <a:t> de Features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15</a:t>
            </a:fld>
            <a:endParaRPr lang="ja-JP" altLang="en-US"/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4137C4-5DF5-47DB-B0AF-00602A055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4" y="1985061"/>
            <a:ext cx="15629284" cy="766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41804"/>
      </p:ext>
    </p:extLst>
  </p:cSld>
  <p:clrMapOvr>
    <a:masterClrMapping/>
  </p:clrMapOvr>
  <p:transition spd="slow" advTm="4073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902DD-A1CA-4182-B38B-742425D8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Selección de Modelo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B6F25D-A801-47C8-BEA0-B399C31FE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116BA41-1849-491E-A74F-97B2FAF99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57244" y="1732903"/>
            <a:ext cx="13938025" cy="3227826"/>
          </a:xfrm>
        </p:spPr>
        <p:txBody>
          <a:bodyPr>
            <a:normAutofit/>
          </a:bodyPr>
          <a:lstStyle/>
          <a:p>
            <a:pPr algn="ctr"/>
            <a:r>
              <a:rPr lang="es-AR" sz="2400" dirty="0"/>
              <a:t>Se utilizaron lo siguientes modelos: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AR" sz="2400" dirty="0"/>
              <a:t>Regresión Logística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AR" sz="2400" dirty="0" err="1"/>
              <a:t>Naive</a:t>
            </a:r>
            <a:r>
              <a:rPr lang="es-AR" sz="2400" dirty="0"/>
              <a:t> Bayes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AR" sz="2400" dirty="0"/>
              <a:t>Linear </a:t>
            </a:r>
            <a:r>
              <a:rPr lang="es-AR" sz="2400" dirty="0" err="1"/>
              <a:t>Discriminal</a:t>
            </a:r>
            <a:r>
              <a:rPr lang="es-AR" sz="2400" dirty="0"/>
              <a:t> </a:t>
            </a:r>
            <a:r>
              <a:rPr lang="es-AR" sz="2400" dirty="0" err="1"/>
              <a:t>Analisys</a:t>
            </a:r>
            <a:endParaRPr lang="es-AR" sz="2400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E6386452-99C0-4528-A25F-19EE1A6B1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85594"/>
              </p:ext>
            </p:extLst>
          </p:nvPr>
        </p:nvGraphicFramePr>
        <p:xfrm>
          <a:off x="2809744" y="4339367"/>
          <a:ext cx="13381434" cy="536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256">
                  <a:extLst>
                    <a:ext uri="{9D8B030D-6E8A-4147-A177-3AD203B41FA5}">
                      <a16:colId xmlns:a16="http://schemas.microsoft.com/office/drawing/2014/main" val="1083036044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3297764067"/>
                    </a:ext>
                  </a:extLst>
                </a:gridCol>
                <a:gridCol w="1480411">
                  <a:extLst>
                    <a:ext uri="{9D8B030D-6E8A-4147-A177-3AD203B41FA5}">
                      <a16:colId xmlns:a16="http://schemas.microsoft.com/office/drawing/2014/main" val="374653166"/>
                    </a:ext>
                  </a:extLst>
                </a:gridCol>
                <a:gridCol w="2230239">
                  <a:extLst>
                    <a:ext uri="{9D8B030D-6E8A-4147-A177-3AD203B41FA5}">
                      <a16:colId xmlns:a16="http://schemas.microsoft.com/office/drawing/2014/main" val="2740335901"/>
                    </a:ext>
                  </a:extLst>
                </a:gridCol>
                <a:gridCol w="2230239">
                  <a:extLst>
                    <a:ext uri="{9D8B030D-6E8A-4147-A177-3AD203B41FA5}">
                      <a16:colId xmlns:a16="http://schemas.microsoft.com/office/drawing/2014/main" val="1338032020"/>
                    </a:ext>
                  </a:extLst>
                </a:gridCol>
                <a:gridCol w="2230239">
                  <a:extLst>
                    <a:ext uri="{9D8B030D-6E8A-4147-A177-3AD203B41FA5}">
                      <a16:colId xmlns:a16="http://schemas.microsoft.com/office/drawing/2014/main" val="3513881167"/>
                    </a:ext>
                  </a:extLst>
                </a:gridCol>
              </a:tblGrid>
              <a:tr h="671210">
                <a:tc>
                  <a:txBody>
                    <a:bodyPr/>
                    <a:lstStyle/>
                    <a:p>
                      <a:r>
                        <a:rPr lang="es-A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Accuracy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Precisión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Recall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67815"/>
                  </a:ext>
                </a:extLst>
              </a:tr>
              <a:tr h="618220">
                <a:tc rowSpan="2">
                  <a:txBody>
                    <a:bodyPr/>
                    <a:lstStyle/>
                    <a:p>
                      <a:r>
                        <a:rPr lang="es-AR" dirty="0"/>
                        <a:t>Regresión Logística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0,76</a:t>
                      </a:r>
                    </a:p>
                    <a:p>
                      <a:pPr algn="ctr"/>
                      <a:endParaRPr lang="es-A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0,83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249380"/>
                  </a:ext>
                </a:extLst>
              </a:tr>
              <a:tr h="6182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0,64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0,67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949715"/>
                  </a:ext>
                </a:extLst>
              </a:tr>
              <a:tr h="777240">
                <a:tc rowSpan="3">
                  <a:txBody>
                    <a:bodyPr/>
                    <a:lstStyle/>
                    <a:p>
                      <a:r>
                        <a:rPr kumimoji="1" lang="es-AR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</a:t>
                      </a:r>
                      <a:r>
                        <a:rPr lang="es-AR" dirty="0" err="1"/>
                        <a:t>Naive</a:t>
                      </a:r>
                      <a:r>
                        <a:rPr lang="es-AR" dirty="0"/>
                        <a:t> Bayes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dirty="0"/>
                        <a:t>0,69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110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22967"/>
                  </a:ext>
                </a:extLst>
              </a:tr>
              <a:tr h="6182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0,60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391120"/>
                  </a:ext>
                </a:extLst>
              </a:tr>
              <a:tr h="1021080">
                <a:tc rowSpan="3">
                  <a:txBody>
                    <a:bodyPr/>
                    <a:lstStyle/>
                    <a:p>
                      <a:r>
                        <a:rPr kumimoji="1" lang="es-AR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</a:t>
                      </a:r>
                      <a:r>
                        <a:rPr kumimoji="1" lang="es-AR" sz="3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Discriminant</a:t>
                      </a:r>
                      <a:r>
                        <a:rPr kumimoji="1" lang="es-AR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s-AR" sz="3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s-A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s-AR" dirty="0"/>
                    </a:p>
                    <a:p>
                      <a:pPr algn="ctr"/>
                      <a:r>
                        <a:rPr lang="es-AR" dirty="0"/>
                        <a:t>0,73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0,82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0,79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790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0,63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686720"/>
                  </a:ext>
                </a:extLst>
              </a:tr>
              <a:tr h="90083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0,67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0,59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4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31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ja-JP" dirty="0">
                <a:solidFill>
                  <a:schemeClr val="accent1"/>
                </a:solidFill>
                <a:latin typeface="Route 159 Bold" pitchFamily="50" charset="0"/>
              </a:rPr>
              <a:t>U</a:t>
            </a:r>
            <a:r>
              <a:rPr lang="en-US" altLang="ja-JP" dirty="0" err="1">
                <a:solidFill>
                  <a:schemeClr val="accent1"/>
                </a:solidFill>
                <a:latin typeface="Route 159 Bold" pitchFamily="50" charset="0"/>
              </a:rPr>
              <a:t>mbral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41D50-2E36-4B16-BFA5-8CFF1064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60269"/>
            <a:ext cx="8466666" cy="5454075"/>
          </a:xfrm>
          <a:prstGeom prst="rect">
            <a:avLst/>
          </a:prstGeom>
        </p:spPr>
      </p:pic>
      <p:sp>
        <p:nvSpPr>
          <p:cNvPr id="8" name="タイトル 17">
            <a:extLst>
              <a:ext uri="{FF2B5EF4-FFF2-40B4-BE49-F238E27FC236}">
                <a16:creationId xmlns:a16="http://schemas.microsoft.com/office/drawing/2014/main" id="{A863BA9F-8F40-494A-B0BC-0101E1452C86}"/>
              </a:ext>
            </a:extLst>
          </p:cNvPr>
          <p:cNvSpPr txBox="1">
            <a:spLocks/>
          </p:cNvSpPr>
          <p:nvPr/>
        </p:nvSpPr>
        <p:spPr>
          <a:xfrm>
            <a:off x="423334" y="2594919"/>
            <a:ext cx="12513734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altLang="ja-JP" sz="3600" dirty="0"/>
              <a:t>Revisamos el umbral dado que importa más detectar a los alumnos con bajo nivel</a:t>
            </a:r>
            <a:endParaRPr lang="ja-JP" altLang="en-US" sz="3600" dirty="0"/>
          </a:p>
        </p:txBody>
      </p:sp>
      <p:sp>
        <p:nvSpPr>
          <p:cNvPr id="9" name="タイトル 17">
            <a:extLst>
              <a:ext uri="{FF2B5EF4-FFF2-40B4-BE49-F238E27FC236}">
                <a16:creationId xmlns:a16="http://schemas.microsoft.com/office/drawing/2014/main" id="{171A921A-6B70-4EBC-85FC-A419C909CBF2}"/>
              </a:ext>
            </a:extLst>
          </p:cNvPr>
          <p:cNvSpPr txBox="1">
            <a:spLocks/>
          </p:cNvSpPr>
          <p:nvPr/>
        </p:nvSpPr>
        <p:spPr>
          <a:xfrm>
            <a:off x="9381066" y="4734366"/>
            <a:ext cx="3217334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altLang="ja-JP" sz="3600" dirty="0"/>
              <a:t>Umbral = 0.5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27458068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38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ja-JP" dirty="0">
                <a:solidFill>
                  <a:schemeClr val="accent1"/>
                </a:solidFill>
                <a:latin typeface="Route 159 Bold" pitchFamily="50" charset="0"/>
              </a:rPr>
              <a:t>U</a:t>
            </a:r>
            <a:r>
              <a:rPr lang="en-US" altLang="ja-JP" dirty="0" err="1">
                <a:solidFill>
                  <a:schemeClr val="accent1"/>
                </a:solidFill>
                <a:latin typeface="Route 159 Bold" pitchFamily="50" charset="0"/>
              </a:rPr>
              <a:t>mbral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6" name="タイトル 17">
            <a:extLst>
              <a:ext uri="{FF2B5EF4-FFF2-40B4-BE49-F238E27FC236}">
                <a16:creationId xmlns:a16="http://schemas.microsoft.com/office/drawing/2014/main" id="{6016B645-AB80-4107-B7FB-B502B35EB9F2}"/>
              </a:ext>
            </a:extLst>
          </p:cNvPr>
          <p:cNvSpPr txBox="1">
            <a:spLocks/>
          </p:cNvSpPr>
          <p:nvPr/>
        </p:nvSpPr>
        <p:spPr>
          <a:xfrm>
            <a:off x="423333" y="2594919"/>
            <a:ext cx="14935199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sz="3600" dirty="0"/>
              <a:t>Se mueve  el  umbral y se compara la matriz original contra la nueva matriz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92FBB-549A-4B82-87C8-B552C626D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3" y="3940281"/>
            <a:ext cx="7830343" cy="5492507"/>
          </a:xfrm>
          <a:prstGeom prst="rect">
            <a:avLst/>
          </a:prstGeom>
        </p:spPr>
      </p:pic>
      <p:sp>
        <p:nvSpPr>
          <p:cNvPr id="9" name="タイトル 17">
            <a:extLst>
              <a:ext uri="{FF2B5EF4-FFF2-40B4-BE49-F238E27FC236}">
                <a16:creationId xmlns:a16="http://schemas.microsoft.com/office/drawing/2014/main" id="{0EF2362F-5520-4CB5-BEEB-332DB398174C}"/>
              </a:ext>
            </a:extLst>
          </p:cNvPr>
          <p:cNvSpPr txBox="1">
            <a:spLocks/>
          </p:cNvSpPr>
          <p:nvPr/>
        </p:nvSpPr>
        <p:spPr>
          <a:xfrm>
            <a:off x="9143206" y="3739731"/>
            <a:ext cx="3217334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altLang="ja-JP" sz="3600" dirty="0"/>
              <a:t>Umbral = 0.4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55069209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38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ja-JP" dirty="0">
                <a:solidFill>
                  <a:schemeClr val="accent1"/>
                </a:solidFill>
                <a:latin typeface="Route 159 Bold" pitchFamily="50" charset="0"/>
              </a:rPr>
              <a:t>U</a:t>
            </a:r>
            <a:r>
              <a:rPr lang="en-US" altLang="ja-JP" dirty="0" err="1">
                <a:solidFill>
                  <a:schemeClr val="accent1"/>
                </a:solidFill>
                <a:latin typeface="Route 159 Bold" pitchFamily="50" charset="0"/>
              </a:rPr>
              <a:t>mbral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6" name="タイトル 17">
            <a:extLst>
              <a:ext uri="{FF2B5EF4-FFF2-40B4-BE49-F238E27FC236}">
                <a16:creationId xmlns:a16="http://schemas.microsoft.com/office/drawing/2014/main" id="{6016B645-AB80-4107-B7FB-B502B35EB9F2}"/>
              </a:ext>
            </a:extLst>
          </p:cNvPr>
          <p:cNvSpPr txBox="1">
            <a:spLocks/>
          </p:cNvSpPr>
          <p:nvPr/>
        </p:nvSpPr>
        <p:spPr>
          <a:xfrm>
            <a:off x="423333" y="2594919"/>
            <a:ext cx="14935199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sz="3600" dirty="0"/>
              <a:t>Se mueve  el  umbral y se compara la matriz original contra la nueva matriz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DA5C5C1-8213-4006-AB0F-8E02B7324BFE}"/>
              </a:ext>
            </a:extLst>
          </p:cNvPr>
          <p:cNvGraphicFramePr>
            <a:graphicFrameLocks noGrp="1"/>
          </p:cNvGraphicFramePr>
          <p:nvPr/>
        </p:nvGraphicFramePr>
        <p:xfrm>
          <a:off x="931068" y="3907718"/>
          <a:ext cx="1258173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315">
                  <a:extLst>
                    <a:ext uri="{9D8B030D-6E8A-4147-A177-3AD203B41FA5}">
                      <a16:colId xmlns:a16="http://schemas.microsoft.com/office/drawing/2014/main" val="2308003472"/>
                    </a:ext>
                  </a:extLst>
                </a:gridCol>
                <a:gridCol w="4975587">
                  <a:extLst>
                    <a:ext uri="{9D8B030D-6E8A-4147-A177-3AD203B41FA5}">
                      <a16:colId xmlns:a16="http://schemas.microsoft.com/office/drawing/2014/main" val="1087272431"/>
                    </a:ext>
                  </a:extLst>
                </a:gridCol>
                <a:gridCol w="5786830">
                  <a:extLst>
                    <a:ext uri="{9D8B030D-6E8A-4147-A177-3AD203B41FA5}">
                      <a16:colId xmlns:a16="http://schemas.microsoft.com/office/drawing/2014/main" val="3490995406"/>
                    </a:ext>
                  </a:extLst>
                </a:gridCol>
              </a:tblGrid>
              <a:tr h="3882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Umbral = 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Umbral = 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5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0.6260921514450004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0.7398252557688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2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0.8079263500482913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0.7331671101898539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8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6327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0.7422831945124939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0.7316482693028216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0.6805747219741862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/>
                        <a:t>0.6296555230710563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29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474888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Indice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Presentación</a:t>
            </a:r>
            <a:r>
              <a:rPr kumimoji="1" lang="en-US" altLang="ja-JP" dirty="0"/>
              <a:t> del </a:t>
            </a:r>
            <a:r>
              <a:rPr kumimoji="1" lang="en-US" altLang="ja-JP" dirty="0" err="1"/>
              <a:t>problema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Optimización</a:t>
            </a:r>
            <a:r>
              <a:rPr kumimoji="1" lang="en-US" altLang="ja-JP" dirty="0"/>
              <a:t> del </a:t>
            </a:r>
            <a:r>
              <a:rPr kumimoji="1" lang="en-US" altLang="ja-JP" dirty="0" err="1"/>
              <a:t>modelo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>
          <a:xfrm>
            <a:off x="9000327" y="2401672"/>
            <a:ext cx="8768689" cy="936104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Limpieza</a:t>
            </a:r>
            <a:r>
              <a:rPr kumimoji="1" lang="en-US" altLang="ja-JP" dirty="0"/>
              <a:t> de </a:t>
            </a:r>
            <a:r>
              <a:rPr kumimoji="1" lang="en-US" altLang="ja-JP" dirty="0" err="1"/>
              <a:t>datos</a:t>
            </a:r>
            <a:r>
              <a:rPr kumimoji="1" lang="en-US" altLang="ja-JP" dirty="0"/>
              <a:t> y </a:t>
            </a:r>
            <a:r>
              <a:rPr kumimoji="1" lang="en-US" altLang="ja-JP" dirty="0" err="1"/>
              <a:t>análisis</a:t>
            </a:r>
            <a:r>
              <a:rPr kumimoji="1" lang="en-US" altLang="ja-JP" dirty="0"/>
              <a:t> de features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Análisis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descriptivo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Reducción</a:t>
            </a:r>
            <a:r>
              <a:rPr kumimoji="1" lang="en-US" altLang="ja-JP" dirty="0"/>
              <a:t> de </a:t>
            </a:r>
            <a:r>
              <a:rPr kumimoji="1" lang="en-US" altLang="ja-JP" dirty="0" err="1"/>
              <a:t>dimensionalidad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Análisis</a:t>
            </a:r>
            <a:r>
              <a:rPr kumimoji="1" lang="en-US" altLang="ja-JP" dirty="0"/>
              <a:t> de </a:t>
            </a:r>
            <a:r>
              <a:rPr kumimoji="1" lang="en-US" altLang="ja-JP" dirty="0" err="1"/>
              <a:t>modelos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1726925"/>
      </p:ext>
    </p:extLst>
  </p:cSld>
  <p:clrMapOvr>
    <a:masterClrMapping/>
  </p:clrMapOvr>
  <p:transition spd="slow" advTm="6197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ja-JP" dirty="0">
                <a:solidFill>
                  <a:schemeClr val="accent1"/>
                </a:solidFill>
                <a:latin typeface="Route 159 Bold" pitchFamily="50" charset="0"/>
              </a:rPr>
              <a:t>U</a:t>
            </a:r>
            <a:r>
              <a:rPr lang="en-US" altLang="ja-JP" dirty="0" err="1">
                <a:solidFill>
                  <a:schemeClr val="accent1"/>
                </a:solidFill>
                <a:latin typeface="Route 159 Bold" pitchFamily="50" charset="0"/>
              </a:rPr>
              <a:t>mbral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6" name="タイトル 17">
            <a:extLst>
              <a:ext uri="{FF2B5EF4-FFF2-40B4-BE49-F238E27FC236}">
                <a16:creationId xmlns:a16="http://schemas.microsoft.com/office/drawing/2014/main" id="{6016B645-AB80-4107-B7FB-B502B35EB9F2}"/>
              </a:ext>
            </a:extLst>
          </p:cNvPr>
          <p:cNvSpPr txBox="1">
            <a:spLocks/>
          </p:cNvSpPr>
          <p:nvPr/>
        </p:nvSpPr>
        <p:spPr>
          <a:xfrm>
            <a:off x="423333" y="2594919"/>
            <a:ext cx="14935199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sz="3600" dirty="0"/>
              <a:t>Se mueve  el  umbral y se compara la matriz original contra la nueva matriz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DA5C5C1-8213-4006-AB0F-8E02B7324BFE}"/>
              </a:ext>
            </a:extLst>
          </p:cNvPr>
          <p:cNvGraphicFramePr>
            <a:graphicFrameLocks noGrp="1"/>
          </p:cNvGraphicFramePr>
          <p:nvPr/>
        </p:nvGraphicFramePr>
        <p:xfrm>
          <a:off x="1032932" y="3759200"/>
          <a:ext cx="13039238" cy="379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1">
                  <a:extLst>
                    <a:ext uri="{9D8B030D-6E8A-4147-A177-3AD203B41FA5}">
                      <a16:colId xmlns:a16="http://schemas.microsoft.com/office/drawing/2014/main" val="2308003472"/>
                    </a:ext>
                  </a:extLst>
                </a:gridCol>
                <a:gridCol w="958647">
                  <a:extLst>
                    <a:ext uri="{9D8B030D-6E8A-4147-A177-3AD203B41FA5}">
                      <a16:colId xmlns:a16="http://schemas.microsoft.com/office/drawing/2014/main" val="1087272431"/>
                    </a:ext>
                  </a:extLst>
                </a:gridCol>
                <a:gridCol w="2227109">
                  <a:extLst>
                    <a:ext uri="{9D8B030D-6E8A-4147-A177-3AD203B41FA5}">
                      <a16:colId xmlns:a16="http://schemas.microsoft.com/office/drawing/2014/main" val="4057587329"/>
                    </a:ext>
                  </a:extLst>
                </a:gridCol>
                <a:gridCol w="2590227">
                  <a:extLst>
                    <a:ext uri="{9D8B030D-6E8A-4147-A177-3AD203B41FA5}">
                      <a16:colId xmlns:a16="http://schemas.microsoft.com/office/drawing/2014/main" val="3490995406"/>
                    </a:ext>
                  </a:extLst>
                </a:gridCol>
                <a:gridCol w="2590227">
                  <a:extLst>
                    <a:ext uri="{9D8B030D-6E8A-4147-A177-3AD203B41FA5}">
                      <a16:colId xmlns:a16="http://schemas.microsoft.com/office/drawing/2014/main" val="4263158366"/>
                    </a:ext>
                  </a:extLst>
                </a:gridCol>
                <a:gridCol w="2590227">
                  <a:extLst>
                    <a:ext uri="{9D8B030D-6E8A-4147-A177-3AD203B41FA5}">
                      <a16:colId xmlns:a16="http://schemas.microsoft.com/office/drawing/2014/main" val="2811783898"/>
                    </a:ext>
                  </a:extLst>
                </a:gridCol>
              </a:tblGrid>
              <a:tr h="73604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6327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500" dirty="0" err="1"/>
                        <a:t>precision</a:t>
                      </a:r>
                      <a:endParaRPr lang="en-US" sz="2500" dirty="0"/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500" dirty="0" err="1"/>
                        <a:t>recall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500" dirty="0"/>
                        <a:t>f1-score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500" dirty="0" err="1"/>
                        <a:t>support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53776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42612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93615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26782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32799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algn="l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69240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algn="l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3286160"/>
                  </a:ext>
                </a:extLst>
              </a:tr>
              <a:tr h="780627">
                <a:tc>
                  <a:txBody>
                    <a:bodyPr/>
                    <a:lstStyle/>
                    <a:p>
                      <a:pPr marL="0" algn="l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8909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683343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ja-JP" dirty="0">
                <a:solidFill>
                  <a:schemeClr val="accent1"/>
                </a:solidFill>
                <a:latin typeface="Route 159 Bold" pitchFamily="50" charset="0"/>
              </a:rPr>
              <a:t>U</a:t>
            </a:r>
            <a:r>
              <a:rPr lang="en-US" altLang="ja-JP" dirty="0" err="1">
                <a:solidFill>
                  <a:schemeClr val="accent1"/>
                </a:solidFill>
                <a:latin typeface="Route 159 Bold" pitchFamily="50" charset="0"/>
              </a:rPr>
              <a:t>mbral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6" name="タイトル 17">
            <a:extLst>
              <a:ext uri="{FF2B5EF4-FFF2-40B4-BE49-F238E27FC236}">
                <a16:creationId xmlns:a16="http://schemas.microsoft.com/office/drawing/2014/main" id="{6016B645-AB80-4107-B7FB-B502B35EB9F2}"/>
              </a:ext>
            </a:extLst>
          </p:cNvPr>
          <p:cNvSpPr txBox="1">
            <a:spLocks/>
          </p:cNvSpPr>
          <p:nvPr/>
        </p:nvSpPr>
        <p:spPr>
          <a:xfrm>
            <a:off x="423333" y="2594919"/>
            <a:ext cx="14935199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sz="3600" dirty="0"/>
              <a:t>Se mueve  el  umbral y se compara la matriz original contra la nueva matriz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DA5C5C1-8213-4006-AB0F-8E02B7324BFE}"/>
              </a:ext>
            </a:extLst>
          </p:cNvPr>
          <p:cNvGraphicFramePr>
            <a:graphicFrameLocks noGrp="1"/>
          </p:cNvGraphicFramePr>
          <p:nvPr/>
        </p:nvGraphicFramePr>
        <p:xfrm>
          <a:off x="1032932" y="3759200"/>
          <a:ext cx="13039238" cy="379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1">
                  <a:extLst>
                    <a:ext uri="{9D8B030D-6E8A-4147-A177-3AD203B41FA5}">
                      <a16:colId xmlns:a16="http://schemas.microsoft.com/office/drawing/2014/main" val="2308003472"/>
                    </a:ext>
                  </a:extLst>
                </a:gridCol>
                <a:gridCol w="958647">
                  <a:extLst>
                    <a:ext uri="{9D8B030D-6E8A-4147-A177-3AD203B41FA5}">
                      <a16:colId xmlns:a16="http://schemas.microsoft.com/office/drawing/2014/main" val="1087272431"/>
                    </a:ext>
                  </a:extLst>
                </a:gridCol>
                <a:gridCol w="2227109">
                  <a:extLst>
                    <a:ext uri="{9D8B030D-6E8A-4147-A177-3AD203B41FA5}">
                      <a16:colId xmlns:a16="http://schemas.microsoft.com/office/drawing/2014/main" val="4057587329"/>
                    </a:ext>
                  </a:extLst>
                </a:gridCol>
                <a:gridCol w="2590227">
                  <a:extLst>
                    <a:ext uri="{9D8B030D-6E8A-4147-A177-3AD203B41FA5}">
                      <a16:colId xmlns:a16="http://schemas.microsoft.com/office/drawing/2014/main" val="3490995406"/>
                    </a:ext>
                  </a:extLst>
                </a:gridCol>
                <a:gridCol w="2590227">
                  <a:extLst>
                    <a:ext uri="{9D8B030D-6E8A-4147-A177-3AD203B41FA5}">
                      <a16:colId xmlns:a16="http://schemas.microsoft.com/office/drawing/2014/main" val="4263158366"/>
                    </a:ext>
                  </a:extLst>
                </a:gridCol>
                <a:gridCol w="2590227">
                  <a:extLst>
                    <a:ext uri="{9D8B030D-6E8A-4147-A177-3AD203B41FA5}">
                      <a16:colId xmlns:a16="http://schemas.microsoft.com/office/drawing/2014/main" val="2811783898"/>
                    </a:ext>
                  </a:extLst>
                </a:gridCol>
              </a:tblGrid>
              <a:tr h="73604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6327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500" dirty="0" err="1"/>
                        <a:t>precision</a:t>
                      </a:r>
                      <a:endParaRPr lang="en-US" sz="2500" dirty="0"/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500" dirty="0" err="1"/>
                        <a:t>recall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500" dirty="0"/>
                        <a:t>f1-score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500" dirty="0" err="1"/>
                        <a:t>support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53776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42612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93615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26782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32799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algn="l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69240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algn="l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3286160"/>
                  </a:ext>
                </a:extLst>
              </a:tr>
              <a:tr h="780627">
                <a:tc>
                  <a:txBody>
                    <a:bodyPr/>
                    <a:lstStyle/>
                    <a:p>
                      <a:pPr marL="0" algn="l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8909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167475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ja-JP" dirty="0">
                <a:solidFill>
                  <a:schemeClr val="accent1"/>
                </a:solidFill>
                <a:latin typeface="Route 159 Bold" pitchFamily="50" charset="0"/>
              </a:rPr>
              <a:t>U</a:t>
            </a:r>
            <a:r>
              <a:rPr lang="en-US" altLang="ja-JP" dirty="0" err="1">
                <a:solidFill>
                  <a:schemeClr val="accent1"/>
                </a:solidFill>
                <a:latin typeface="Route 159 Bold" pitchFamily="50" charset="0"/>
              </a:rPr>
              <a:t>mbral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6" name="タイトル 17">
            <a:extLst>
              <a:ext uri="{FF2B5EF4-FFF2-40B4-BE49-F238E27FC236}">
                <a16:creationId xmlns:a16="http://schemas.microsoft.com/office/drawing/2014/main" id="{6016B645-AB80-4107-B7FB-B502B35EB9F2}"/>
              </a:ext>
            </a:extLst>
          </p:cNvPr>
          <p:cNvSpPr txBox="1">
            <a:spLocks/>
          </p:cNvSpPr>
          <p:nvPr/>
        </p:nvSpPr>
        <p:spPr>
          <a:xfrm>
            <a:off x="423333" y="2594919"/>
            <a:ext cx="14935199" cy="707081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ES" sz="3600" dirty="0"/>
              <a:t>Se mueve  el  umbral y se compara la matriz original contra la nueva matriz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DA5C5C1-8213-4006-AB0F-8E02B7324BFE}"/>
              </a:ext>
            </a:extLst>
          </p:cNvPr>
          <p:cNvGraphicFramePr>
            <a:graphicFrameLocks noGrp="1"/>
          </p:cNvGraphicFramePr>
          <p:nvPr/>
        </p:nvGraphicFramePr>
        <p:xfrm>
          <a:off x="1032932" y="3759200"/>
          <a:ext cx="4817336" cy="243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006">
                  <a:extLst>
                    <a:ext uri="{9D8B030D-6E8A-4147-A177-3AD203B41FA5}">
                      <a16:colId xmlns:a16="http://schemas.microsoft.com/office/drawing/2014/main" val="2219834254"/>
                    </a:ext>
                  </a:extLst>
                </a:gridCol>
                <a:gridCol w="1523006">
                  <a:extLst>
                    <a:ext uri="{9D8B030D-6E8A-4147-A177-3AD203B41FA5}">
                      <a16:colId xmlns:a16="http://schemas.microsoft.com/office/drawing/2014/main" val="4057587329"/>
                    </a:ext>
                  </a:extLst>
                </a:gridCol>
                <a:gridCol w="1771324">
                  <a:extLst>
                    <a:ext uri="{9D8B030D-6E8A-4147-A177-3AD203B41FA5}">
                      <a16:colId xmlns:a16="http://schemas.microsoft.com/office/drawing/2014/main" val="3490995406"/>
                    </a:ext>
                  </a:extLst>
                </a:gridCol>
              </a:tblGrid>
              <a:tr h="73604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2500" dirty="0"/>
                        <a:t>Umbral = 0.5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53776"/>
                  </a:ext>
                </a:extLst>
              </a:tr>
              <a:tr h="584758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500" dirty="0"/>
                        <a:t>0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5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86764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34742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7870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93615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16768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327990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12EE2EE-630D-4343-A0A6-E58F90F8233F}"/>
              </a:ext>
            </a:extLst>
          </p:cNvPr>
          <p:cNvGraphicFramePr>
            <a:graphicFrameLocks noGrp="1"/>
          </p:cNvGraphicFramePr>
          <p:nvPr/>
        </p:nvGraphicFramePr>
        <p:xfrm>
          <a:off x="7618810" y="3759199"/>
          <a:ext cx="4817337" cy="241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006">
                  <a:extLst>
                    <a:ext uri="{9D8B030D-6E8A-4147-A177-3AD203B41FA5}">
                      <a16:colId xmlns:a16="http://schemas.microsoft.com/office/drawing/2014/main" val="671857383"/>
                    </a:ext>
                  </a:extLst>
                </a:gridCol>
                <a:gridCol w="1523006">
                  <a:extLst>
                    <a:ext uri="{9D8B030D-6E8A-4147-A177-3AD203B41FA5}">
                      <a16:colId xmlns:a16="http://schemas.microsoft.com/office/drawing/2014/main" val="4057587329"/>
                    </a:ext>
                  </a:extLst>
                </a:gridCol>
                <a:gridCol w="1771325">
                  <a:extLst>
                    <a:ext uri="{9D8B030D-6E8A-4147-A177-3AD203B41FA5}">
                      <a16:colId xmlns:a16="http://schemas.microsoft.com/office/drawing/2014/main" val="3490995406"/>
                    </a:ext>
                  </a:extLst>
                </a:gridCol>
              </a:tblGrid>
              <a:tr h="73604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2500" dirty="0"/>
                        <a:t>Umbral = 0.4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53776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573526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30958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11654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936151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s-AR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en-US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632753" rtl="0" eaLnBrk="1" fontAlgn="b" latinLnBrk="0" hangingPunct="1"/>
                      <a:r>
                        <a:rPr kumimoji="1" lang="en-US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19814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327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687296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¡</a:t>
            </a:r>
            <a:r>
              <a:rPr lang="en-US" altLang="ja-JP" dirty="0" err="1"/>
              <a:t>Muchas</a:t>
            </a:r>
            <a:r>
              <a:rPr lang="en-US" altLang="ja-JP" dirty="0"/>
              <a:t> gracias</a:t>
            </a:r>
            <a:r>
              <a:rPr kumimoji="1" lang="en-US" altLang="ja-JP" dirty="0"/>
              <a:t>!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¿</a:t>
            </a:r>
            <a:r>
              <a:rPr kumimoji="1" lang="en-US" altLang="ja-JP" dirty="0" err="1"/>
              <a:t>Preguntas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9" y="573554"/>
            <a:ext cx="4962648" cy="23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9607">
        <p14:flip dir="r"/>
      </p:transition>
    </mc:Choice>
    <mc:Fallback>
      <p:transition spd="slow" advTm="960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Presentación</a:t>
            </a:r>
            <a:r>
              <a:rPr lang="en-US" altLang="ja-JP" dirty="0"/>
              <a:t> del </a:t>
            </a:r>
            <a:r>
              <a:rPr lang="en-US" altLang="ja-JP" dirty="0" err="1"/>
              <a:t>problema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¿</a:t>
            </a:r>
            <a:r>
              <a:rPr lang="en-US" altLang="ja-JP" dirty="0" err="1"/>
              <a:t>Qué</a:t>
            </a:r>
            <a:r>
              <a:rPr lang="en-US" altLang="ja-JP" dirty="0"/>
              <a:t> </a:t>
            </a:r>
            <a:r>
              <a:rPr lang="en-US" altLang="ja-JP" dirty="0" err="1"/>
              <a:t>es</a:t>
            </a:r>
            <a:r>
              <a:rPr lang="en-US" altLang="ja-JP" dirty="0"/>
              <a:t> </a:t>
            </a:r>
            <a:r>
              <a:rPr lang="en-US" altLang="ja-JP" dirty="0" err="1"/>
              <a:t>Aprender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Aprender es el dispositivo nacional de evaluación de los aprendizajes de los estudiantes y de sistematización de información acerca de algunas condiciones en las que ellos se desarrollan.</a:t>
            </a:r>
            <a:endParaRPr kumimoji="1" lang="ja-JP" altLang="en-US" sz="24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altLang="ja-JP" dirty="0"/>
              <a:t>¿Quiénes participan?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Participan de los exámenes todos los estudiantes que cursen 6° grado del nivel primario.</a:t>
            </a:r>
            <a:endParaRPr lang="ja-JP" altLang="en-US" sz="2400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¿</a:t>
            </a:r>
            <a:r>
              <a:rPr lang="en-US" altLang="ja-JP" dirty="0" err="1"/>
              <a:t>Dónde</a:t>
            </a:r>
            <a:r>
              <a:rPr lang="en-US" altLang="ja-JP" dirty="0"/>
              <a:t> </a:t>
            </a:r>
            <a:r>
              <a:rPr lang="en-US" altLang="ja-JP" dirty="0" err="1"/>
              <a:t>están</a:t>
            </a:r>
            <a:r>
              <a:rPr lang="en-US" altLang="ja-JP" dirty="0"/>
              <a:t> </a:t>
            </a:r>
            <a:r>
              <a:rPr lang="en-US" altLang="ja-JP" dirty="0" err="1"/>
              <a:t>los</a:t>
            </a:r>
            <a:r>
              <a:rPr lang="en-US" altLang="ja-JP" dirty="0"/>
              <a:t> </a:t>
            </a:r>
            <a:r>
              <a:rPr lang="en-US" altLang="ja-JP" dirty="0" err="1"/>
              <a:t>datos</a:t>
            </a:r>
            <a:r>
              <a:rPr lang="en-US" altLang="ja-JP" dirty="0"/>
              <a:t>?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Los </a:t>
            </a:r>
            <a:r>
              <a:rPr lang="en-US" altLang="ja-JP" sz="2400" dirty="0" err="1"/>
              <a:t>datos</a:t>
            </a:r>
            <a:r>
              <a:rPr lang="en-US" altLang="ja-JP" sz="2400" dirty="0"/>
              <a:t> con </a:t>
            </a:r>
            <a:r>
              <a:rPr lang="en-US" altLang="ja-JP" sz="2400" dirty="0" err="1"/>
              <a:t>los</a:t>
            </a:r>
            <a:r>
              <a:rPr lang="en-US" altLang="ja-JP" sz="2400" dirty="0"/>
              <a:t> que </a:t>
            </a:r>
            <a:r>
              <a:rPr lang="en-US" altLang="ja-JP" sz="2400" dirty="0" err="1"/>
              <a:t>trabajamos</a:t>
            </a:r>
            <a:r>
              <a:rPr lang="en-US" altLang="ja-JP" sz="2400" dirty="0"/>
              <a:t> se </a:t>
            </a:r>
            <a:r>
              <a:rPr lang="en-US" altLang="ja-JP" sz="2400" dirty="0" err="1"/>
              <a:t>encuentran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disponibles</a:t>
            </a:r>
            <a:r>
              <a:rPr lang="en-US" altLang="ja-JP" sz="2400" dirty="0"/>
              <a:t> </a:t>
            </a:r>
            <a:r>
              <a:rPr lang="en-US" altLang="ja-JP" sz="2400" dirty="0" err="1"/>
              <a:t>en</a:t>
            </a:r>
            <a:r>
              <a:rPr lang="en-US" altLang="ja-JP" sz="2400" dirty="0"/>
              <a:t> </a:t>
            </a:r>
            <a:r>
              <a:rPr lang="es-AR" sz="2400" dirty="0">
                <a:hlinkClick r:id="rId2"/>
              </a:rPr>
              <a:t>https://gitlab.com/AxEeduc/datos/-/tree/master/csv_files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07896981"/>
      </p:ext>
    </p:extLst>
  </p:cSld>
  <p:clrMapOvr>
    <a:masterClrMapping/>
  </p:clrMapOvr>
  <p:transition spd="slow" advTm="8307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3072630" y="246956"/>
            <a:ext cx="6615067" cy="239739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Disponibilización</a:t>
            </a:r>
            <a:r>
              <a:rPr lang="en-US" altLang="ja-JP" dirty="0"/>
              <a:t> de </a:t>
            </a:r>
            <a:r>
              <a:rPr lang="en-US" altLang="ja-JP" dirty="0" err="1"/>
              <a:t>datos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256" y="264074"/>
            <a:ext cx="9364313" cy="9168714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42551" y="3188043"/>
            <a:ext cx="2430079" cy="2570206"/>
          </a:xfrm>
          <a:prstGeom prst="rect">
            <a:avLst/>
          </a:prstGeom>
          <a:solidFill>
            <a:srgbClr val="F7F7F7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s-AR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Limpieza</a:t>
            </a:r>
            <a:r>
              <a:rPr lang="en-US" altLang="ja-JP" dirty="0"/>
              <a:t> de </a:t>
            </a:r>
            <a:r>
              <a:rPr lang="en-US" altLang="ja-JP" dirty="0" err="1"/>
              <a:t>datos</a:t>
            </a:r>
            <a:r>
              <a:rPr lang="en-US" altLang="ja-JP" dirty="0"/>
              <a:t> y </a:t>
            </a:r>
            <a:r>
              <a:rPr lang="en-US" altLang="ja-JP" dirty="0" err="1"/>
              <a:t>análisis</a:t>
            </a:r>
            <a:r>
              <a:rPr lang="en-US" altLang="ja-JP" dirty="0"/>
              <a:t> de features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Datasets </a:t>
            </a:r>
            <a:r>
              <a:rPr lang="en-US" altLang="ja-JP" dirty="0" err="1"/>
              <a:t>Iniciales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2709066" y="3362067"/>
            <a:ext cx="5841810" cy="5496916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altLang="ja-JP" sz="3200" dirty="0" err="1"/>
              <a:t>Alumnos</a:t>
            </a:r>
            <a:endParaRPr lang="en-US" altLang="ja-JP" sz="3200" dirty="0"/>
          </a:p>
          <a:p>
            <a:pPr marL="342900" indent="-342900">
              <a:buFontTx/>
              <a:buChar char="-"/>
            </a:pPr>
            <a:r>
              <a:rPr kumimoji="1" lang="en-US" altLang="ja-JP" sz="3200" dirty="0" err="1"/>
              <a:t>Escuelas</a:t>
            </a:r>
            <a:endParaRPr kumimoji="1" lang="en-US" altLang="ja-JP" sz="3200" dirty="0"/>
          </a:p>
          <a:p>
            <a:pPr marL="342900" indent="-342900">
              <a:buFontTx/>
              <a:buChar char="-"/>
            </a:pPr>
            <a:r>
              <a:rPr lang="en-US" altLang="ja-JP" sz="3200" dirty="0" err="1"/>
              <a:t>Provincia</a:t>
            </a:r>
            <a:endParaRPr lang="en-US" altLang="ja-JP" sz="3200" dirty="0"/>
          </a:p>
          <a:p>
            <a:pPr marL="342900" indent="-342900">
              <a:buFontTx/>
              <a:buChar char="-"/>
            </a:pPr>
            <a:r>
              <a:rPr lang="en-US" altLang="ja-JP" sz="3200" dirty="0" err="1"/>
              <a:t>Departamento</a:t>
            </a:r>
            <a:endParaRPr lang="en-US" altLang="ja-JP" sz="3200" dirty="0"/>
          </a:p>
          <a:p>
            <a:pPr marL="342900" indent="-342900">
              <a:buFontTx/>
              <a:buChar char="-"/>
            </a:pPr>
            <a:r>
              <a:rPr lang="en-US" altLang="ja-JP" sz="3200" dirty="0" err="1"/>
              <a:t>Salario</a:t>
            </a:r>
            <a:endParaRPr lang="en-US" altLang="ja-JP" sz="3200" dirty="0"/>
          </a:p>
          <a:p>
            <a:pPr marL="342900" indent="-342900">
              <a:buFontTx/>
              <a:buChar char="-"/>
            </a:pPr>
            <a:r>
              <a:rPr lang="en-US" altLang="ja-JP" sz="3200" dirty="0" err="1"/>
              <a:t>Información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presupuestaria</a:t>
            </a:r>
            <a:endParaRPr lang="en-US" altLang="ja-JP" sz="3200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7" name="Rectángulo 6"/>
          <p:cNvSpPr/>
          <p:nvPr/>
        </p:nvSpPr>
        <p:spPr>
          <a:xfrm>
            <a:off x="9142413" y="4423718"/>
            <a:ext cx="2818928" cy="3707027"/>
          </a:xfrm>
          <a:prstGeom prst="rect">
            <a:avLst/>
          </a:prstGeom>
          <a:solidFill>
            <a:srgbClr val="F7F7F7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s-AR">
              <a:solidFill>
                <a:schemeClr val="accent6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13585" y="5609968"/>
            <a:ext cx="2095481" cy="3822819"/>
          </a:xfrm>
          <a:prstGeom prst="rect">
            <a:avLst/>
          </a:prstGeom>
          <a:solidFill>
            <a:srgbClr val="F7F7F7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s-AR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14"/>
          <p:cNvSpPr>
            <a:spLocks noGrp="1"/>
          </p:cNvSpPr>
          <p:nvPr>
            <p:ph type="body" sz="quarter" idx="15"/>
          </p:nvPr>
        </p:nvSpPr>
        <p:spPr>
          <a:xfrm>
            <a:off x="10254228" y="2653574"/>
            <a:ext cx="7119363" cy="790352"/>
          </a:xfrm>
        </p:spPr>
        <p:txBody>
          <a:bodyPr/>
          <a:lstStyle/>
          <a:p>
            <a:r>
              <a:rPr lang="en-US" altLang="ja-JP" dirty="0">
                <a:solidFill>
                  <a:schemeClr val="accent2"/>
                </a:solidFill>
              </a:rPr>
              <a:t>Dataset Final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6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10893003" y="3362067"/>
            <a:ext cx="7123147" cy="5496916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altLang="ja-JP" sz="3200" dirty="0"/>
              <a:t>277.573 </a:t>
            </a:r>
            <a:r>
              <a:rPr lang="en-US" altLang="ja-JP" sz="3200" dirty="0" err="1"/>
              <a:t>Observaciones</a:t>
            </a:r>
            <a:endParaRPr lang="en-US" altLang="ja-JP" sz="3200" dirty="0"/>
          </a:p>
          <a:p>
            <a:pPr marL="342900" indent="-342900">
              <a:buFontTx/>
              <a:buChar char="-"/>
            </a:pPr>
            <a:r>
              <a:rPr lang="en-US" altLang="ja-JP" sz="3200" dirty="0"/>
              <a:t>42 Features:</a:t>
            </a:r>
            <a:endParaRPr lang="en-US" altLang="ja-JP" sz="6200" dirty="0"/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Indice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socioeconómico</a:t>
            </a:r>
            <a:r>
              <a:rPr lang="en-US" altLang="ja-JP" sz="2400" dirty="0"/>
              <a:t> </a:t>
            </a:r>
            <a:r>
              <a:rPr lang="en-US" altLang="ja-JP" sz="2400" dirty="0" err="1"/>
              <a:t>alumno</a:t>
            </a:r>
            <a:r>
              <a:rPr lang="en-US" altLang="ja-JP" sz="2400" dirty="0"/>
              <a:t>.</a:t>
            </a:r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Tiene</a:t>
            </a:r>
            <a:r>
              <a:rPr lang="en-US" altLang="ja-JP" sz="2400" dirty="0"/>
              <a:t> pc / tablet / cellular / smartphone / cable / smart </a:t>
            </a:r>
            <a:r>
              <a:rPr lang="en-US" altLang="ja-JP" sz="2400" dirty="0" err="1"/>
              <a:t>tv</a:t>
            </a:r>
            <a:r>
              <a:rPr lang="en-US" altLang="ja-JP" sz="2400" dirty="0"/>
              <a:t>, etc.</a:t>
            </a:r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Repetición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primaria</a:t>
            </a:r>
            <a:r>
              <a:rPr lang="en-US" altLang="ja-JP" sz="2400" dirty="0"/>
              <a:t>.</a:t>
            </a:r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Escuela</a:t>
            </a:r>
            <a:r>
              <a:rPr lang="en-US" altLang="ja-JP" sz="2400" dirty="0"/>
              <a:t> (</a:t>
            </a:r>
            <a:r>
              <a:rPr lang="en-US" altLang="ja-JP" sz="2400" dirty="0" err="1"/>
              <a:t>ámbito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gestión</a:t>
            </a:r>
            <a:r>
              <a:rPr lang="en-US" altLang="ja-JP" sz="2400" dirty="0"/>
              <a:t>, provincial, </a:t>
            </a:r>
            <a:r>
              <a:rPr lang="en-US" altLang="ja-JP" sz="2400" dirty="0" err="1"/>
              <a:t>localidad</a:t>
            </a:r>
            <a:r>
              <a:rPr lang="en-US" altLang="ja-JP" sz="2400" dirty="0"/>
              <a:t>).</a:t>
            </a:r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Salarios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docentes</a:t>
            </a:r>
            <a:endParaRPr lang="en-US" altLang="ja-JP" sz="2400" dirty="0"/>
          </a:p>
          <a:p>
            <a:pPr marL="2183862" lvl="1" indent="-8572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Presupuesto</a:t>
            </a:r>
            <a:r>
              <a:rPr lang="en-US" altLang="ja-JP" sz="2400" dirty="0"/>
              <a:t> provincial </a:t>
            </a:r>
            <a:r>
              <a:rPr lang="en-US" altLang="ja-JP" sz="2400" dirty="0" err="1"/>
              <a:t>asignado</a:t>
            </a:r>
            <a:endParaRPr lang="en-US" altLang="ja-JP" sz="2400" dirty="0"/>
          </a:p>
          <a:p>
            <a:pPr marL="2183862" lvl="1" indent="-857250">
              <a:buFont typeface="Arial" panose="020B0604020202020204" pitchFamily="34" charset="0"/>
              <a:buChar char="•"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69273008"/>
      </p:ext>
    </p:extLst>
  </p:cSld>
  <p:clrMapOvr>
    <a:masterClrMapping/>
  </p:clrMapOvr>
  <p:transition spd="slow" advTm="10858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329671" y="1759760"/>
            <a:ext cx="8600302" cy="604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s-AR"/>
          </a:p>
        </p:txBody>
      </p:sp>
      <p:sp>
        <p:nvSpPr>
          <p:cNvPr id="31" name="タイトル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Variable </a:t>
            </a:r>
            <a:r>
              <a:rPr lang="en-US" altLang="ja-JP" dirty="0">
                <a:solidFill>
                  <a:schemeClr val="accent1"/>
                </a:solidFill>
                <a:latin typeface="Route 159 Bold" pitchFamily="50" charset="0"/>
              </a:rPr>
              <a:t>Target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4"/>
          </p:nvPr>
        </p:nvSpPr>
        <p:spPr>
          <a:xfrm>
            <a:off x="9593943" y="4702627"/>
            <a:ext cx="7996244" cy="3576400"/>
          </a:xfrm>
        </p:spPr>
        <p:txBody>
          <a:bodyPr/>
          <a:lstStyle/>
          <a:p>
            <a:endParaRPr lang="en-US" altLang="ja-JP" dirty="0"/>
          </a:p>
          <a:p>
            <a:r>
              <a:rPr lang="en-US" altLang="ja-JP" sz="4000" dirty="0" err="1"/>
              <a:t>Desempeño</a:t>
            </a:r>
            <a:r>
              <a:rPr lang="en-US" altLang="ja-JP" sz="4000" dirty="0"/>
              <a:t> </a:t>
            </a:r>
            <a:r>
              <a:rPr lang="en-US" altLang="ja-JP" sz="4000" dirty="0" err="1"/>
              <a:t>en</a:t>
            </a:r>
            <a:r>
              <a:rPr lang="en-US" altLang="ja-JP" sz="4000" dirty="0"/>
              <a:t> </a:t>
            </a:r>
            <a:r>
              <a:rPr lang="en-US" altLang="ja-JP" sz="4000" dirty="0" err="1"/>
              <a:t>Matemática</a:t>
            </a:r>
            <a:endParaRPr lang="en-US" altLang="ja-JP" sz="4000" dirty="0"/>
          </a:p>
          <a:p>
            <a:pPr marL="342900" indent="-342900">
              <a:buFontTx/>
              <a:buChar char="-"/>
            </a:pPr>
            <a:r>
              <a:rPr kumimoji="1" lang="en-US" altLang="ja-JP" sz="2800" dirty="0"/>
              <a:t>170.447 </a:t>
            </a:r>
            <a:r>
              <a:rPr kumimoji="1" lang="en-US" altLang="ja-JP" sz="2800" dirty="0" err="1"/>
              <a:t>observaciones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Desempeño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Satisfactorio</a:t>
            </a:r>
            <a:r>
              <a:rPr kumimoji="1" lang="en-US" altLang="ja-JP" sz="2800" dirty="0"/>
              <a:t> (</a:t>
            </a:r>
            <a:r>
              <a:rPr kumimoji="1" lang="en-US" altLang="ja-JP" sz="2800" dirty="0" err="1"/>
              <a:t>Avanzado</a:t>
            </a:r>
            <a:r>
              <a:rPr kumimoji="1" lang="en-US" altLang="ja-JP" sz="2800" dirty="0"/>
              <a:t> y </a:t>
            </a:r>
            <a:r>
              <a:rPr lang="en-US" altLang="ja-JP" sz="2800" dirty="0" err="1"/>
              <a:t>s</a:t>
            </a:r>
            <a:r>
              <a:rPr kumimoji="1" lang="en-US" altLang="ja-JP" sz="2800" dirty="0" err="1"/>
              <a:t>atisfactorio</a:t>
            </a:r>
            <a:r>
              <a:rPr kumimoji="1" lang="en-US" altLang="ja-JP" sz="28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ja-JP" sz="2800" dirty="0"/>
              <a:t>107.126 </a:t>
            </a:r>
            <a:r>
              <a:rPr lang="en-US" altLang="ja-JP" sz="2800" dirty="0" err="1"/>
              <a:t>observaciones</a:t>
            </a:r>
            <a:r>
              <a:rPr lang="en-US" altLang="ja-JP" sz="2800" dirty="0"/>
              <a:t> </a:t>
            </a:r>
            <a:r>
              <a:rPr lang="en-US" altLang="ja-JP" sz="2800" dirty="0" err="1"/>
              <a:t>Desempeño</a:t>
            </a:r>
            <a:r>
              <a:rPr lang="en-US" altLang="ja-JP" sz="2800" dirty="0"/>
              <a:t> No </a:t>
            </a:r>
            <a:r>
              <a:rPr lang="en-US" altLang="ja-JP" sz="2800" dirty="0" err="1"/>
              <a:t>Satisfactorio</a:t>
            </a:r>
            <a:r>
              <a:rPr lang="en-US" altLang="ja-JP" sz="2800" dirty="0"/>
              <a:t> (</a:t>
            </a:r>
            <a:r>
              <a:rPr lang="en-US" altLang="ja-JP" sz="2800" dirty="0" err="1"/>
              <a:t>Básico</a:t>
            </a:r>
            <a:r>
              <a:rPr lang="en-US" altLang="ja-JP" sz="2800" dirty="0"/>
              <a:t> y </a:t>
            </a:r>
            <a:r>
              <a:rPr lang="en-US" altLang="ja-JP" sz="2800" dirty="0" err="1"/>
              <a:t>por</a:t>
            </a:r>
            <a:r>
              <a:rPr lang="en-US" altLang="ja-JP" sz="2800" dirty="0"/>
              <a:t> </a:t>
            </a:r>
            <a:r>
              <a:rPr lang="en-US" altLang="ja-JP" sz="2800" dirty="0" err="1"/>
              <a:t>debajo</a:t>
            </a:r>
            <a:r>
              <a:rPr lang="en-US" altLang="ja-JP" sz="2800" dirty="0"/>
              <a:t> del </a:t>
            </a:r>
            <a:r>
              <a:rPr lang="en-US" altLang="ja-JP" sz="2800" dirty="0" err="1"/>
              <a:t>básico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8" name="スライド番号プレースホルダー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7" y="1998230"/>
            <a:ext cx="8578306" cy="55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79235"/>
      </p:ext>
    </p:extLst>
  </p:cSld>
  <p:clrMapOvr>
    <a:masterClrMapping/>
  </p:clrMapOvr>
  <p:transition spd="slow" advTm="3434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73A33-8941-443E-A440-CC8D2F5C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Descriptivo 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089FD2-0EEC-4FDD-BD62-FFEC205C9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F0B976-AC2F-41EF-8E74-C1859986DD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133CF07-E54C-4974-9C34-7C92090FE993}"/>
              </a:ext>
            </a:extLst>
          </p:cNvPr>
          <p:cNvGraphicFramePr/>
          <p:nvPr/>
        </p:nvGraphicFramePr>
        <p:xfrm>
          <a:off x="655983" y="2994646"/>
          <a:ext cx="7195930" cy="5521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2B9DF55-9D14-4A29-B776-83B94BCF1BFF}"/>
              </a:ext>
            </a:extLst>
          </p:cNvPr>
          <p:cNvGraphicFramePr/>
          <p:nvPr/>
        </p:nvGraphicFramePr>
        <p:xfrm>
          <a:off x="9143206" y="2994646"/>
          <a:ext cx="7938581" cy="5521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711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C031B-83FA-44F4-8D0F-74150913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Descriptivo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57BF40-A76B-47BB-87F0-ED51B513F1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7A667ED-9730-494D-8527-A35399A77AA2}"/>
              </a:ext>
            </a:extLst>
          </p:cNvPr>
          <p:cNvGraphicFramePr/>
          <p:nvPr/>
        </p:nvGraphicFramePr>
        <p:xfrm>
          <a:off x="2778793" y="2159705"/>
          <a:ext cx="12190942" cy="812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294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Análisis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Descriptivo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2" name="テキスト プレースホルダー 18"/>
          <p:cNvSpPr txBox="1">
            <a:spLocks/>
          </p:cNvSpPr>
          <p:nvPr/>
        </p:nvSpPr>
        <p:spPr>
          <a:xfrm>
            <a:off x="11723428" y="6108318"/>
            <a:ext cx="6042533" cy="2762835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Mayor </a:t>
            </a:r>
            <a:r>
              <a:rPr lang="en-US" altLang="ja-JP" sz="2000" dirty="0" err="1"/>
              <a:t>indice</a:t>
            </a:r>
            <a:r>
              <a:rPr lang="en-US" altLang="ja-JP" sz="2000" dirty="0"/>
              <a:t> de </a:t>
            </a:r>
            <a:r>
              <a:rPr lang="en-US" altLang="ja-JP" sz="2000" dirty="0" err="1"/>
              <a:t>satisfactorio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Matemática</a:t>
            </a:r>
            <a:r>
              <a:rPr lang="en-US" altLang="ja-JP" sz="2000" dirty="0"/>
              <a:t> y </a:t>
            </a:r>
            <a:r>
              <a:rPr lang="en-US" altLang="ja-JP" sz="2000" dirty="0" err="1"/>
              <a:t>Lengua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instituciones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privadas</a:t>
            </a:r>
            <a:r>
              <a:rPr lang="en-US" altLang="ja-JP" sz="2000" dirty="0"/>
              <a:t>. </a:t>
            </a:r>
            <a:r>
              <a:rPr lang="en-US" altLang="ja-JP" sz="2000" dirty="0" err="1"/>
              <a:t>Datos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más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dispersos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 las </a:t>
            </a:r>
            <a:r>
              <a:rPr lang="en-US" altLang="ja-JP" sz="2000" dirty="0" err="1"/>
              <a:t>instituciones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públicas</a:t>
            </a:r>
            <a:r>
              <a:rPr lang="en-US" altLang="ja-JP" sz="2000" dirty="0"/>
              <a:t>.</a:t>
            </a:r>
            <a:endParaRPr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1827894" y="594318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43" y="3771888"/>
            <a:ext cx="5386027" cy="538602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6" y="3776908"/>
            <a:ext cx="5386027" cy="5386027"/>
          </a:xfrm>
          <a:prstGeom prst="rect">
            <a:avLst/>
          </a:prstGeom>
        </p:spPr>
      </p:pic>
      <p:sp>
        <p:nvSpPr>
          <p:cNvPr id="15" name="テキスト プレースホルダー 14"/>
          <p:cNvSpPr>
            <a:spLocks noGrp="1"/>
          </p:cNvSpPr>
          <p:nvPr>
            <p:ph type="body" sz="quarter" idx="4294967295"/>
          </p:nvPr>
        </p:nvSpPr>
        <p:spPr>
          <a:xfrm>
            <a:off x="861514" y="2594919"/>
            <a:ext cx="3858767" cy="1101729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err="1"/>
              <a:t>Resultados</a:t>
            </a:r>
            <a:r>
              <a:rPr lang="en-US" altLang="ja-JP" dirty="0"/>
              <a:t> </a:t>
            </a:r>
            <a:r>
              <a:rPr lang="en-US" altLang="ja-JP" dirty="0" err="1"/>
              <a:t>Escuelas</a:t>
            </a:r>
            <a:r>
              <a:rPr lang="en-US" altLang="ja-JP" dirty="0"/>
              <a:t> </a:t>
            </a:r>
            <a:r>
              <a:rPr lang="en-US" altLang="ja-JP" dirty="0" err="1"/>
              <a:t>Privadas</a:t>
            </a:r>
            <a:endParaRPr kumimoji="1" lang="ja-JP" altLang="en-US" dirty="0"/>
          </a:p>
        </p:txBody>
      </p:sp>
      <p:sp>
        <p:nvSpPr>
          <p:cNvPr id="16" name="テキスト プレースホルダー 14"/>
          <p:cNvSpPr>
            <a:spLocks noGrp="1"/>
          </p:cNvSpPr>
          <p:nvPr>
            <p:ph type="body" sz="quarter" idx="4294967295"/>
          </p:nvPr>
        </p:nvSpPr>
        <p:spPr>
          <a:xfrm>
            <a:off x="6251527" y="2594918"/>
            <a:ext cx="3858767" cy="1101729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err="1"/>
              <a:t>Resultados</a:t>
            </a:r>
            <a:r>
              <a:rPr lang="en-US" altLang="ja-JP" dirty="0"/>
              <a:t> </a:t>
            </a:r>
            <a:r>
              <a:rPr lang="en-US" altLang="ja-JP" dirty="0" err="1"/>
              <a:t>Escuelas</a:t>
            </a:r>
            <a:r>
              <a:rPr lang="en-US" altLang="ja-JP" dirty="0"/>
              <a:t> </a:t>
            </a:r>
            <a:r>
              <a:rPr lang="en-US" altLang="ja-JP" dirty="0" err="1"/>
              <a:t>Públicas</a:t>
            </a:r>
            <a:endParaRPr kumimoji="1" lang="ja-JP" altLang="en-US" dirty="0"/>
          </a:p>
        </p:txBody>
      </p:sp>
      <p:sp>
        <p:nvSpPr>
          <p:cNvPr id="10" name="タイトル 17"/>
          <p:cNvSpPr txBox="1">
            <a:spLocks/>
          </p:cNvSpPr>
          <p:nvPr/>
        </p:nvSpPr>
        <p:spPr>
          <a:xfrm>
            <a:off x="11641540" y="2594918"/>
            <a:ext cx="5924674" cy="2680919"/>
          </a:xfrm>
          <a:prstGeom prst="rect">
            <a:avLst/>
          </a:prstGeom>
        </p:spPr>
        <p:txBody>
          <a:bodyPr vert="horz" lIns="163275" tIns="81638" rIns="163275" bIns="81638" rtlCol="0" anchor="b">
            <a:normAutofit lnSpcReduction="10000"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n-US" altLang="ja-JP" sz="4400" dirty="0" err="1">
                <a:latin typeface="Route 159 Light" pitchFamily="50" charset="0"/>
              </a:rPr>
              <a:t>Resultados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en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Matemática</a:t>
            </a:r>
            <a:r>
              <a:rPr lang="en-US" altLang="ja-JP" sz="4400" dirty="0">
                <a:latin typeface="Route 159 Light" pitchFamily="50" charset="0"/>
              </a:rPr>
              <a:t> y </a:t>
            </a:r>
            <a:r>
              <a:rPr lang="en-US" altLang="ja-JP" sz="4400" dirty="0" err="1">
                <a:latin typeface="Route 159 Light" pitchFamily="50" charset="0"/>
              </a:rPr>
              <a:t>Lengua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por</a:t>
            </a:r>
            <a:r>
              <a:rPr lang="en-US" altLang="ja-JP" sz="4400" dirty="0">
                <a:latin typeface="Route 159 Light" pitchFamily="50" charset="0"/>
              </a:rPr>
              <a:t> </a:t>
            </a:r>
            <a:r>
              <a:rPr lang="en-US" altLang="ja-JP" sz="4400" dirty="0" err="1">
                <a:latin typeface="Route 159 Light" pitchFamily="50" charset="0"/>
              </a:rPr>
              <a:t>gestión</a:t>
            </a:r>
            <a:r>
              <a:rPr lang="en-US" altLang="ja-JP" sz="4400" dirty="0">
                <a:latin typeface="Route 159 Light" pitchFamily="50" charset="0"/>
              </a:rPr>
              <a:t> (</a:t>
            </a:r>
            <a:r>
              <a:rPr lang="en-US" altLang="ja-JP" sz="4400" dirty="0" err="1">
                <a:latin typeface="Route 159 Light" pitchFamily="50" charset="0"/>
              </a:rPr>
              <a:t>Pública</a:t>
            </a:r>
            <a:r>
              <a:rPr lang="en-US" altLang="ja-JP" sz="4400" dirty="0">
                <a:latin typeface="Route 159 Light" pitchFamily="50" charset="0"/>
              </a:rPr>
              <a:t> / </a:t>
            </a:r>
            <a:r>
              <a:rPr lang="en-US" altLang="ja-JP" sz="4400" dirty="0" err="1">
                <a:latin typeface="Route 159 Light" pitchFamily="50" charset="0"/>
              </a:rPr>
              <a:t>Privada</a:t>
            </a:r>
            <a:r>
              <a:rPr lang="en-US" altLang="ja-JP" sz="4400" dirty="0">
                <a:latin typeface="Route 159 Light" pitchFamily="50" charset="0"/>
              </a:rPr>
              <a:t>)</a:t>
            </a:r>
            <a:endParaRPr lang="ja-JP" altLang="en-US" sz="4400" dirty="0">
              <a:latin typeface="Route 159 Light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61513" y="9243195"/>
            <a:ext cx="38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11.414 escuelas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251526" y="9233156"/>
            <a:ext cx="38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3.273 escuelas</a:t>
            </a:r>
          </a:p>
        </p:txBody>
      </p:sp>
    </p:spTree>
    <p:extLst>
      <p:ext uri="{BB962C8B-B14F-4D97-AF65-F5344CB8AC3E}">
        <p14:creationId xmlns:p14="http://schemas.microsoft.com/office/powerpoint/2010/main" val="77284373"/>
      </p:ext>
    </p:extLst>
  </p:cSld>
  <p:clrMapOvr>
    <a:masterClrMapping/>
  </p:clrMapOvr>
  <p:transition spd="slow" advTm="791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0" grpId="0"/>
    </p:bldLst>
  </p:timing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16189</TotalTime>
  <Words>702</Words>
  <Application>Microsoft Office PowerPoint</Application>
  <PresentationFormat>Custom</PresentationFormat>
  <Paragraphs>245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Wingdings</vt:lpstr>
      <vt:lpstr>Vega - Header</vt:lpstr>
      <vt:lpstr>Vega - Footer Only</vt:lpstr>
      <vt:lpstr>Vega - Free</vt:lpstr>
      <vt:lpstr>Modelo de predicción de resultados</vt:lpstr>
      <vt:lpstr>Indice</vt:lpstr>
      <vt:lpstr>Presentación del problema</vt:lpstr>
      <vt:lpstr>Disponibilización de datos</vt:lpstr>
      <vt:lpstr>Limpieza de datos y análisis de features</vt:lpstr>
      <vt:lpstr>Variable Target</vt:lpstr>
      <vt:lpstr>Análisis Descriptivo </vt:lpstr>
      <vt:lpstr>Análisis Descriptivo </vt:lpstr>
      <vt:lpstr>Análisis Descriptivo</vt:lpstr>
      <vt:lpstr>Análisis Descriptivo</vt:lpstr>
      <vt:lpstr>Análisis Descriptivo </vt:lpstr>
      <vt:lpstr>Análisis Descriptivo </vt:lpstr>
      <vt:lpstr>Análisis Descriptivo </vt:lpstr>
      <vt:lpstr>Análisis Descriptivo</vt:lpstr>
      <vt:lpstr>Pipelines y Eliminación de Features</vt:lpstr>
      <vt:lpstr>Selección de Modelo</vt:lpstr>
      <vt:lpstr>Umbral</vt:lpstr>
      <vt:lpstr>Umbral</vt:lpstr>
      <vt:lpstr>Umbral</vt:lpstr>
      <vt:lpstr>Umbral</vt:lpstr>
      <vt:lpstr>Umbral</vt:lpstr>
      <vt:lpstr>Umbral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Ingrid Vargas</cp:lastModifiedBy>
  <cp:revision>368</cp:revision>
  <dcterms:created xsi:type="dcterms:W3CDTF">2015-09-05T11:42:45Z</dcterms:created>
  <dcterms:modified xsi:type="dcterms:W3CDTF">2020-07-29T17:12:15Z</dcterms:modified>
</cp:coreProperties>
</file>