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6"/>
  </p:notesMasterIdLst>
  <p:sldIdLst>
    <p:sldId id="358" r:id="rId4"/>
    <p:sldId id="265" r:id="rId5"/>
    <p:sldId id="356" r:id="rId6"/>
    <p:sldId id="328" r:id="rId7"/>
    <p:sldId id="334" r:id="rId8"/>
    <p:sldId id="290" r:id="rId9"/>
    <p:sldId id="360" r:id="rId10"/>
    <p:sldId id="361" r:id="rId11"/>
    <p:sldId id="362" r:id="rId12"/>
    <p:sldId id="274" r:id="rId13"/>
    <p:sldId id="350" r:id="rId14"/>
    <p:sldId id="364" r:id="rId15"/>
    <p:sldId id="365" r:id="rId16"/>
    <p:sldId id="293" r:id="rId17"/>
    <p:sldId id="357" r:id="rId18"/>
    <p:sldId id="326" r:id="rId19"/>
    <p:sldId id="262" r:id="rId20"/>
    <p:sldId id="268" r:id="rId21"/>
    <p:sldId id="267" r:id="rId22"/>
    <p:sldId id="266" r:id="rId23"/>
    <p:sldId id="271" r:id="rId24"/>
    <p:sldId id="272" r:id="rId25"/>
    <p:sldId id="275" r:id="rId26"/>
    <p:sldId id="313" r:id="rId27"/>
    <p:sldId id="315" r:id="rId28"/>
    <p:sldId id="317" r:id="rId29"/>
    <p:sldId id="329" r:id="rId30"/>
    <p:sldId id="276" r:id="rId31"/>
    <p:sldId id="277" r:id="rId32"/>
    <p:sldId id="278" r:id="rId33"/>
    <p:sldId id="279" r:id="rId34"/>
    <p:sldId id="280" r:id="rId35"/>
    <p:sldId id="281" r:id="rId36"/>
    <p:sldId id="359" r:id="rId37"/>
    <p:sldId id="282" r:id="rId38"/>
    <p:sldId id="283" r:id="rId39"/>
    <p:sldId id="300" r:id="rId40"/>
    <p:sldId id="331" r:id="rId41"/>
    <p:sldId id="286" r:id="rId42"/>
    <p:sldId id="294" r:id="rId43"/>
    <p:sldId id="363" r:id="rId44"/>
    <p:sldId id="295" r:id="rId45"/>
    <p:sldId id="291" r:id="rId46"/>
    <p:sldId id="297" r:id="rId47"/>
    <p:sldId id="292" r:id="rId48"/>
    <p:sldId id="296" r:id="rId49"/>
    <p:sldId id="320" r:id="rId50"/>
    <p:sldId id="321" r:id="rId51"/>
    <p:sldId id="332" r:id="rId52"/>
    <p:sldId id="322" r:id="rId53"/>
    <p:sldId id="325" r:id="rId54"/>
    <p:sldId id="323" r:id="rId55"/>
    <p:sldId id="324" r:id="rId56"/>
    <p:sldId id="287" r:id="rId57"/>
    <p:sldId id="355" r:id="rId58"/>
    <p:sldId id="352" r:id="rId59"/>
    <p:sldId id="327" r:id="rId60"/>
    <p:sldId id="288" r:id="rId61"/>
    <p:sldId id="299" r:id="rId62"/>
    <p:sldId id="298" r:id="rId63"/>
    <p:sldId id="301" r:id="rId64"/>
    <p:sldId id="303" r:id="rId65"/>
    <p:sldId id="306" r:id="rId66"/>
    <p:sldId id="304" r:id="rId67"/>
    <p:sldId id="308" r:id="rId68"/>
    <p:sldId id="302" r:id="rId69"/>
    <p:sldId id="310" r:id="rId70"/>
    <p:sldId id="305" r:id="rId71"/>
    <p:sldId id="309" r:id="rId72"/>
    <p:sldId id="311" r:id="rId73"/>
    <p:sldId id="312" r:id="rId74"/>
    <p:sldId id="307" r:id="rId75"/>
    <p:sldId id="314" r:id="rId76"/>
    <p:sldId id="318" r:id="rId77"/>
    <p:sldId id="319" r:id="rId78"/>
    <p:sldId id="333" r:id="rId79"/>
    <p:sldId id="335" r:id="rId80"/>
    <p:sldId id="336" r:id="rId81"/>
    <p:sldId id="337" r:id="rId82"/>
    <p:sldId id="338" r:id="rId83"/>
    <p:sldId id="351" r:id="rId84"/>
    <p:sldId id="339" r:id="rId85"/>
    <p:sldId id="340" r:id="rId86"/>
    <p:sldId id="341" r:id="rId87"/>
    <p:sldId id="342" r:id="rId88"/>
    <p:sldId id="343" r:id="rId89"/>
    <p:sldId id="345" r:id="rId90"/>
    <p:sldId id="348" r:id="rId91"/>
    <p:sldId id="346" r:id="rId92"/>
    <p:sldId id="347" r:id="rId93"/>
    <p:sldId id="354" r:id="rId94"/>
    <p:sldId id="349" r:id="rId95"/>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84460" autoAdjust="0"/>
  </p:normalViewPr>
  <p:slideViewPr>
    <p:cSldViewPr snapToGrid="0">
      <p:cViewPr varScale="1">
        <p:scale>
          <a:sx n="39" d="100"/>
          <a:sy n="39" d="100"/>
        </p:scale>
        <p:origin x="516" y="66"/>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s-AR"/>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s-AR"/>
          </a:p>
        </c:txPr>
        <c:crossAx val="292392320"/>
        <c:crosses val="autoZero"/>
        <c:crossBetween val="midCat"/>
      </c:valAx>
      <c:spPr>
        <a:ln>
          <a:noFill/>
        </a:ln>
      </c:spPr>
    </c:plotArea>
    <c:legend>
      <c:legendPos val="t"/>
      <c:layout/>
      <c:overlay val="0"/>
      <c:txPr>
        <a:bodyPr/>
        <a:lstStyle/>
        <a:p>
          <a:pPr>
            <a:defRPr lang="ja-JP"/>
          </a:pPr>
          <a:endParaRPr lang="es-AR"/>
        </a:p>
      </c:txPr>
    </c:legend>
    <c:plotVisOnly val="1"/>
    <c:dispBlanksAs val="zero"/>
    <c:showDLblsOverMax val="0"/>
  </c:chart>
  <c:txPr>
    <a:bodyPr/>
    <a:lstStyle/>
    <a:p>
      <a:pPr>
        <a:defRPr sz="1800"/>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2020/7/28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‹Nº›</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269273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82</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83</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85</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86</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87</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a:t>
            </a:fld>
            <a:endParaRPr kumimoji="1" lang="ja-JP" altLang="en-US"/>
          </a:p>
        </p:txBody>
      </p:sp>
    </p:spTree>
    <p:extLst>
      <p:ext uri="{BB962C8B-B14F-4D97-AF65-F5344CB8AC3E}">
        <p14:creationId xmlns:p14="http://schemas.microsoft.com/office/powerpoint/2010/main" val="222761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9</a:t>
            </a:fld>
            <a:endParaRPr kumimoji="1" lang="ja-JP" altLang="en-US"/>
          </a:p>
        </p:txBody>
      </p:sp>
    </p:spTree>
    <p:extLst>
      <p:ext uri="{BB962C8B-B14F-4D97-AF65-F5344CB8AC3E}">
        <p14:creationId xmlns:p14="http://schemas.microsoft.com/office/powerpoint/2010/main" val="414332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25</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26</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34</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78</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hyperlink" Target="https://gitlab.com/AxEeduc/datos/-/tree/master/csv_fil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0.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2.xml"/><Relationship Id="rId5" Type="http://schemas.openxmlformats.org/officeDocument/2006/relationships/image" Target="../media/image55.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3.xml"/><Relationship Id="rId5" Type="http://schemas.openxmlformats.org/officeDocument/2006/relationships/image" Target="../media/image65.png"/><Relationship Id="rId4" Type="http://schemas.openxmlformats.org/officeDocument/2006/relationships/image" Target="../media/image64.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2.xml"/><Relationship Id="rId5" Type="http://schemas.openxmlformats.org/officeDocument/2006/relationships/image" Target="../media/image69.png"/><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3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35.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2.xml"/></Relationships>
</file>

<file path=ppt/slides/_rels/slide7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7.xml"/><Relationship Id="rId5" Type="http://schemas.openxmlformats.org/officeDocument/2006/relationships/image" Target="../media/image86.png"/><Relationship Id="rId4" Type="http://schemas.openxmlformats.org/officeDocument/2006/relationships/image" Target="../media/image85.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6.xml"/><Relationship Id="rId5" Type="http://schemas.openxmlformats.org/officeDocument/2006/relationships/image" Target="../media/image90.png"/><Relationship Id="rId4" Type="http://schemas.openxmlformats.org/officeDocument/2006/relationships/image" Target="../media/image8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4.png"/><Relationship Id="rId2" Type="http://schemas.openxmlformats.org/officeDocument/2006/relationships/notesSlide" Target="../notesSlides/notesSlide14.xml"/><Relationship Id="rId1" Type="http://schemas.openxmlformats.org/officeDocument/2006/relationships/slideLayout" Target="../slideLayouts/slideLayout40.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65.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err="1"/>
              <a:t>Modelo</a:t>
            </a:r>
            <a:r>
              <a:rPr lang="en-US" altLang="ja-JP" dirty="0"/>
              <a:t> de </a:t>
            </a:r>
            <a:r>
              <a:rPr lang="en-US" altLang="ja-JP" dirty="0" err="1"/>
              <a:t>predicción</a:t>
            </a:r>
            <a:r>
              <a:rPr lang="en-US" altLang="ja-JP" dirty="0"/>
              <a:t> de </a:t>
            </a:r>
            <a:r>
              <a:rPr lang="en-US" altLang="ja-JP" dirty="0" err="1"/>
              <a:t>resultados</a:t>
            </a:r>
            <a:endParaRPr kumimoji="1" lang="ja-JP" altLang="en-US" dirty="0"/>
          </a:p>
        </p:txBody>
      </p:sp>
      <p:sp>
        <p:nvSpPr>
          <p:cNvPr id="6" name="サブタイトル 5"/>
          <p:cNvSpPr>
            <a:spLocks noGrp="1"/>
          </p:cNvSpPr>
          <p:nvPr>
            <p:ph type="subTitle" idx="1"/>
          </p:nvPr>
        </p:nvSpPr>
        <p:spPr/>
        <p:txBody>
          <a:bodyPr/>
          <a:lstStyle/>
          <a:p>
            <a:r>
              <a:rPr lang="es-AR" altLang="ja-JP" sz="3600" dirty="0"/>
              <a:t>Integrantes: Ingrid Vargas, Gonzalo Pena, Gustavo Bulgach, Gastón Ortiz</a:t>
            </a:r>
            <a:endParaRPr lang="ja-JP" altLang="en-US" sz="3600" dirty="0"/>
          </a:p>
          <a:p>
            <a:endParaRPr kumimoji="1" lang="ja-JP" altLang="en-US" dirty="0"/>
          </a:p>
        </p:txBody>
      </p:sp>
      <p:pic>
        <p:nvPicPr>
          <p:cNvPr id="8" name="Imagen 7"/>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Pipelines y </a:t>
            </a:r>
            <a:r>
              <a:rPr kumimoji="1" lang="en-US" altLang="ja-JP" dirty="0" err="1"/>
              <a:t>Eliminación</a:t>
            </a:r>
            <a:r>
              <a:rPr kumimoji="1" lang="en-US" altLang="ja-JP" dirty="0"/>
              <a:t> de Features</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10</a:t>
            </a:fld>
            <a:endParaRPr lang="ja-JP" altLang="en-US"/>
          </a:p>
        </p:txBody>
      </p:sp>
      <p:pic>
        <p:nvPicPr>
          <p:cNvPr id="18" name="Picture 17" descr="A screenshot of a cell phone&#10;&#10;Description automatically generated">
            <a:extLst>
              <a:ext uri="{FF2B5EF4-FFF2-40B4-BE49-F238E27FC236}">
                <a16:creationId xmlns:a16="http://schemas.microsoft.com/office/drawing/2014/main" id="{CF4137C4-5DF5-47DB-B0AF-00602A055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04" y="1985061"/>
            <a:ext cx="15629284" cy="7660609"/>
          </a:xfrm>
          <a:prstGeom prst="rect">
            <a:avLst/>
          </a:prstGeom>
        </p:spPr>
      </p:pic>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smtClean="0"/>
              <a:t>¡</a:t>
            </a:r>
            <a:r>
              <a:rPr lang="en-US" altLang="ja-JP" dirty="0" err="1" smtClean="0"/>
              <a:t>Muchas</a:t>
            </a:r>
            <a:r>
              <a:rPr lang="en-US" altLang="ja-JP" dirty="0" smtClean="0"/>
              <a:t> gracias</a:t>
            </a:r>
            <a:r>
              <a:rPr kumimoji="1" lang="en-US" altLang="ja-JP" dirty="0" smtClean="0"/>
              <a:t>!</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en-US" altLang="ja-JP" dirty="0" smtClean="0"/>
              <a:t>¿</a:t>
            </a:r>
            <a:r>
              <a:rPr kumimoji="1" lang="en-US" altLang="ja-JP" dirty="0" err="1" smtClean="0"/>
              <a:t>Preguntas</a:t>
            </a:r>
            <a:r>
              <a:rPr kumimoji="1" lang="en-US" altLang="ja-JP" dirty="0" smtClean="0"/>
              <a:t>?</a:t>
            </a:r>
            <a:endParaRPr kumimoji="1" lang="ja-JP" altLang="en-US" dirty="0"/>
          </a:p>
        </p:txBody>
      </p:sp>
      <p:pic>
        <p:nvPicPr>
          <p:cNvPr id="5" name="Imagen 4"/>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49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96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19</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err="1"/>
              <a:t>Indice</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err="1"/>
              <a:t>Presentación</a:t>
            </a:r>
            <a:r>
              <a:rPr kumimoji="1" lang="en-US" altLang="ja-JP" dirty="0"/>
              <a:t> del </a:t>
            </a:r>
            <a:r>
              <a:rPr kumimoji="1" lang="en-US" altLang="ja-JP" dirty="0" err="1"/>
              <a:t>problema</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err="1"/>
              <a:t>Optimización</a:t>
            </a:r>
            <a:r>
              <a:rPr kumimoji="1" lang="en-US" altLang="ja-JP" dirty="0"/>
              <a:t> del </a:t>
            </a:r>
            <a:r>
              <a:rPr kumimoji="1" lang="en-US" altLang="ja-JP" dirty="0" err="1"/>
              <a:t>modelo</a:t>
            </a:r>
            <a:endParaRPr kumimoji="1" lang="ja-JP" altLang="en-US" dirty="0"/>
          </a:p>
        </p:txBody>
      </p:sp>
      <p:sp>
        <p:nvSpPr>
          <p:cNvPr id="14" name="テキスト プレースホルダー 13"/>
          <p:cNvSpPr>
            <a:spLocks noGrp="1"/>
          </p:cNvSpPr>
          <p:nvPr>
            <p:ph type="body" sz="quarter" idx="19"/>
          </p:nvPr>
        </p:nvSpPr>
        <p:spPr>
          <a:xfrm>
            <a:off x="9000327" y="2401672"/>
            <a:ext cx="8768689" cy="936104"/>
          </a:xfrm>
        </p:spPr>
        <p:txBody>
          <a:bodyPr>
            <a:normAutofit/>
          </a:bodyPr>
          <a:lstStyle/>
          <a:p>
            <a:r>
              <a:rPr kumimoji="1" lang="en-US" altLang="ja-JP" dirty="0" err="1"/>
              <a:t>Limpieza</a:t>
            </a:r>
            <a:r>
              <a:rPr kumimoji="1" lang="en-US" altLang="ja-JP" dirty="0"/>
              <a:t> de </a:t>
            </a:r>
            <a:r>
              <a:rPr kumimoji="1" lang="en-US" altLang="ja-JP" dirty="0" err="1"/>
              <a:t>datos</a:t>
            </a:r>
            <a:r>
              <a:rPr kumimoji="1" lang="en-US" altLang="ja-JP" dirty="0"/>
              <a:t> y </a:t>
            </a:r>
            <a:r>
              <a:rPr kumimoji="1" lang="en-US" altLang="ja-JP" dirty="0" err="1"/>
              <a:t>análisis</a:t>
            </a:r>
            <a:r>
              <a:rPr kumimoji="1" lang="en-US" altLang="ja-JP" dirty="0"/>
              <a:t> de features</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err="1"/>
              <a:t>Reducción</a:t>
            </a:r>
            <a:r>
              <a:rPr kumimoji="1" lang="en-US" altLang="ja-JP" dirty="0"/>
              <a:t> de </a:t>
            </a:r>
            <a:r>
              <a:rPr kumimoji="1" lang="en-US" altLang="ja-JP" dirty="0" err="1"/>
              <a:t>dimensionalidad</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err="1"/>
              <a:t>Análisis</a:t>
            </a:r>
            <a:r>
              <a:rPr kumimoji="1" lang="en-US" altLang="ja-JP" dirty="0"/>
              <a:t> de </a:t>
            </a:r>
            <a:r>
              <a:rPr kumimoji="1" lang="en-US" altLang="ja-JP" dirty="0" err="1"/>
              <a:t>modelos</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21</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22</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23</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24</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25</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27</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28</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Presentación</a:t>
            </a:r>
            <a:r>
              <a:rPr lang="en-US" altLang="ja-JP" dirty="0"/>
              <a:t> del </a:t>
            </a:r>
            <a:r>
              <a:rPr lang="en-US" altLang="ja-JP" dirty="0" err="1"/>
              <a:t>problema</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6" name="テキスト プレースホルダー 5"/>
          <p:cNvSpPr>
            <a:spLocks noGrp="1"/>
          </p:cNvSpPr>
          <p:nvPr>
            <p:ph type="body" sz="quarter" idx="15"/>
          </p:nvPr>
        </p:nvSpPr>
        <p:spPr/>
        <p:txBody>
          <a:bodyPr/>
          <a:lstStyle/>
          <a:p>
            <a:r>
              <a:rPr lang="en-US" altLang="ja-JP" dirty="0"/>
              <a:t>¿</a:t>
            </a:r>
            <a:r>
              <a:rPr lang="en-US" altLang="ja-JP" dirty="0" err="1"/>
              <a:t>Qué</a:t>
            </a:r>
            <a:r>
              <a:rPr lang="en-US" altLang="ja-JP" dirty="0"/>
              <a:t> </a:t>
            </a:r>
            <a:r>
              <a:rPr lang="en-US" altLang="ja-JP" dirty="0" err="1"/>
              <a:t>es</a:t>
            </a:r>
            <a:r>
              <a:rPr lang="en-US" altLang="ja-JP" dirty="0"/>
              <a:t> </a:t>
            </a:r>
            <a:r>
              <a:rPr lang="en-US" altLang="ja-JP" dirty="0" err="1"/>
              <a:t>Aprender</a:t>
            </a:r>
            <a:r>
              <a:rPr lang="en-US" altLang="ja-JP" dirty="0"/>
              <a:t>?</a:t>
            </a:r>
            <a:endParaRPr kumimoji="1" lang="ja-JP" altLang="en-US" dirty="0"/>
          </a:p>
        </p:txBody>
      </p:sp>
      <p:sp>
        <p:nvSpPr>
          <p:cNvPr id="7" name="テキスト プレースホルダー 6"/>
          <p:cNvSpPr>
            <a:spLocks noGrp="1"/>
          </p:cNvSpPr>
          <p:nvPr>
            <p:ph type="body" sz="quarter" idx="14"/>
          </p:nvPr>
        </p:nvSpPr>
        <p:spPr/>
        <p:txBody>
          <a:bodyPr>
            <a:normAutofit/>
          </a:bodyPr>
          <a:lstStyle/>
          <a:p>
            <a:r>
              <a:rPr lang="es-ES" sz="2400" dirty="0"/>
              <a:t>Aprender es el dispositivo nacional de evaluación de los aprendizajes de los estudiantes y de sistematización de información acerca de algunas condiciones en las que ellos se desarrollan.</a:t>
            </a:r>
            <a:endParaRPr kumimoji="1" lang="ja-JP" altLang="en-US" sz="2400" dirty="0"/>
          </a:p>
        </p:txBody>
      </p:sp>
      <p:sp>
        <p:nvSpPr>
          <p:cNvPr id="10" name="テキスト プレースホルダー 9"/>
          <p:cNvSpPr>
            <a:spLocks noGrp="1"/>
          </p:cNvSpPr>
          <p:nvPr>
            <p:ph type="body" sz="quarter" idx="16"/>
          </p:nvPr>
        </p:nvSpPr>
        <p:spPr/>
        <p:txBody>
          <a:bodyPr/>
          <a:lstStyle/>
          <a:p>
            <a:r>
              <a:rPr lang="es-AR" altLang="ja-JP" dirty="0"/>
              <a:t>¿Quiénes participan?</a:t>
            </a:r>
            <a:endParaRPr lang="ja-JP" altLang="en-US" dirty="0"/>
          </a:p>
        </p:txBody>
      </p:sp>
      <p:sp>
        <p:nvSpPr>
          <p:cNvPr id="8" name="テキスト プレースホルダー 7"/>
          <p:cNvSpPr>
            <a:spLocks noGrp="1"/>
          </p:cNvSpPr>
          <p:nvPr>
            <p:ph type="body" sz="quarter" idx="17"/>
          </p:nvPr>
        </p:nvSpPr>
        <p:spPr/>
        <p:txBody>
          <a:bodyPr>
            <a:normAutofit/>
          </a:bodyPr>
          <a:lstStyle/>
          <a:p>
            <a:r>
              <a:rPr lang="es-ES" sz="2400" dirty="0"/>
              <a:t>Participan de los exámenes todos los estudiantes que cursen 6° grado del nivel primario.</a:t>
            </a:r>
            <a:endParaRPr lang="ja-JP" altLang="en-US" sz="2400" dirty="0"/>
          </a:p>
        </p:txBody>
      </p:sp>
      <p:sp>
        <p:nvSpPr>
          <p:cNvPr id="11" name="テキスト プレースホルダー 10"/>
          <p:cNvSpPr>
            <a:spLocks noGrp="1"/>
          </p:cNvSpPr>
          <p:nvPr>
            <p:ph type="body" sz="quarter" idx="18"/>
          </p:nvPr>
        </p:nvSpPr>
        <p:spPr/>
        <p:txBody>
          <a:bodyPr/>
          <a:lstStyle/>
          <a:p>
            <a:r>
              <a:rPr lang="en-US" altLang="ja-JP" dirty="0"/>
              <a:t>¿</a:t>
            </a:r>
            <a:r>
              <a:rPr lang="en-US" altLang="ja-JP" dirty="0" err="1"/>
              <a:t>Dónde</a:t>
            </a:r>
            <a:r>
              <a:rPr lang="en-US" altLang="ja-JP" dirty="0"/>
              <a:t> </a:t>
            </a:r>
            <a:r>
              <a:rPr lang="en-US" altLang="ja-JP" dirty="0" err="1"/>
              <a:t>están</a:t>
            </a:r>
            <a:r>
              <a:rPr lang="en-US" altLang="ja-JP" dirty="0"/>
              <a:t> </a:t>
            </a:r>
            <a:r>
              <a:rPr lang="en-US" altLang="ja-JP" dirty="0" err="1"/>
              <a:t>los</a:t>
            </a:r>
            <a:r>
              <a:rPr lang="en-US" altLang="ja-JP" dirty="0"/>
              <a:t> </a:t>
            </a:r>
            <a:r>
              <a:rPr lang="en-US" altLang="ja-JP" dirty="0" err="1"/>
              <a:t>datos</a:t>
            </a:r>
            <a:r>
              <a:rPr lang="en-US" altLang="ja-JP" dirty="0"/>
              <a:t>?</a:t>
            </a:r>
            <a:endParaRPr lang="ja-JP" altLang="en-US" dirty="0"/>
          </a:p>
        </p:txBody>
      </p:sp>
      <p:sp>
        <p:nvSpPr>
          <p:cNvPr id="9" name="テキスト プレースホルダー 8"/>
          <p:cNvSpPr>
            <a:spLocks noGrp="1"/>
          </p:cNvSpPr>
          <p:nvPr>
            <p:ph type="body" sz="quarter" idx="19"/>
          </p:nvPr>
        </p:nvSpPr>
        <p:spPr/>
        <p:txBody>
          <a:bodyPr>
            <a:normAutofit/>
          </a:bodyPr>
          <a:lstStyle/>
          <a:p>
            <a:r>
              <a:rPr lang="en-US" altLang="ja-JP" sz="2400" dirty="0"/>
              <a:t>Los </a:t>
            </a:r>
            <a:r>
              <a:rPr lang="en-US" altLang="ja-JP" sz="2400" dirty="0" err="1"/>
              <a:t>datos</a:t>
            </a:r>
            <a:r>
              <a:rPr lang="en-US" altLang="ja-JP" sz="2400" dirty="0"/>
              <a:t> con </a:t>
            </a:r>
            <a:r>
              <a:rPr lang="en-US" altLang="ja-JP" sz="2400" dirty="0" err="1"/>
              <a:t>los</a:t>
            </a:r>
            <a:r>
              <a:rPr lang="en-US" altLang="ja-JP" sz="2400" dirty="0"/>
              <a:t> que </a:t>
            </a:r>
            <a:r>
              <a:rPr lang="en-US" altLang="ja-JP" sz="2400" dirty="0" err="1"/>
              <a:t>trabajamos</a:t>
            </a:r>
            <a:r>
              <a:rPr lang="en-US" altLang="ja-JP" sz="2400" dirty="0"/>
              <a:t> se </a:t>
            </a:r>
            <a:r>
              <a:rPr lang="en-US" altLang="ja-JP" sz="2400" dirty="0" err="1"/>
              <a:t>encuentran</a:t>
            </a:r>
            <a:r>
              <a:rPr lang="en-US" altLang="ja-JP" sz="2400" dirty="0"/>
              <a:t> </a:t>
            </a:r>
            <a:r>
              <a:rPr lang="en-US" altLang="ja-JP" sz="2400" dirty="0" err="1"/>
              <a:t>disponibles</a:t>
            </a:r>
            <a:r>
              <a:rPr lang="en-US" altLang="ja-JP" sz="2400" dirty="0"/>
              <a:t> </a:t>
            </a:r>
            <a:r>
              <a:rPr lang="en-US" altLang="ja-JP" sz="2400" dirty="0" err="1"/>
              <a:t>en</a:t>
            </a:r>
            <a:r>
              <a:rPr lang="en-US" altLang="ja-JP" sz="2400" dirty="0"/>
              <a:t> </a:t>
            </a:r>
            <a:r>
              <a:rPr lang="es-AR" sz="2400" dirty="0">
                <a:hlinkClick r:id="rId2"/>
              </a:rPr>
              <a:t>https://gitlab.com/AxEeduc/datos/-/tree/master/csv_files</a:t>
            </a:r>
            <a:endParaRPr lang="en-US" altLang="ja-JP" sz="2400" dirty="0"/>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30</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31</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33</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34</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35</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36</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37</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72630" y="246956"/>
            <a:ext cx="6615067" cy="2397390"/>
          </a:xfrm>
        </p:spPr>
        <p:txBody>
          <a:bodyPr>
            <a:normAutofit/>
          </a:bodyPr>
          <a:lstStyle/>
          <a:p>
            <a:r>
              <a:rPr lang="en-US" altLang="ja-JP" dirty="0" err="1"/>
              <a:t>Disponibilización</a:t>
            </a:r>
            <a:r>
              <a:rPr lang="en-US" altLang="ja-JP" dirty="0"/>
              <a:t> de </a:t>
            </a:r>
            <a:r>
              <a:rPr lang="en-US" altLang="ja-JP" dirty="0" err="1"/>
              <a:t>datos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256" y="264074"/>
            <a:ext cx="9364313" cy="9168714"/>
          </a:xfrm>
          <a:prstGeom prst="rect">
            <a:avLst/>
          </a:prstGeom>
        </p:spPr>
      </p:pic>
      <p:sp>
        <p:nvSpPr>
          <p:cNvPr id="13" name="Rectángulo 12"/>
          <p:cNvSpPr/>
          <p:nvPr/>
        </p:nvSpPr>
        <p:spPr>
          <a:xfrm>
            <a:off x="642551" y="3188043"/>
            <a:ext cx="2430079" cy="2570206"/>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40</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41</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407870404"/>
      </p:ext>
    </p:extLst>
  </p:cSld>
  <p:clrMapOvr>
    <a:masterClrMapping/>
  </p:clrMapOvr>
  <p:transition spd="slow" advTm="3434">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45</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47</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48</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49</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a:t>Limpieza</a:t>
            </a:r>
            <a:r>
              <a:rPr lang="en-US" altLang="ja-JP" dirty="0"/>
              <a:t> de </a:t>
            </a:r>
            <a:r>
              <a:rPr lang="en-US" altLang="ja-JP" dirty="0" err="1"/>
              <a:t>datos</a:t>
            </a:r>
            <a:r>
              <a:rPr lang="en-US" altLang="ja-JP" dirty="0"/>
              <a:t> y </a:t>
            </a:r>
            <a:r>
              <a:rPr lang="en-US" altLang="ja-JP" dirty="0" err="1"/>
              <a:t>análisis</a:t>
            </a:r>
            <a:r>
              <a:rPr lang="en-US" altLang="ja-JP" dirty="0"/>
              <a:t> de features</a:t>
            </a:r>
            <a:endParaRPr kumimoji="1" lang="ja-JP" altLang="en-US" dirty="0">
              <a:solidFill>
                <a:schemeClr val="accent1"/>
              </a:solidFill>
              <a:latin typeface="Route 159 Bold" pitchFamily="50" charset="0"/>
            </a:endParaRPr>
          </a:p>
        </p:txBody>
      </p:sp>
      <p:sp>
        <p:nvSpPr>
          <p:cNvPr id="15" name="テキスト プレースホルダー 14"/>
          <p:cNvSpPr>
            <a:spLocks noGrp="1"/>
          </p:cNvSpPr>
          <p:nvPr>
            <p:ph type="body" sz="quarter" idx="15"/>
          </p:nvPr>
        </p:nvSpPr>
        <p:spPr/>
        <p:txBody>
          <a:bodyPr/>
          <a:lstStyle/>
          <a:p>
            <a:r>
              <a:rPr lang="en-US" altLang="ja-JP" dirty="0"/>
              <a:t>Datasets </a:t>
            </a:r>
            <a:r>
              <a:rPr lang="en-US" altLang="ja-JP" dirty="0" err="1"/>
              <a:t>Iniciales</a:t>
            </a:r>
            <a:endParaRPr kumimoji="1" lang="ja-JP" altLang="en-US" dirty="0"/>
          </a:p>
        </p:txBody>
      </p:sp>
      <p:sp>
        <p:nvSpPr>
          <p:cNvPr id="14" name="テキスト プレースホルダー 13"/>
          <p:cNvSpPr>
            <a:spLocks noGrp="1"/>
          </p:cNvSpPr>
          <p:nvPr>
            <p:ph type="body" sz="quarter" idx="14"/>
          </p:nvPr>
        </p:nvSpPr>
        <p:spPr>
          <a:xfrm>
            <a:off x="2709066" y="3362067"/>
            <a:ext cx="5841810" cy="5496916"/>
          </a:xfrm>
        </p:spPr>
        <p:txBody>
          <a:bodyPr>
            <a:noAutofit/>
          </a:bodyPr>
          <a:lstStyle/>
          <a:p>
            <a:pPr marL="342900" indent="-342900">
              <a:buFontTx/>
              <a:buChar char="-"/>
            </a:pPr>
            <a:r>
              <a:rPr lang="en-US" altLang="ja-JP" sz="3200" dirty="0" err="1"/>
              <a:t>Alumnos</a:t>
            </a:r>
            <a:endParaRPr lang="en-US" altLang="ja-JP" sz="3200" dirty="0"/>
          </a:p>
          <a:p>
            <a:pPr marL="342900" indent="-342900">
              <a:buFontTx/>
              <a:buChar char="-"/>
            </a:pPr>
            <a:r>
              <a:rPr kumimoji="1" lang="en-US" altLang="ja-JP" sz="3200" dirty="0" err="1"/>
              <a:t>Escuelas</a:t>
            </a:r>
            <a:endParaRPr kumimoji="1" lang="en-US" altLang="ja-JP" sz="3200" dirty="0"/>
          </a:p>
          <a:p>
            <a:pPr marL="342900" indent="-342900">
              <a:buFontTx/>
              <a:buChar char="-"/>
            </a:pPr>
            <a:r>
              <a:rPr lang="en-US" altLang="ja-JP" sz="3200" dirty="0" err="1"/>
              <a:t>Provincia</a:t>
            </a:r>
            <a:endParaRPr lang="en-US" altLang="ja-JP" sz="3200" dirty="0"/>
          </a:p>
          <a:p>
            <a:pPr marL="342900" indent="-342900">
              <a:buFontTx/>
              <a:buChar char="-"/>
            </a:pPr>
            <a:r>
              <a:rPr lang="en-US" altLang="ja-JP" sz="3200" dirty="0" err="1"/>
              <a:t>Departamento</a:t>
            </a:r>
            <a:endParaRPr lang="en-US" altLang="ja-JP" sz="3200" dirty="0"/>
          </a:p>
          <a:p>
            <a:pPr marL="342900" indent="-342900">
              <a:buFontTx/>
              <a:buChar char="-"/>
            </a:pPr>
            <a:r>
              <a:rPr lang="en-US" altLang="ja-JP" sz="3200" dirty="0" err="1"/>
              <a:t>Salario</a:t>
            </a:r>
            <a:endParaRPr lang="en-US" altLang="ja-JP" sz="3200" dirty="0"/>
          </a:p>
          <a:p>
            <a:pPr marL="342900" indent="-342900">
              <a:buFontTx/>
              <a:buChar char="-"/>
            </a:pPr>
            <a:r>
              <a:rPr lang="en-US" altLang="ja-JP" sz="3200" dirty="0" err="1"/>
              <a:t>Información</a:t>
            </a:r>
            <a:r>
              <a:rPr lang="en-US" altLang="ja-JP" sz="3200" dirty="0"/>
              <a:t> </a:t>
            </a:r>
            <a:r>
              <a:rPr lang="en-US" altLang="ja-JP" sz="3200" dirty="0" err="1"/>
              <a:t>presupuestaria</a:t>
            </a:r>
            <a:endParaRPr lang="en-US" altLang="ja-JP" sz="3200"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7" name="Rectángulo 6"/>
          <p:cNvSpPr/>
          <p:nvPr/>
        </p:nvSpPr>
        <p:spPr>
          <a:xfrm>
            <a:off x="9142413" y="4423718"/>
            <a:ext cx="2818928" cy="3707027"/>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4" name="Rectángulo 23"/>
          <p:cNvSpPr/>
          <p:nvPr/>
        </p:nvSpPr>
        <p:spPr>
          <a:xfrm>
            <a:off x="613585" y="5609968"/>
            <a:ext cx="2095481" cy="3822819"/>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5" name="テキスト プレースホルダー 14"/>
          <p:cNvSpPr>
            <a:spLocks noGrp="1"/>
          </p:cNvSpPr>
          <p:nvPr>
            <p:ph type="body" sz="quarter" idx="15"/>
          </p:nvPr>
        </p:nvSpPr>
        <p:spPr>
          <a:xfrm>
            <a:off x="10254228" y="2653574"/>
            <a:ext cx="7119363" cy="790352"/>
          </a:xfrm>
        </p:spPr>
        <p:txBody>
          <a:bodyPr/>
          <a:lstStyle/>
          <a:p>
            <a:r>
              <a:rPr lang="en-US" altLang="ja-JP" dirty="0" smtClean="0">
                <a:solidFill>
                  <a:schemeClr val="accent2"/>
                </a:solidFill>
              </a:rPr>
              <a:t>Dataset Final</a:t>
            </a:r>
            <a:endParaRPr kumimoji="1" lang="ja-JP" altLang="en-US" dirty="0">
              <a:solidFill>
                <a:schemeClr val="accent2"/>
              </a:solidFill>
            </a:endParaRPr>
          </a:p>
        </p:txBody>
      </p:sp>
      <p:sp>
        <p:nvSpPr>
          <p:cNvPr id="26" name="テキスト プレースホルダー 13"/>
          <p:cNvSpPr>
            <a:spLocks noGrp="1"/>
          </p:cNvSpPr>
          <p:nvPr>
            <p:ph type="body" sz="quarter" idx="14"/>
          </p:nvPr>
        </p:nvSpPr>
        <p:spPr>
          <a:xfrm>
            <a:off x="10893003" y="3362067"/>
            <a:ext cx="7123147" cy="5496916"/>
          </a:xfrm>
        </p:spPr>
        <p:txBody>
          <a:bodyPr>
            <a:noAutofit/>
          </a:bodyPr>
          <a:lstStyle/>
          <a:p>
            <a:pPr marL="342900" indent="-342900">
              <a:buFontTx/>
              <a:buChar char="-"/>
            </a:pPr>
            <a:r>
              <a:rPr lang="en-US" altLang="ja-JP" sz="3200" dirty="0" smtClean="0"/>
              <a:t>277.573 </a:t>
            </a:r>
            <a:r>
              <a:rPr lang="en-US" altLang="ja-JP" sz="3200" dirty="0" err="1" smtClean="0"/>
              <a:t>Observaciones</a:t>
            </a:r>
            <a:endParaRPr lang="en-US" altLang="ja-JP" sz="3200" dirty="0" smtClean="0"/>
          </a:p>
          <a:p>
            <a:pPr marL="342900" indent="-342900">
              <a:buFontTx/>
              <a:buChar char="-"/>
            </a:pPr>
            <a:r>
              <a:rPr lang="en-US" altLang="ja-JP" sz="3200" dirty="0" smtClean="0"/>
              <a:t>42 Features:</a:t>
            </a:r>
            <a:endParaRPr lang="en-US" altLang="ja-JP" sz="6200" dirty="0"/>
          </a:p>
          <a:p>
            <a:pPr marL="2183862" lvl="1" indent="-857250">
              <a:buFont typeface="Arial" panose="020B0604020202020204" pitchFamily="34" charset="0"/>
              <a:buChar char="•"/>
            </a:pPr>
            <a:r>
              <a:rPr lang="en-US" altLang="ja-JP" sz="2400" dirty="0" err="1" smtClean="0"/>
              <a:t>Indice</a:t>
            </a:r>
            <a:r>
              <a:rPr lang="en-US" altLang="ja-JP" sz="2400" dirty="0" smtClean="0"/>
              <a:t> </a:t>
            </a:r>
            <a:r>
              <a:rPr lang="en-US" altLang="ja-JP" sz="2400" dirty="0" err="1" smtClean="0"/>
              <a:t>socioeconómico</a:t>
            </a:r>
            <a:r>
              <a:rPr lang="en-US" altLang="ja-JP" sz="2400" dirty="0" smtClean="0"/>
              <a:t> </a:t>
            </a:r>
            <a:r>
              <a:rPr lang="en-US" altLang="ja-JP" sz="2400" dirty="0" err="1" smtClean="0"/>
              <a:t>alumno</a:t>
            </a:r>
            <a:r>
              <a:rPr lang="en-US" altLang="ja-JP" sz="2400" dirty="0" smtClean="0"/>
              <a:t>.</a:t>
            </a:r>
          </a:p>
          <a:p>
            <a:pPr marL="2183862" lvl="1" indent="-857250">
              <a:buFont typeface="Arial" panose="020B0604020202020204" pitchFamily="34" charset="0"/>
              <a:buChar char="•"/>
            </a:pPr>
            <a:r>
              <a:rPr lang="en-US" altLang="ja-JP" sz="2400" dirty="0" err="1" smtClean="0"/>
              <a:t>Tiene</a:t>
            </a:r>
            <a:r>
              <a:rPr lang="en-US" altLang="ja-JP" sz="2400" dirty="0" smtClean="0"/>
              <a:t> pc / tablet / cellular / smartphone / cable / smart </a:t>
            </a:r>
            <a:r>
              <a:rPr lang="en-US" altLang="ja-JP" sz="2400" dirty="0" err="1" smtClean="0"/>
              <a:t>tv</a:t>
            </a:r>
            <a:r>
              <a:rPr lang="en-US" altLang="ja-JP" sz="2400" dirty="0" smtClean="0"/>
              <a:t>, etc.</a:t>
            </a:r>
          </a:p>
          <a:p>
            <a:pPr marL="2183862" lvl="1" indent="-857250">
              <a:buFont typeface="Arial" panose="020B0604020202020204" pitchFamily="34" charset="0"/>
              <a:buChar char="•"/>
            </a:pPr>
            <a:r>
              <a:rPr lang="en-US" altLang="ja-JP" sz="2400" dirty="0" err="1" smtClean="0"/>
              <a:t>Repetición</a:t>
            </a:r>
            <a:r>
              <a:rPr lang="en-US" altLang="ja-JP" sz="2400" dirty="0" smtClean="0"/>
              <a:t> </a:t>
            </a:r>
            <a:r>
              <a:rPr lang="en-US" altLang="ja-JP" sz="2400" dirty="0" err="1" smtClean="0"/>
              <a:t>primaria</a:t>
            </a:r>
            <a:r>
              <a:rPr lang="en-US" altLang="ja-JP" sz="2400" dirty="0" smtClean="0"/>
              <a:t>.</a:t>
            </a:r>
          </a:p>
          <a:p>
            <a:pPr marL="2183862" lvl="1" indent="-857250">
              <a:buFont typeface="Arial" panose="020B0604020202020204" pitchFamily="34" charset="0"/>
              <a:buChar char="•"/>
            </a:pPr>
            <a:r>
              <a:rPr lang="en-US" altLang="ja-JP" sz="2400" dirty="0" err="1" smtClean="0"/>
              <a:t>Escuela</a:t>
            </a:r>
            <a:r>
              <a:rPr lang="en-US" altLang="ja-JP" sz="2400" dirty="0" smtClean="0"/>
              <a:t> (</a:t>
            </a:r>
            <a:r>
              <a:rPr lang="en-US" altLang="ja-JP" sz="2400" dirty="0" err="1" smtClean="0"/>
              <a:t>ámbito</a:t>
            </a:r>
            <a:r>
              <a:rPr lang="en-US" altLang="ja-JP" sz="2400" dirty="0" smtClean="0"/>
              <a:t>, </a:t>
            </a:r>
            <a:r>
              <a:rPr lang="en-US" altLang="ja-JP" sz="2400" dirty="0" err="1" smtClean="0"/>
              <a:t>gestión</a:t>
            </a:r>
            <a:r>
              <a:rPr lang="en-US" altLang="ja-JP" sz="2400" dirty="0" smtClean="0"/>
              <a:t>, provincial, </a:t>
            </a:r>
            <a:r>
              <a:rPr lang="en-US" altLang="ja-JP" sz="2400" dirty="0" err="1" smtClean="0"/>
              <a:t>localidad</a:t>
            </a:r>
            <a:r>
              <a:rPr lang="en-US" altLang="ja-JP" sz="2400" dirty="0" smtClean="0"/>
              <a:t>).</a:t>
            </a:r>
          </a:p>
          <a:p>
            <a:pPr marL="2183862" lvl="1" indent="-857250">
              <a:buFont typeface="Arial" panose="020B0604020202020204" pitchFamily="34" charset="0"/>
              <a:buChar char="•"/>
            </a:pPr>
            <a:r>
              <a:rPr lang="en-US" altLang="ja-JP" sz="2400" dirty="0" err="1" smtClean="0"/>
              <a:t>Salarios</a:t>
            </a:r>
            <a:r>
              <a:rPr lang="en-US" altLang="ja-JP" sz="2400" dirty="0" smtClean="0"/>
              <a:t> </a:t>
            </a:r>
            <a:r>
              <a:rPr lang="en-US" altLang="ja-JP" sz="2400" dirty="0" err="1" smtClean="0"/>
              <a:t>docentes</a:t>
            </a:r>
            <a:endParaRPr lang="en-US" altLang="ja-JP" sz="2400" dirty="0" smtClean="0"/>
          </a:p>
          <a:p>
            <a:pPr marL="2183862" lvl="1" indent="-857250">
              <a:buFont typeface="Arial" panose="020B0604020202020204" pitchFamily="34" charset="0"/>
              <a:buChar char="•"/>
            </a:pPr>
            <a:r>
              <a:rPr lang="en-US" altLang="ja-JP" sz="2400" dirty="0" err="1" smtClean="0"/>
              <a:t>Presupuesto</a:t>
            </a:r>
            <a:r>
              <a:rPr lang="en-US" altLang="ja-JP" sz="2400" dirty="0" smtClean="0"/>
              <a:t> provincial </a:t>
            </a:r>
            <a:r>
              <a:rPr lang="en-US" altLang="ja-JP" sz="2400" dirty="0" err="1" smtClean="0"/>
              <a:t>asignado</a:t>
            </a:r>
            <a:endParaRPr lang="en-US" altLang="ja-JP" sz="2400" dirty="0" smtClean="0"/>
          </a:p>
          <a:p>
            <a:pPr marL="2183862" lvl="1" indent="-857250">
              <a:buFont typeface="Arial" panose="020B0604020202020204" pitchFamily="34" charset="0"/>
              <a:buChar char="•"/>
            </a:pPr>
            <a:endParaRPr lang="en-US" altLang="ja-JP" sz="2400" dirty="0" smtClean="0"/>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50</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51</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53</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57</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58</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329671" y="1759760"/>
            <a:ext cx="8600302" cy="6049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s-AR"/>
          </a:p>
        </p:txBody>
      </p:sp>
      <p:sp>
        <p:nvSpPr>
          <p:cNvPr id="31" name="タイトル 30"/>
          <p:cNvSpPr>
            <a:spLocks noGrp="1"/>
          </p:cNvSpPr>
          <p:nvPr>
            <p:ph type="title"/>
          </p:nvPr>
        </p:nvSpPr>
        <p:spPr/>
        <p:txBody>
          <a:bodyPr>
            <a:normAutofit/>
          </a:bodyPr>
          <a:lstStyle/>
          <a:p>
            <a:r>
              <a:rPr kumimoji="1" lang="en-US" altLang="ja-JP" dirty="0" smtClean="0"/>
              <a:t>Variable </a:t>
            </a:r>
            <a:r>
              <a:rPr lang="en-US" altLang="ja-JP" dirty="0" smtClean="0">
                <a:solidFill>
                  <a:schemeClr val="accent1"/>
                </a:solidFill>
                <a:latin typeface="Route 159 Bold" pitchFamily="50" charset="0"/>
              </a:rPr>
              <a:t>Target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93943" y="4702627"/>
            <a:ext cx="7996244" cy="3576400"/>
          </a:xfrm>
        </p:spPr>
        <p:txBody>
          <a:bodyPr/>
          <a:lstStyle/>
          <a:p>
            <a:endParaRPr lang="en-US" altLang="ja-JP" dirty="0" smtClean="0"/>
          </a:p>
          <a:p>
            <a:r>
              <a:rPr lang="en-US" altLang="ja-JP" sz="4000" dirty="0" err="1" smtClean="0"/>
              <a:t>Desempeño</a:t>
            </a:r>
            <a:r>
              <a:rPr lang="en-US" altLang="ja-JP" sz="4000" dirty="0" smtClean="0"/>
              <a:t> </a:t>
            </a:r>
            <a:r>
              <a:rPr lang="en-US" altLang="ja-JP" sz="4000" dirty="0" err="1" smtClean="0"/>
              <a:t>en</a:t>
            </a:r>
            <a:r>
              <a:rPr lang="en-US" altLang="ja-JP" sz="4000" dirty="0" smtClean="0"/>
              <a:t> </a:t>
            </a:r>
            <a:r>
              <a:rPr lang="en-US" altLang="ja-JP" sz="4000" dirty="0" err="1" smtClean="0"/>
              <a:t>Matemática</a:t>
            </a:r>
            <a:endParaRPr lang="en-US" altLang="ja-JP" sz="4000" dirty="0" smtClean="0"/>
          </a:p>
          <a:p>
            <a:pPr marL="342900" indent="-342900">
              <a:buFontTx/>
              <a:buChar char="-"/>
            </a:pPr>
            <a:r>
              <a:rPr kumimoji="1" lang="en-US" altLang="ja-JP" sz="2800" dirty="0" smtClean="0"/>
              <a:t>170.447 </a:t>
            </a:r>
            <a:r>
              <a:rPr kumimoji="1" lang="en-US" altLang="ja-JP" sz="2800" dirty="0" err="1" smtClean="0"/>
              <a:t>observaciones</a:t>
            </a:r>
            <a:r>
              <a:rPr kumimoji="1" lang="en-US" altLang="ja-JP" sz="2800" dirty="0" smtClean="0"/>
              <a:t> </a:t>
            </a:r>
            <a:r>
              <a:rPr kumimoji="1" lang="en-US" altLang="ja-JP" sz="2800" dirty="0" err="1" smtClean="0"/>
              <a:t>Desempeño</a:t>
            </a:r>
            <a:r>
              <a:rPr kumimoji="1" lang="en-US" altLang="ja-JP" sz="2800" dirty="0" smtClean="0"/>
              <a:t> </a:t>
            </a:r>
            <a:r>
              <a:rPr kumimoji="1" lang="en-US" altLang="ja-JP" sz="2800" dirty="0" err="1" smtClean="0"/>
              <a:t>Satisfactorio</a:t>
            </a:r>
            <a:r>
              <a:rPr kumimoji="1" lang="en-US" altLang="ja-JP" sz="2800" dirty="0" smtClean="0"/>
              <a:t> (</a:t>
            </a:r>
            <a:r>
              <a:rPr kumimoji="1" lang="en-US" altLang="ja-JP" sz="2800" dirty="0" err="1" smtClean="0"/>
              <a:t>Avanzado</a:t>
            </a:r>
            <a:r>
              <a:rPr kumimoji="1" lang="en-US" altLang="ja-JP" sz="2800" dirty="0" smtClean="0"/>
              <a:t> y </a:t>
            </a:r>
            <a:r>
              <a:rPr lang="en-US" altLang="ja-JP" sz="2800" dirty="0" err="1"/>
              <a:t>s</a:t>
            </a:r>
            <a:r>
              <a:rPr kumimoji="1" lang="en-US" altLang="ja-JP" sz="2800" dirty="0" err="1" smtClean="0"/>
              <a:t>atisfactorio</a:t>
            </a:r>
            <a:r>
              <a:rPr kumimoji="1" lang="en-US" altLang="ja-JP" sz="2800" dirty="0" smtClean="0"/>
              <a:t>)</a:t>
            </a:r>
          </a:p>
          <a:p>
            <a:pPr marL="342900" indent="-342900">
              <a:buFontTx/>
              <a:buChar char="-"/>
            </a:pPr>
            <a:r>
              <a:rPr lang="en-US" altLang="ja-JP" sz="2800" dirty="0" smtClean="0"/>
              <a:t>107.126 </a:t>
            </a:r>
            <a:r>
              <a:rPr lang="en-US" altLang="ja-JP" sz="2800" dirty="0" err="1" smtClean="0"/>
              <a:t>observaciones</a:t>
            </a:r>
            <a:r>
              <a:rPr lang="en-US" altLang="ja-JP" sz="2800" dirty="0" smtClean="0"/>
              <a:t> </a:t>
            </a:r>
            <a:r>
              <a:rPr lang="en-US" altLang="ja-JP" sz="2800" dirty="0" err="1" smtClean="0"/>
              <a:t>Desempeño</a:t>
            </a:r>
            <a:r>
              <a:rPr lang="en-US" altLang="ja-JP" sz="2800" dirty="0" smtClean="0"/>
              <a:t> No </a:t>
            </a:r>
            <a:r>
              <a:rPr lang="en-US" altLang="ja-JP" sz="2800" dirty="0" err="1" smtClean="0"/>
              <a:t>Satisfactorio</a:t>
            </a:r>
            <a:r>
              <a:rPr lang="en-US" altLang="ja-JP" sz="2800" dirty="0" smtClean="0"/>
              <a:t> (</a:t>
            </a:r>
            <a:r>
              <a:rPr lang="en-US" altLang="ja-JP" sz="2800" dirty="0" err="1" smtClean="0"/>
              <a:t>Básico</a:t>
            </a:r>
            <a:r>
              <a:rPr lang="en-US" altLang="ja-JP" sz="2800" dirty="0" smtClean="0"/>
              <a:t> y </a:t>
            </a:r>
            <a:r>
              <a:rPr lang="en-US" altLang="ja-JP" sz="2800" dirty="0" err="1" smtClean="0"/>
              <a:t>por</a:t>
            </a:r>
            <a:r>
              <a:rPr lang="en-US" altLang="ja-JP" sz="2800" dirty="0" smtClean="0"/>
              <a:t> </a:t>
            </a:r>
            <a:r>
              <a:rPr lang="en-US" altLang="ja-JP" sz="2800" dirty="0" err="1" smtClean="0"/>
              <a:t>debajo</a:t>
            </a:r>
            <a:r>
              <a:rPr lang="en-US" altLang="ja-JP" sz="2800" dirty="0" smtClean="0"/>
              <a:t> del </a:t>
            </a:r>
            <a:r>
              <a:rPr lang="en-US" altLang="ja-JP" sz="2800" dirty="0" err="1" smtClean="0"/>
              <a:t>básico</a:t>
            </a:r>
            <a:r>
              <a:rPr lang="en-US" altLang="ja-JP" sz="2800" dirty="0" smtClean="0"/>
              <a:t>)</a:t>
            </a:r>
            <a:endParaRPr kumimoji="1" lang="ja-JP" altLang="en-US" sz="2800"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6</a:t>
            </a:fld>
            <a:endParaRPr lang="ja-JP" altLang="en-US"/>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67" y="1998230"/>
            <a:ext cx="8578306" cy="5572769"/>
          </a:xfrm>
          <a:prstGeom prst="rect">
            <a:avLst/>
          </a:prstGeom>
        </p:spPr>
      </p:pic>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65</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66</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67</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68</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smtClean="0"/>
              <a:t>Mayor </a:t>
            </a:r>
            <a:r>
              <a:rPr lang="en-US" altLang="ja-JP" sz="2000" dirty="0" err="1" smtClean="0"/>
              <a:t>indice</a:t>
            </a:r>
            <a:r>
              <a:rPr lang="en-US" altLang="ja-JP" sz="2000" dirty="0" smtClean="0"/>
              <a:t> de </a:t>
            </a:r>
            <a:r>
              <a:rPr lang="en-US" altLang="ja-JP" sz="2000" dirty="0" err="1" smtClean="0"/>
              <a:t>satisfactorio</a:t>
            </a:r>
            <a:r>
              <a:rPr lang="en-US" altLang="ja-JP" sz="2000" dirty="0" smtClean="0"/>
              <a:t> </a:t>
            </a:r>
            <a:r>
              <a:rPr lang="en-US" altLang="ja-JP" sz="2000" dirty="0" err="1" smtClean="0"/>
              <a:t>en</a:t>
            </a:r>
            <a:r>
              <a:rPr lang="en-US" altLang="ja-JP" sz="2000" dirty="0" smtClean="0"/>
              <a:t> </a:t>
            </a:r>
            <a:r>
              <a:rPr lang="en-US" altLang="ja-JP" sz="2000" dirty="0" err="1" smtClean="0"/>
              <a:t>Matemática</a:t>
            </a:r>
            <a:r>
              <a:rPr lang="en-US" altLang="ja-JP" sz="2000" dirty="0" smtClean="0"/>
              <a:t> y </a:t>
            </a:r>
            <a:r>
              <a:rPr lang="en-US" altLang="ja-JP" sz="2000" dirty="0" err="1" smtClean="0"/>
              <a:t>Lengua</a:t>
            </a:r>
            <a:r>
              <a:rPr lang="en-US" altLang="ja-JP" sz="2000" dirty="0" smtClean="0"/>
              <a:t> </a:t>
            </a:r>
            <a:r>
              <a:rPr lang="en-US" altLang="ja-JP" sz="2000" dirty="0" err="1" smtClean="0"/>
              <a:t>en</a:t>
            </a:r>
            <a:r>
              <a:rPr lang="en-US" altLang="ja-JP" sz="2000" dirty="0" smtClean="0"/>
              <a:t> </a:t>
            </a:r>
            <a:r>
              <a:rPr lang="en-US" altLang="ja-JP" sz="2000" dirty="0" err="1" smtClean="0"/>
              <a:t>instituciones</a:t>
            </a:r>
            <a:r>
              <a:rPr lang="en-US" altLang="ja-JP" sz="2000" dirty="0" smtClean="0"/>
              <a:t> </a:t>
            </a:r>
            <a:r>
              <a:rPr lang="en-US" altLang="ja-JP" sz="2000" dirty="0" err="1" smtClean="0"/>
              <a:t>privadas</a:t>
            </a:r>
            <a:r>
              <a:rPr lang="en-US" altLang="ja-JP" sz="2000" dirty="0" smtClean="0"/>
              <a:t>. </a:t>
            </a:r>
            <a:r>
              <a:rPr lang="en-US" altLang="ja-JP" sz="2000" dirty="0" err="1" smtClean="0"/>
              <a:t>Datos</a:t>
            </a:r>
            <a:r>
              <a:rPr lang="en-US" altLang="ja-JP" sz="2000" dirty="0" smtClean="0"/>
              <a:t> </a:t>
            </a:r>
            <a:r>
              <a:rPr lang="en-US" altLang="ja-JP" sz="2000" dirty="0" err="1" smtClean="0"/>
              <a:t>más</a:t>
            </a:r>
            <a:r>
              <a:rPr lang="en-US" altLang="ja-JP" sz="2000" dirty="0" smtClean="0"/>
              <a:t> </a:t>
            </a:r>
            <a:r>
              <a:rPr lang="en-US" altLang="ja-JP" sz="2000" dirty="0" err="1" smtClean="0"/>
              <a:t>dispersos</a:t>
            </a:r>
            <a:r>
              <a:rPr lang="en-US" altLang="ja-JP" sz="2000" dirty="0" smtClean="0"/>
              <a:t> </a:t>
            </a:r>
            <a:r>
              <a:rPr lang="en-US" altLang="ja-JP" sz="2000" dirty="0" err="1" smtClean="0"/>
              <a:t>en</a:t>
            </a:r>
            <a:r>
              <a:rPr lang="en-US" altLang="ja-JP" sz="2000" dirty="0" smtClean="0"/>
              <a:t> las </a:t>
            </a:r>
            <a:r>
              <a:rPr lang="en-US" altLang="ja-JP" sz="2000" dirty="0" err="1" smtClean="0"/>
              <a:t>instituciones</a:t>
            </a:r>
            <a:r>
              <a:rPr lang="en-US" altLang="ja-JP" sz="2000" dirty="0" smtClean="0"/>
              <a:t> </a:t>
            </a:r>
            <a:r>
              <a:rPr lang="en-US" altLang="ja-JP" sz="2000" dirty="0" err="1" smtClean="0"/>
              <a:t>públicas</a:t>
            </a:r>
            <a:r>
              <a:rPr lang="en-US" altLang="ja-JP" sz="2000" dirty="0" smtClean="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643" y="3771888"/>
            <a:ext cx="5386027" cy="5386027"/>
          </a:xfrm>
          <a:prstGeom prst="rect">
            <a:avLst/>
          </a:prstGeo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16" y="3776908"/>
            <a:ext cx="5386027" cy="5386027"/>
          </a:xfrm>
          <a:prstGeom prst="rect">
            <a:avLst/>
          </a:prstGeom>
        </p:spPr>
      </p:pic>
      <p:sp>
        <p:nvSpPr>
          <p:cNvPr id="15" name="テキスト プレースホルダー 14"/>
          <p:cNvSpPr>
            <a:spLocks noGrp="1"/>
          </p:cNvSpPr>
          <p:nvPr>
            <p:ph type="body" sz="quarter" idx="4294967295"/>
          </p:nvPr>
        </p:nvSpPr>
        <p:spPr>
          <a:xfrm>
            <a:off x="861514" y="2594919"/>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Privadas</a:t>
            </a:r>
            <a:endParaRPr kumimoji="1" lang="ja-JP" altLang="en-US" dirty="0"/>
          </a:p>
        </p:txBody>
      </p:sp>
      <p:sp>
        <p:nvSpPr>
          <p:cNvPr id="16" name="テキスト プレースホルダー 14"/>
          <p:cNvSpPr>
            <a:spLocks noGrp="1"/>
          </p:cNvSpPr>
          <p:nvPr>
            <p:ph type="body" sz="quarter" idx="4294967295"/>
          </p:nvPr>
        </p:nvSpPr>
        <p:spPr>
          <a:xfrm>
            <a:off x="6251527" y="2594918"/>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Públicas</a:t>
            </a:r>
            <a:endParaRPr kumimoji="1" lang="ja-JP" altLang="en-US" dirty="0"/>
          </a:p>
        </p:txBody>
      </p:sp>
      <p:sp>
        <p:nvSpPr>
          <p:cNvPr id="10" name="タイトル 17"/>
          <p:cNvSpPr txBox="1">
            <a:spLocks/>
          </p:cNvSpPr>
          <p:nvPr/>
        </p:nvSpPr>
        <p:spPr>
          <a:xfrm>
            <a:off x="11641540" y="2594918"/>
            <a:ext cx="5924674" cy="2680919"/>
          </a:xfrm>
          <a:prstGeom prst="rect">
            <a:avLst/>
          </a:prstGeom>
        </p:spPr>
        <p:txBody>
          <a:bodyPr vert="horz" lIns="163275" tIns="81638" rIns="163275" bIns="81638" rtlCol="0" anchor="b">
            <a:normAutofit lnSpcReduction="10000"/>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smtClean="0">
                <a:latin typeface="Route 159 Light" pitchFamily="50" charset="0"/>
              </a:rPr>
              <a:t>Resultados</a:t>
            </a:r>
            <a:r>
              <a:rPr lang="en-US" altLang="ja-JP" sz="4400" dirty="0" smtClean="0">
                <a:latin typeface="Route 159 Light" pitchFamily="50" charset="0"/>
              </a:rPr>
              <a:t> </a:t>
            </a:r>
            <a:r>
              <a:rPr lang="en-US" altLang="ja-JP" sz="4400" dirty="0" err="1" smtClean="0">
                <a:latin typeface="Route 159 Light" pitchFamily="50" charset="0"/>
              </a:rPr>
              <a:t>en</a:t>
            </a:r>
            <a:r>
              <a:rPr lang="en-US" altLang="ja-JP" sz="4400" dirty="0" smtClean="0">
                <a:latin typeface="Route 159 Light" pitchFamily="50" charset="0"/>
              </a:rPr>
              <a:t> </a:t>
            </a:r>
            <a:r>
              <a:rPr lang="en-US" altLang="ja-JP" sz="4400" dirty="0" err="1" smtClean="0">
                <a:latin typeface="Route 159 Light" pitchFamily="50" charset="0"/>
              </a:rPr>
              <a:t>Matemática</a:t>
            </a:r>
            <a:r>
              <a:rPr lang="en-US" altLang="ja-JP" sz="4400" dirty="0" smtClean="0">
                <a:latin typeface="Route 159 Light" pitchFamily="50" charset="0"/>
              </a:rPr>
              <a:t> y </a:t>
            </a:r>
            <a:r>
              <a:rPr lang="en-US" altLang="ja-JP" sz="4400" dirty="0" err="1" smtClean="0">
                <a:latin typeface="Route 159 Light" pitchFamily="50" charset="0"/>
              </a:rPr>
              <a:t>Lengua</a:t>
            </a:r>
            <a:r>
              <a:rPr lang="en-US" altLang="ja-JP" sz="4400" dirty="0" smtClean="0">
                <a:latin typeface="Route 159 Light" pitchFamily="50" charset="0"/>
              </a:rPr>
              <a:t> </a:t>
            </a:r>
            <a:r>
              <a:rPr lang="en-US" altLang="ja-JP" sz="4400" dirty="0" err="1" smtClean="0">
                <a:latin typeface="Route 159 Light" pitchFamily="50" charset="0"/>
              </a:rPr>
              <a:t>por</a:t>
            </a:r>
            <a:r>
              <a:rPr lang="en-US" altLang="ja-JP" sz="4400" dirty="0" smtClean="0">
                <a:latin typeface="Route 159 Light" pitchFamily="50" charset="0"/>
              </a:rPr>
              <a:t> </a:t>
            </a:r>
            <a:r>
              <a:rPr lang="en-US" altLang="ja-JP" sz="4400" dirty="0" err="1" smtClean="0">
                <a:latin typeface="Route 159 Light" pitchFamily="50" charset="0"/>
              </a:rPr>
              <a:t>gestión</a:t>
            </a:r>
            <a:r>
              <a:rPr lang="en-US" altLang="ja-JP" sz="4400" dirty="0" smtClean="0">
                <a:latin typeface="Route 159 Light" pitchFamily="50" charset="0"/>
              </a:rPr>
              <a:t> (</a:t>
            </a:r>
            <a:r>
              <a:rPr lang="en-US" altLang="ja-JP" sz="4400" dirty="0" err="1" smtClean="0">
                <a:latin typeface="Route 159 Light" pitchFamily="50" charset="0"/>
              </a:rPr>
              <a:t>Pública</a:t>
            </a:r>
            <a:r>
              <a:rPr lang="en-US" altLang="ja-JP" sz="4400" dirty="0" smtClean="0">
                <a:latin typeface="Route 159 Light" pitchFamily="50" charset="0"/>
              </a:rPr>
              <a:t> / </a:t>
            </a:r>
            <a:r>
              <a:rPr lang="en-US" altLang="ja-JP" sz="4400" dirty="0" err="1" smtClean="0">
                <a:latin typeface="Route 159 Light" pitchFamily="50" charset="0"/>
              </a:rPr>
              <a:t>Privada</a:t>
            </a:r>
            <a:r>
              <a:rPr lang="en-US" altLang="ja-JP" sz="4400" dirty="0" smtClean="0">
                <a:latin typeface="Route 159 Light" pitchFamily="50" charset="0"/>
              </a:rPr>
              <a:t>)</a:t>
            </a:r>
            <a:endParaRPr lang="ja-JP" altLang="en-US" sz="4400" dirty="0">
              <a:latin typeface="Route 159 Light" pitchFamily="50" charset="0"/>
            </a:endParaRPr>
          </a:p>
        </p:txBody>
      </p:sp>
      <p:sp>
        <p:nvSpPr>
          <p:cNvPr id="5" name="CuadroTexto 4"/>
          <p:cNvSpPr txBox="1"/>
          <p:nvPr/>
        </p:nvSpPr>
        <p:spPr>
          <a:xfrm>
            <a:off x="861513" y="9243195"/>
            <a:ext cx="3858767" cy="584775"/>
          </a:xfrm>
          <a:prstGeom prst="rect">
            <a:avLst/>
          </a:prstGeom>
          <a:noFill/>
        </p:spPr>
        <p:txBody>
          <a:bodyPr wrap="square" rtlCol="0">
            <a:spAutoFit/>
          </a:bodyPr>
          <a:lstStyle/>
          <a:p>
            <a:r>
              <a:rPr lang="es-AR" dirty="0" smtClean="0"/>
              <a:t>11.414 escuelas</a:t>
            </a:r>
            <a:endParaRPr lang="es-AR" dirty="0"/>
          </a:p>
        </p:txBody>
      </p:sp>
      <p:sp>
        <p:nvSpPr>
          <p:cNvPr id="17" name="CuadroTexto 16"/>
          <p:cNvSpPr txBox="1"/>
          <p:nvPr/>
        </p:nvSpPr>
        <p:spPr>
          <a:xfrm>
            <a:off x="6251526" y="9233156"/>
            <a:ext cx="3858767" cy="584775"/>
          </a:xfrm>
          <a:prstGeom prst="rect">
            <a:avLst/>
          </a:prstGeom>
          <a:noFill/>
        </p:spPr>
        <p:txBody>
          <a:bodyPr wrap="square" rtlCol="0">
            <a:spAutoFit/>
          </a:bodyPr>
          <a:lstStyle/>
          <a:p>
            <a:r>
              <a:rPr lang="es-AR" dirty="0" smtClean="0"/>
              <a:t>3.273 escuelas</a:t>
            </a:r>
            <a:endParaRPr lang="es-AR" dirty="0"/>
          </a:p>
        </p:txBody>
      </p:sp>
    </p:spTree>
    <p:extLst>
      <p:ext uri="{BB962C8B-B14F-4D97-AF65-F5344CB8AC3E}">
        <p14:creationId xmlns:p14="http://schemas.microsoft.com/office/powerpoint/2010/main" val="77284373"/>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70</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74</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77</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78</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79</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smtClean="0"/>
              <a:t>Mayor </a:t>
            </a:r>
            <a:r>
              <a:rPr lang="en-US" altLang="ja-JP" sz="2000" dirty="0" err="1" smtClean="0"/>
              <a:t>indice</a:t>
            </a:r>
            <a:r>
              <a:rPr lang="en-US" altLang="ja-JP" sz="2000" dirty="0" smtClean="0"/>
              <a:t> de </a:t>
            </a:r>
            <a:r>
              <a:rPr lang="en-US" altLang="ja-JP" sz="2000" dirty="0" err="1" smtClean="0"/>
              <a:t>satisfactorio</a:t>
            </a:r>
            <a:r>
              <a:rPr lang="en-US" altLang="ja-JP" sz="2000" dirty="0" smtClean="0"/>
              <a:t> </a:t>
            </a:r>
            <a:r>
              <a:rPr lang="en-US" altLang="ja-JP" sz="2000" dirty="0" err="1" smtClean="0"/>
              <a:t>en</a:t>
            </a:r>
            <a:r>
              <a:rPr lang="en-US" altLang="ja-JP" sz="2000" dirty="0" smtClean="0"/>
              <a:t> </a:t>
            </a:r>
            <a:r>
              <a:rPr lang="en-US" altLang="ja-JP" sz="2000" dirty="0" err="1" smtClean="0"/>
              <a:t>Matemática</a:t>
            </a:r>
            <a:r>
              <a:rPr lang="en-US" altLang="ja-JP" sz="2000" dirty="0" smtClean="0"/>
              <a:t> </a:t>
            </a:r>
            <a:r>
              <a:rPr lang="en-US" altLang="ja-JP" sz="2000" dirty="0" err="1" smtClean="0"/>
              <a:t>en</a:t>
            </a:r>
            <a:r>
              <a:rPr lang="en-US" altLang="ja-JP" sz="2000" dirty="0" smtClean="0"/>
              <a:t> </a:t>
            </a:r>
            <a:r>
              <a:rPr lang="en-US" altLang="ja-JP" sz="2000" dirty="0" err="1" smtClean="0"/>
              <a:t>instituciones</a:t>
            </a:r>
            <a:r>
              <a:rPr lang="en-US" altLang="ja-JP" sz="2000" dirty="0" smtClean="0"/>
              <a:t> </a:t>
            </a:r>
            <a:r>
              <a:rPr lang="en-US" altLang="ja-JP" sz="2000" dirty="0" err="1" smtClean="0"/>
              <a:t>rurales</a:t>
            </a:r>
            <a:r>
              <a:rPr lang="en-US" altLang="ja-JP" sz="2000" dirty="0" smtClean="0"/>
              <a:t>. </a:t>
            </a:r>
            <a:r>
              <a:rPr lang="en-US" altLang="ja-JP" sz="2000" dirty="0" err="1" smtClean="0"/>
              <a:t>Datos</a:t>
            </a:r>
            <a:r>
              <a:rPr lang="en-US" altLang="ja-JP" sz="2000" dirty="0" smtClean="0"/>
              <a:t> </a:t>
            </a:r>
            <a:r>
              <a:rPr lang="en-US" altLang="ja-JP" sz="2000" dirty="0" err="1" smtClean="0"/>
              <a:t>más</a:t>
            </a:r>
            <a:r>
              <a:rPr lang="en-US" altLang="ja-JP" sz="2000" dirty="0" smtClean="0"/>
              <a:t> </a:t>
            </a:r>
            <a:r>
              <a:rPr lang="en-US" altLang="ja-JP" sz="2000" dirty="0" err="1" smtClean="0"/>
              <a:t>dispersos</a:t>
            </a:r>
            <a:r>
              <a:rPr lang="en-US" altLang="ja-JP" sz="2000" dirty="0" smtClean="0"/>
              <a:t> </a:t>
            </a:r>
            <a:r>
              <a:rPr lang="en-US" altLang="ja-JP" sz="2000" dirty="0" err="1" smtClean="0"/>
              <a:t>en</a:t>
            </a:r>
            <a:r>
              <a:rPr lang="en-US" altLang="ja-JP" sz="2000" dirty="0" smtClean="0"/>
              <a:t> las </a:t>
            </a:r>
            <a:r>
              <a:rPr lang="en-US" altLang="ja-JP" sz="2000" dirty="0" err="1" smtClean="0"/>
              <a:t>instituciones</a:t>
            </a:r>
            <a:r>
              <a:rPr lang="en-US" altLang="ja-JP" sz="2000" dirty="0" smtClean="0"/>
              <a:t> </a:t>
            </a:r>
            <a:r>
              <a:rPr lang="en-US" altLang="ja-JP" sz="2000" dirty="0" err="1" smtClean="0"/>
              <a:t>urbana</a:t>
            </a:r>
            <a:r>
              <a:rPr lang="en-US" altLang="ja-JP" sz="2000" dirty="0" err="1" smtClean="0"/>
              <a:t>s</a:t>
            </a:r>
            <a:r>
              <a:rPr lang="en-US" altLang="ja-JP" sz="2000" dirty="0" smtClean="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6" name="テキスト プレースホルダー 14"/>
          <p:cNvSpPr>
            <a:spLocks noGrp="1"/>
          </p:cNvSpPr>
          <p:nvPr>
            <p:ph type="body" sz="quarter" idx="4294967295"/>
          </p:nvPr>
        </p:nvSpPr>
        <p:spPr>
          <a:xfrm>
            <a:off x="2052671" y="2594918"/>
            <a:ext cx="3858767" cy="1101729"/>
          </a:xfrm>
          <a:prstGeom prst="rect">
            <a:avLst/>
          </a:prstGeom>
        </p:spPr>
        <p:txBody>
          <a:bodyPr/>
          <a:lstStyle/>
          <a:p>
            <a:r>
              <a:rPr lang="en-US" altLang="ja-JP" dirty="0" err="1"/>
              <a:t>Resultados</a:t>
            </a:r>
            <a:r>
              <a:rPr lang="en-US" altLang="ja-JP" dirty="0"/>
              <a:t> </a:t>
            </a:r>
            <a:r>
              <a:rPr lang="en-US" altLang="ja-JP" dirty="0" err="1" smtClean="0"/>
              <a:t>Matemática</a:t>
            </a:r>
            <a:r>
              <a:rPr lang="en-US" altLang="ja-JP" dirty="0" smtClean="0"/>
              <a:t> </a:t>
            </a:r>
            <a:r>
              <a:rPr lang="en-US" altLang="ja-JP" dirty="0" err="1" smtClean="0"/>
              <a:t>por</a:t>
            </a:r>
            <a:r>
              <a:rPr lang="en-US" altLang="ja-JP" dirty="0" smtClean="0"/>
              <a:t> </a:t>
            </a:r>
            <a:r>
              <a:rPr lang="en-US" altLang="ja-JP" dirty="0" err="1" smtClean="0"/>
              <a:t>ámbito</a:t>
            </a:r>
            <a:r>
              <a:rPr lang="en-US" altLang="ja-JP" dirty="0" smtClean="0"/>
              <a:t> y </a:t>
            </a:r>
            <a:r>
              <a:rPr lang="en-US" altLang="ja-JP" dirty="0" err="1" smtClean="0"/>
              <a:t>gestión</a:t>
            </a:r>
            <a:endParaRPr kumimoji="1" lang="ja-JP" altLang="en-US" dirty="0"/>
          </a:p>
        </p:txBody>
      </p:sp>
      <p:sp>
        <p:nvSpPr>
          <p:cNvPr id="10" name="タイトル 17"/>
          <p:cNvSpPr txBox="1">
            <a:spLocks/>
          </p:cNvSpPr>
          <p:nvPr/>
        </p:nvSpPr>
        <p:spPr>
          <a:xfrm>
            <a:off x="11723428" y="2594918"/>
            <a:ext cx="5924674" cy="2680919"/>
          </a:xfrm>
          <a:prstGeom prst="rect">
            <a:avLst/>
          </a:prstGeom>
        </p:spPr>
        <p:txBody>
          <a:bodyPr vert="horz" lIns="163275" tIns="81638" rIns="163275" bIns="81638" rtlCol="0" anchor="b">
            <a:normAutofit lnSpcReduction="10000"/>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smtClean="0">
                <a:latin typeface="Route 159 Light" pitchFamily="50" charset="0"/>
              </a:rPr>
              <a:t>Resultados</a:t>
            </a:r>
            <a:r>
              <a:rPr lang="en-US" altLang="ja-JP" sz="4400" dirty="0" smtClean="0">
                <a:latin typeface="Route 159 Light" pitchFamily="50" charset="0"/>
              </a:rPr>
              <a:t> </a:t>
            </a:r>
            <a:r>
              <a:rPr lang="en-US" altLang="ja-JP" sz="4400" dirty="0" err="1" smtClean="0">
                <a:latin typeface="Route 159 Light" pitchFamily="50" charset="0"/>
              </a:rPr>
              <a:t>en</a:t>
            </a:r>
            <a:r>
              <a:rPr lang="en-US" altLang="ja-JP" sz="4400" dirty="0" smtClean="0">
                <a:latin typeface="Route 159 Light" pitchFamily="50" charset="0"/>
              </a:rPr>
              <a:t> </a:t>
            </a:r>
            <a:r>
              <a:rPr lang="en-US" altLang="ja-JP" sz="4400" dirty="0" err="1" smtClean="0">
                <a:latin typeface="Route 159 Light" pitchFamily="50" charset="0"/>
              </a:rPr>
              <a:t>Matemática</a:t>
            </a:r>
            <a:r>
              <a:rPr lang="en-US" altLang="ja-JP" sz="4400" dirty="0" smtClean="0">
                <a:latin typeface="Route 159 Light" pitchFamily="50" charset="0"/>
              </a:rPr>
              <a:t> </a:t>
            </a:r>
            <a:r>
              <a:rPr lang="en-US" altLang="ja-JP" sz="4400" dirty="0" err="1" smtClean="0">
                <a:latin typeface="Route 159 Light" pitchFamily="50" charset="0"/>
              </a:rPr>
              <a:t>por</a:t>
            </a:r>
            <a:r>
              <a:rPr lang="en-US" altLang="ja-JP" sz="4400" dirty="0" smtClean="0">
                <a:latin typeface="Route 159 Light" pitchFamily="50" charset="0"/>
              </a:rPr>
              <a:t> </a:t>
            </a:r>
            <a:r>
              <a:rPr lang="en-US" altLang="ja-JP" sz="4400" dirty="0" err="1" smtClean="0">
                <a:latin typeface="Route 159 Light" pitchFamily="50" charset="0"/>
              </a:rPr>
              <a:t>ámbito</a:t>
            </a:r>
            <a:r>
              <a:rPr lang="en-US" altLang="ja-JP" sz="4400" dirty="0" smtClean="0">
                <a:latin typeface="Route 159 Light" pitchFamily="50" charset="0"/>
              </a:rPr>
              <a:t> (Rural / Urbana)</a:t>
            </a:r>
            <a:endParaRPr lang="ja-JP" altLang="en-US" sz="4400" dirty="0">
              <a:latin typeface="Route 159 Light" pitchFamily="50"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671" y="3935377"/>
            <a:ext cx="7140755" cy="5984634"/>
          </a:xfrm>
          <a:prstGeom prst="rect">
            <a:avLst/>
          </a:prstGeom>
        </p:spPr>
      </p:pic>
      <p:sp>
        <p:nvSpPr>
          <p:cNvPr id="17" name="CuadroTexto 16"/>
          <p:cNvSpPr txBox="1"/>
          <p:nvPr/>
        </p:nvSpPr>
        <p:spPr>
          <a:xfrm>
            <a:off x="11827894" y="7536144"/>
            <a:ext cx="5013961" cy="1569660"/>
          </a:xfrm>
          <a:prstGeom prst="rect">
            <a:avLst/>
          </a:prstGeom>
          <a:noFill/>
        </p:spPr>
        <p:txBody>
          <a:bodyPr wrap="square" rtlCol="0">
            <a:spAutoFit/>
          </a:bodyPr>
          <a:lstStyle/>
          <a:p>
            <a:r>
              <a:rPr lang="es-AR" dirty="0" smtClean="0"/>
              <a:t>10.469 escuelas urbanas</a:t>
            </a:r>
          </a:p>
          <a:p>
            <a:r>
              <a:rPr lang="es-AR" dirty="0" smtClean="0"/>
              <a:t>  4.218 escuelas rurales</a:t>
            </a:r>
          </a:p>
          <a:p>
            <a:endParaRPr lang="es-AR" dirty="0"/>
          </a:p>
        </p:txBody>
      </p:sp>
    </p:spTree>
    <p:extLst>
      <p:ext uri="{BB962C8B-B14F-4D97-AF65-F5344CB8AC3E}">
        <p14:creationId xmlns:p14="http://schemas.microsoft.com/office/powerpoint/2010/main" val="115092562"/>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80</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82</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84</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85</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87</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89</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smtClean="0"/>
              <a:t>Mayor </a:t>
            </a:r>
            <a:r>
              <a:rPr lang="en-US" altLang="ja-JP" sz="2000" dirty="0" err="1" smtClean="0"/>
              <a:t>promedio</a:t>
            </a:r>
            <a:r>
              <a:rPr lang="en-US" altLang="ja-JP" sz="2000" dirty="0" smtClean="0"/>
              <a:t> de </a:t>
            </a:r>
            <a:r>
              <a:rPr lang="en-US" altLang="ja-JP" sz="2000" dirty="0" err="1" smtClean="0"/>
              <a:t>satisfactorio</a:t>
            </a:r>
            <a:r>
              <a:rPr lang="en-US" altLang="ja-JP" sz="2000" dirty="0" smtClean="0"/>
              <a:t> </a:t>
            </a:r>
            <a:r>
              <a:rPr lang="en-US" altLang="ja-JP" sz="2000" dirty="0" err="1" smtClean="0"/>
              <a:t>en</a:t>
            </a:r>
            <a:r>
              <a:rPr lang="en-US" altLang="ja-JP" sz="2000" dirty="0" smtClean="0"/>
              <a:t> </a:t>
            </a:r>
            <a:r>
              <a:rPr lang="en-US" altLang="ja-JP" sz="2000" dirty="0" err="1" smtClean="0"/>
              <a:t>clases</a:t>
            </a:r>
            <a:r>
              <a:rPr lang="en-US" altLang="ja-JP" sz="2000" dirty="0" smtClean="0"/>
              <a:t> </a:t>
            </a:r>
            <a:r>
              <a:rPr lang="en-US" altLang="ja-JP" sz="2000" dirty="0" err="1" smtClean="0"/>
              <a:t>altas</a:t>
            </a:r>
            <a:r>
              <a:rPr lang="en-US" altLang="ja-JP" sz="2000" dirty="0" smtClean="0"/>
              <a:t>. Sin embargo se </a:t>
            </a:r>
            <a:r>
              <a:rPr lang="en-US" altLang="ja-JP" sz="2000" dirty="0" err="1" smtClean="0"/>
              <a:t>observa</a:t>
            </a:r>
            <a:r>
              <a:rPr lang="en-US" altLang="ja-JP" sz="2000" dirty="0" smtClean="0"/>
              <a:t> </a:t>
            </a:r>
            <a:r>
              <a:rPr lang="en-US" altLang="ja-JP" sz="2000" dirty="0" err="1" smtClean="0"/>
              <a:t>una</a:t>
            </a:r>
            <a:r>
              <a:rPr lang="en-US" altLang="ja-JP" sz="2000" dirty="0" smtClean="0"/>
              <a:t> mayor </a:t>
            </a:r>
            <a:r>
              <a:rPr lang="en-US" altLang="ja-JP" sz="2000" dirty="0" err="1" smtClean="0"/>
              <a:t>proporción</a:t>
            </a:r>
            <a:r>
              <a:rPr lang="en-US" altLang="ja-JP" sz="2000" dirty="0" smtClean="0"/>
              <a:t> de </a:t>
            </a:r>
            <a:r>
              <a:rPr lang="en-US" altLang="ja-JP" sz="2000" dirty="0" err="1" smtClean="0"/>
              <a:t>resultados</a:t>
            </a:r>
            <a:r>
              <a:rPr lang="en-US" altLang="ja-JP" sz="2000" dirty="0" smtClean="0"/>
              <a:t> </a:t>
            </a:r>
            <a:r>
              <a:rPr lang="en-US" altLang="ja-JP" sz="2000" dirty="0" err="1" smtClean="0"/>
              <a:t>positivos</a:t>
            </a:r>
            <a:r>
              <a:rPr lang="en-US" altLang="ja-JP" sz="2000" dirty="0" smtClean="0"/>
              <a:t> </a:t>
            </a:r>
            <a:r>
              <a:rPr lang="en-US" altLang="ja-JP" sz="2000" dirty="0" err="1" smtClean="0"/>
              <a:t>si</a:t>
            </a:r>
            <a:r>
              <a:rPr lang="en-US" altLang="ja-JP" sz="2000" dirty="0" smtClean="0"/>
              <a:t> </a:t>
            </a:r>
            <a:r>
              <a:rPr lang="en-US" altLang="ja-JP" sz="2000" dirty="0" err="1" smtClean="0"/>
              <a:t>cuentan</a:t>
            </a:r>
            <a:r>
              <a:rPr lang="en-US" altLang="ja-JP" sz="2000" dirty="0" smtClean="0"/>
              <a:t> con </a:t>
            </a:r>
            <a:r>
              <a:rPr lang="en-US" altLang="ja-JP" sz="2000" dirty="0" err="1" smtClean="0"/>
              <a:t>conectividad</a:t>
            </a:r>
            <a:r>
              <a:rPr lang="en-US" altLang="ja-JP" sz="2000" dirty="0" smtClean="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6" name="テキスト プレースホルダー 14"/>
          <p:cNvSpPr>
            <a:spLocks noGrp="1"/>
          </p:cNvSpPr>
          <p:nvPr>
            <p:ph type="body" sz="quarter" idx="4294967295"/>
          </p:nvPr>
        </p:nvSpPr>
        <p:spPr>
          <a:xfrm>
            <a:off x="1172698" y="2594918"/>
            <a:ext cx="6982761" cy="1101729"/>
          </a:xfrm>
          <a:prstGeom prst="rect">
            <a:avLst/>
          </a:prstGeom>
        </p:spPr>
        <p:txBody>
          <a:bodyPr>
            <a:normAutofit/>
          </a:bodyPr>
          <a:lstStyle/>
          <a:p>
            <a:r>
              <a:rPr lang="en-US" altLang="ja-JP" dirty="0" err="1"/>
              <a:t>Resultados</a:t>
            </a:r>
            <a:r>
              <a:rPr lang="en-US" altLang="ja-JP" dirty="0"/>
              <a:t> </a:t>
            </a:r>
            <a:r>
              <a:rPr lang="en-US" altLang="ja-JP" dirty="0" err="1" smtClean="0"/>
              <a:t>Matemática</a:t>
            </a:r>
            <a:r>
              <a:rPr lang="en-US" altLang="ja-JP" dirty="0" smtClean="0"/>
              <a:t> </a:t>
            </a:r>
            <a:r>
              <a:rPr lang="en-US" altLang="ja-JP" dirty="0" err="1" smtClean="0"/>
              <a:t>por</a:t>
            </a:r>
            <a:r>
              <a:rPr lang="en-US" altLang="ja-JP" dirty="0" smtClean="0"/>
              <a:t> </a:t>
            </a:r>
            <a:r>
              <a:rPr lang="en-US" altLang="ja-JP" dirty="0" err="1" smtClean="0"/>
              <a:t>índice</a:t>
            </a:r>
            <a:r>
              <a:rPr lang="en-US" altLang="ja-JP" dirty="0" smtClean="0"/>
              <a:t> </a:t>
            </a:r>
            <a:r>
              <a:rPr lang="en-US" altLang="ja-JP" dirty="0" err="1" smtClean="0"/>
              <a:t>socioeconómico</a:t>
            </a:r>
            <a:endParaRPr kumimoji="1" lang="ja-JP" altLang="en-US" dirty="0"/>
          </a:p>
        </p:txBody>
      </p:sp>
      <p:sp>
        <p:nvSpPr>
          <p:cNvPr id="10" name="タイトル 17"/>
          <p:cNvSpPr txBox="1">
            <a:spLocks/>
          </p:cNvSpPr>
          <p:nvPr/>
        </p:nvSpPr>
        <p:spPr>
          <a:xfrm>
            <a:off x="11723428" y="2594918"/>
            <a:ext cx="5924674" cy="2680919"/>
          </a:xfrm>
          <a:prstGeom prst="rect">
            <a:avLst/>
          </a:prstGeom>
        </p:spPr>
        <p:txBody>
          <a:bodyPr vert="horz" lIns="163275" tIns="81638" rIns="163275" bIns="81638" rtlCol="0" anchor="b">
            <a:normAutofit lnSpcReduction="10000"/>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smtClean="0">
                <a:latin typeface="Route 159 Light" pitchFamily="50" charset="0"/>
              </a:rPr>
              <a:t>Resultados</a:t>
            </a:r>
            <a:r>
              <a:rPr lang="en-US" altLang="ja-JP" sz="4400" dirty="0" smtClean="0">
                <a:latin typeface="Route 159 Light" pitchFamily="50" charset="0"/>
              </a:rPr>
              <a:t> </a:t>
            </a:r>
            <a:r>
              <a:rPr lang="en-US" altLang="ja-JP" sz="4400" dirty="0" err="1" smtClean="0">
                <a:latin typeface="Route 159 Light" pitchFamily="50" charset="0"/>
              </a:rPr>
              <a:t>en</a:t>
            </a:r>
            <a:r>
              <a:rPr lang="en-US" altLang="ja-JP" sz="4400" dirty="0" smtClean="0">
                <a:latin typeface="Route 159 Light" pitchFamily="50" charset="0"/>
              </a:rPr>
              <a:t> </a:t>
            </a:r>
            <a:r>
              <a:rPr lang="en-US" altLang="ja-JP" sz="4400" dirty="0" err="1" smtClean="0">
                <a:latin typeface="Route 159 Light" pitchFamily="50" charset="0"/>
              </a:rPr>
              <a:t>Matemática</a:t>
            </a:r>
            <a:r>
              <a:rPr lang="en-US" altLang="ja-JP" sz="4400" dirty="0" smtClean="0">
                <a:latin typeface="Route 159 Light" pitchFamily="50" charset="0"/>
              </a:rPr>
              <a:t> </a:t>
            </a:r>
            <a:r>
              <a:rPr lang="en-US" altLang="ja-JP" sz="4400" dirty="0" err="1" smtClean="0">
                <a:latin typeface="Route 159 Light" pitchFamily="50" charset="0"/>
              </a:rPr>
              <a:t>por</a:t>
            </a:r>
            <a:r>
              <a:rPr lang="en-US" altLang="ja-JP" sz="4400" dirty="0">
                <a:latin typeface="Route 159 Light" pitchFamily="50" charset="0"/>
              </a:rPr>
              <a:t> </a:t>
            </a:r>
            <a:r>
              <a:rPr lang="en-US" altLang="ja-JP" sz="4400" dirty="0" err="1" smtClean="0">
                <a:latin typeface="Route 159 Light" pitchFamily="50" charset="0"/>
              </a:rPr>
              <a:t>conectividad</a:t>
            </a:r>
            <a:r>
              <a:rPr lang="en-US" altLang="ja-JP" sz="4400" dirty="0" smtClean="0">
                <a:latin typeface="Route 159 Light" pitchFamily="50" charset="0"/>
              </a:rPr>
              <a:t> e </a:t>
            </a:r>
            <a:r>
              <a:rPr lang="en-US" altLang="ja-JP" sz="4400" dirty="0" err="1" smtClean="0">
                <a:latin typeface="Route 159 Light" pitchFamily="50" charset="0"/>
              </a:rPr>
              <a:t>índice</a:t>
            </a:r>
            <a:r>
              <a:rPr lang="en-US" altLang="ja-JP" sz="4400" dirty="0" smtClean="0">
                <a:latin typeface="Route 159 Light" pitchFamily="50" charset="0"/>
              </a:rPr>
              <a:t> </a:t>
            </a:r>
            <a:r>
              <a:rPr lang="en-US" altLang="ja-JP" sz="4400" dirty="0" err="1" smtClean="0">
                <a:latin typeface="Route 159 Light" pitchFamily="50" charset="0"/>
              </a:rPr>
              <a:t>socioeconómico</a:t>
            </a:r>
            <a:endParaRPr lang="ja-JP" altLang="en-US" sz="4400" dirty="0">
              <a:latin typeface="Route 159 Light" pitchFamily="50"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698" y="3957430"/>
            <a:ext cx="7724166" cy="5475358"/>
          </a:xfrm>
          <a:prstGeom prst="rect">
            <a:avLst/>
          </a:prstGeom>
        </p:spPr>
      </p:pic>
    </p:spTree>
    <p:extLst>
      <p:ext uri="{BB962C8B-B14F-4D97-AF65-F5344CB8AC3E}">
        <p14:creationId xmlns:p14="http://schemas.microsoft.com/office/powerpoint/2010/main" val="2328949079"/>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90</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92</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16179</TotalTime>
  <Words>6957</Words>
  <Application>Microsoft Office PowerPoint</Application>
  <PresentationFormat>Personalizado</PresentationFormat>
  <Paragraphs>870</Paragraphs>
  <Slides>92</Slides>
  <Notes>14</Notes>
  <HiddenSlides>2</HiddenSlides>
  <MMClips>0</MMClips>
  <ScaleCrop>false</ScaleCrop>
  <HeadingPairs>
    <vt:vector size="6" baseType="variant">
      <vt:variant>
        <vt:lpstr>Fuentes usadas</vt:lpstr>
      </vt:variant>
      <vt:variant>
        <vt:i4>13</vt:i4>
      </vt:variant>
      <vt:variant>
        <vt:lpstr>Tema</vt:lpstr>
      </vt:variant>
      <vt:variant>
        <vt:i4>3</vt:i4>
      </vt:variant>
      <vt:variant>
        <vt:lpstr>Títulos de diapositiva</vt:lpstr>
      </vt:variant>
      <vt:variant>
        <vt:i4>92</vt:i4>
      </vt:variant>
    </vt:vector>
  </HeadingPairs>
  <TitlesOfParts>
    <vt:vector size="108" baseType="lpstr">
      <vt:lpstr>MS PGothic</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Modelo de predicción de resultados</vt:lpstr>
      <vt:lpstr>Indice</vt:lpstr>
      <vt:lpstr>Presentación del problema</vt:lpstr>
      <vt:lpstr>Disponibilización de datos</vt:lpstr>
      <vt:lpstr>Limpieza de datos y análisis de features</vt:lpstr>
      <vt:lpstr>Variable Target</vt:lpstr>
      <vt:lpstr>Análisis Descriptivo</vt:lpstr>
      <vt:lpstr>Análisis Descriptivo</vt:lpstr>
      <vt:lpstr>Análisis Descriptivo</vt:lpstr>
      <vt:lpstr>Pipelines y Eliminación de Features</vt:lpstr>
      <vt:lpstr>¡Muchas gracias!</vt:lpstr>
      <vt:lpstr>Presentación de PowerPoint</vt:lpstr>
      <vt:lpstr>Presentación de PowerPoint</vt:lpstr>
      <vt:lpstr>If you want to be happy, be.</vt:lpstr>
      <vt:lpstr>Presentación de PowerPoint</vt:lpstr>
      <vt:lpstr>We Are Super Awesome.</vt:lpstr>
      <vt:lpstr>Today’s Topic</vt:lpstr>
      <vt:lpstr>Bruce Beresford</vt:lpstr>
      <vt:lpstr>Alexander Butler</vt:lpstr>
      <vt:lpstr>Presentación de PowerPoint</vt:lpstr>
      <vt:lpstr>Our Vision</vt:lpstr>
      <vt:lpstr>Presentación de PowerPoint</vt:lpstr>
      <vt:lpstr>Change Before You Have To</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Presentación de PowerPoint</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Presentación de PowerPoint</vt:lpstr>
      <vt:lpstr>Don’t find fault,  find a remedy;  anybody can complain.</vt:lpstr>
      <vt:lpstr>Presentación de PowerPoint</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Presentación de PowerPoint</vt:lpstr>
      <vt:lpstr>Efficient &amp; Quick Way</vt:lpstr>
      <vt:lpstr>Custom Bar Chart 1</vt:lpstr>
      <vt:lpstr>Custom Bar Chart 2</vt:lpstr>
      <vt:lpstr>Presentación de PowerPoint</vt:lpstr>
      <vt:lpstr>Pyramid Infographic</vt:lpstr>
      <vt:lpstr>Presentación de PowerPoint</vt:lpstr>
      <vt:lpstr>Presentación de PowerPoint</vt:lpstr>
      <vt:lpstr>Gears And Keywords</vt:lpstr>
      <vt:lpstr>Custom Pie Chart</vt:lpstr>
      <vt:lpstr>Excel Graph 1</vt:lpstr>
      <vt:lpstr>Social Media</vt:lpstr>
      <vt:lpstr>Life can only be understood backwards; but it must be lived forwards.</vt:lpstr>
      <vt:lpstr>Key Takeaways</vt:lpstr>
      <vt:lpstr>Key Takeaways</vt:lpstr>
      <vt:lpstr>Presentación de PowerPoint</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Bulgach, Gustavo</cp:lastModifiedBy>
  <cp:revision>366</cp:revision>
  <dcterms:created xsi:type="dcterms:W3CDTF">2015-09-05T11:42:45Z</dcterms:created>
  <dcterms:modified xsi:type="dcterms:W3CDTF">2020-07-29T02:38:19Z</dcterms:modified>
</cp:coreProperties>
</file>