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5"/>
  </p:notesMasterIdLst>
  <p:sldIdLst>
    <p:sldId id="358" r:id="rId4"/>
    <p:sldId id="265" r:id="rId5"/>
    <p:sldId id="356" r:id="rId6"/>
    <p:sldId id="328" r:id="rId7"/>
    <p:sldId id="334" r:id="rId8"/>
    <p:sldId id="290" r:id="rId9"/>
    <p:sldId id="366" r:id="rId10"/>
    <p:sldId id="367" r:id="rId11"/>
    <p:sldId id="360" r:id="rId12"/>
    <p:sldId id="361" r:id="rId13"/>
    <p:sldId id="368" r:id="rId14"/>
    <p:sldId id="369" r:id="rId15"/>
    <p:sldId id="370" r:id="rId16"/>
    <p:sldId id="362" r:id="rId17"/>
    <p:sldId id="274" r:id="rId18"/>
    <p:sldId id="371" r:id="rId19"/>
    <p:sldId id="385" r:id="rId20"/>
    <p:sldId id="386" r:id="rId21"/>
    <p:sldId id="387" r:id="rId22"/>
    <p:sldId id="388" r:id="rId23"/>
    <p:sldId id="383" r:id="rId24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4" autoAdjust="0"/>
    <p:restoredTop sz="84460" autoAdjust="0"/>
  </p:normalViewPr>
  <p:slideViewPr>
    <p:cSldViewPr snapToGrid="0">
      <p:cViewPr varScale="1">
        <p:scale>
          <a:sx n="38" d="100"/>
          <a:sy n="38" d="100"/>
        </p:scale>
        <p:origin x="680" y="36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622046762260046E-2"/>
          <c:y val="6.9162248940145526E-2"/>
          <c:w val="0.60389041306241964"/>
          <c:h val="0.9058355824416365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Desempeño en Matemática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A2-476B-A3E3-D641AB5D8A35}"/>
              </c:ext>
            </c:extLst>
          </c:dPt>
          <c:dPt>
            <c:idx val="1"/>
            <c:bubble3D val="0"/>
            <c:explosion val="12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4A2-476B-A3E3-D641AB5D8A3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Satisfactorio y Avanzado</c:v>
                </c:pt>
                <c:pt idx="1">
                  <c:v>Basico y por debajo del básico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61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2-476B-A3E3-D641AB5D8A3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7276654998033614"/>
          <c:y val="0.13744806420895511"/>
          <c:w val="0.326398672582974"/>
          <c:h val="0.2330729435491319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Gestión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3C-4F05-9470-F193DB6A58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4A-468A-A5F4-677C0E55207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3C-4F05-9470-F193DB6A58F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3114363889465883"/>
          <c:y val="0.19034808169409501"/>
          <c:w val="0.22726202579529012"/>
          <c:h val="0.1323000564497916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2800" dirty="0"/>
              <a:t>Desempeño</a:t>
            </a:r>
            <a:r>
              <a:rPr lang="es-AR" sz="2800" baseline="0" dirty="0"/>
              <a:t> en matemática según gestión de la escuela y nivel económico</a:t>
            </a:r>
            <a:endParaRPr lang="es-A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492311422693995E-2"/>
          <c:y val="0.12421512938806824"/>
          <c:w val="0.95283957548153375"/>
          <c:h val="0.83510946754116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Bajo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E-4C11-9DDA-CCD1678B9AE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Medio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0.46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CE-4C11-9DDA-CCD1678B9AE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Alto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0.27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CE-4C11-9DDA-CCD1678B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12335"/>
        <c:axId val="65530367"/>
      </c:barChart>
      <c:catAx>
        <c:axId val="19071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0367"/>
        <c:crosses val="autoZero"/>
        <c:auto val="1"/>
        <c:lblAlgn val="ctr"/>
        <c:lblOffset val="100"/>
        <c:noMultiLvlLbl val="0"/>
      </c:catAx>
      <c:valAx>
        <c:axId val="655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1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5175477005796596"/>
          <c:y val="0.4003723256015686"/>
          <c:w val="0.14199468753111941"/>
          <c:h val="0.17701904508203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Desempeño</a:t>
            </a:r>
            <a:r>
              <a:rPr lang="es-AR" baseline="0" dirty="0"/>
              <a:t> en matemática y cantidad de bienes por alumno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5-4448-9492-C836736791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5-4448-9492-C8367367912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F5-4448-9492-C8367367912E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F5-4448-9492-C8367367912E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F5-4448-9492-C8367367912E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F5-4448-9492-C8367367912E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Hoja1!$H$2</c:f>
              <c:numCache>
                <c:formatCode>General</c:formatCode>
                <c:ptCount val="1"/>
                <c:pt idx="0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F5-4448-9492-C8367367912E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Hoja1!$I$2</c:f>
              <c:numCache>
                <c:formatCode>General</c:formatCode>
                <c:ptCount val="1"/>
                <c:pt idx="0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9F5-4448-9492-C8367367912E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Hoja1!$J$2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F5-4448-9492-C8367367912E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Hoja1!$K$2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9F5-4448-9492-C83673679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906559"/>
        <c:axId val="301674335"/>
      </c:barChart>
      <c:catAx>
        <c:axId val="19590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674335"/>
        <c:crosses val="autoZero"/>
        <c:auto val="1"/>
        <c:lblAlgn val="ctr"/>
        <c:lblOffset val="100"/>
        <c:noMultiLvlLbl val="0"/>
      </c:catAx>
      <c:valAx>
        <c:axId val="30167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0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2400" dirty="0"/>
              <a:t>Desempeño en</a:t>
            </a:r>
            <a:r>
              <a:rPr lang="es-AR" sz="2400" baseline="0" dirty="0"/>
              <a:t> matemática contra desempeño en lengua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 debajo del básico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F-4071-8490-599192B1135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Básico</c:v>
                </c:pt>
              </c:strCache>
            </c:strRef>
          </c:tx>
          <c:spPr>
            <a:solidFill>
              <a:srgbClr val="FE5E5E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F-4071-8490-599192B1135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Satisfactorio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F-4071-8490-599192B1135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Avanzado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3F-4071-8490-599192B11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642815"/>
        <c:axId val="192779071"/>
      </c:barChart>
      <c:catAx>
        <c:axId val="18764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79071"/>
        <c:crosses val="autoZero"/>
        <c:auto val="1"/>
        <c:lblAlgn val="ctr"/>
        <c:lblOffset val="100"/>
        <c:noMultiLvlLbl val="0"/>
      </c:catAx>
      <c:valAx>
        <c:axId val="19277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42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7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1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52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2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1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2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0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2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5" r:id="rId28"/>
    <p:sldLayoutId id="2147483776" r:id="rId29"/>
    <p:sldLayoutId id="2147483777" r:id="rId30"/>
    <p:sldLayoutId id="2147483778" r:id="rId3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1" r:id="rId2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xEeduc/datos/-/tree/master/csv_fi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Modelo</a:t>
            </a:r>
            <a:r>
              <a:rPr lang="en-US" altLang="ja-JP" dirty="0"/>
              <a:t> de </a:t>
            </a:r>
            <a:r>
              <a:rPr lang="en-US" altLang="ja-JP" dirty="0" err="1"/>
              <a:t>predicción</a:t>
            </a:r>
            <a:r>
              <a:rPr lang="en-US" altLang="ja-JP" dirty="0"/>
              <a:t> de </a:t>
            </a:r>
            <a:r>
              <a:rPr lang="en-US" altLang="ja-JP" dirty="0" err="1"/>
              <a:t>resultados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altLang="ja-JP" sz="3600" dirty="0"/>
              <a:t>Integrantes: Ingrid Vargas, Gonzalo Pena, Gustavo Bulgach, Gastón Ortiz</a:t>
            </a:r>
            <a:endParaRPr lang="ja-JP" altLang="en-US" sz="3600" dirty="0"/>
          </a:p>
          <a:p>
            <a:endParaRPr kumimoji="1" lang="ja-JP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9" y="573554"/>
            <a:ext cx="4962648" cy="23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indice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Matemática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rurales</a:t>
            </a:r>
            <a:r>
              <a:rPr lang="en-US" altLang="ja-JP" sz="2000" dirty="0"/>
              <a:t>. </a:t>
            </a:r>
            <a:r>
              <a:rPr lang="en-US" altLang="ja-JP" sz="2000" dirty="0" err="1"/>
              <a:t>Datos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más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dispersos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las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urbanas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2052671" y="2594918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Matemática</a:t>
            </a:r>
            <a:r>
              <a:rPr lang="en-US" altLang="ja-JP" dirty="0"/>
              <a:t> </a:t>
            </a:r>
            <a:r>
              <a:rPr lang="en-US" altLang="ja-JP" dirty="0" err="1"/>
              <a:t>por</a:t>
            </a:r>
            <a:r>
              <a:rPr lang="en-US" altLang="ja-JP" dirty="0"/>
              <a:t> </a:t>
            </a:r>
            <a:r>
              <a:rPr lang="en-US" altLang="ja-JP" dirty="0" err="1"/>
              <a:t>ámbito</a:t>
            </a:r>
            <a:r>
              <a:rPr lang="en-US" altLang="ja-JP" dirty="0"/>
              <a:t> y </a:t>
            </a:r>
            <a:r>
              <a:rPr lang="en-US" altLang="ja-JP" dirty="0" err="1"/>
              <a:t>gestión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723428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ámbito</a:t>
            </a:r>
            <a:r>
              <a:rPr lang="en-US" altLang="ja-JP" sz="4400" dirty="0">
                <a:latin typeface="Route 159 Light" pitchFamily="50" charset="0"/>
              </a:rPr>
              <a:t> (Rural / Urbana)</a:t>
            </a:r>
            <a:endParaRPr lang="ja-JP" altLang="en-US" sz="4400" dirty="0">
              <a:latin typeface="Route 159 Light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71" y="3935377"/>
            <a:ext cx="7140755" cy="59846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1827894" y="7536144"/>
            <a:ext cx="5013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10.469 escuelas urbanas</a:t>
            </a:r>
          </a:p>
          <a:p>
            <a:r>
              <a:rPr lang="es-AR" dirty="0"/>
              <a:t>  4.218 escuelas rurales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092562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24A68-5B85-411A-85AD-7907FDF4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5A21A-1F2B-4EBF-A566-96B52B700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42E65C-5CE6-4740-950C-42F5F49E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AR"/>
          </a:p>
        </p:txBody>
      </p:sp>
      <p:pic>
        <p:nvPicPr>
          <p:cNvPr id="11" name="Imagen 10" descr="Imagen que contiene reloj&#10;&#10;Descripción generada automáticamente">
            <a:extLst>
              <a:ext uri="{FF2B5EF4-FFF2-40B4-BE49-F238E27FC236}">
                <a16:creationId xmlns:a16="http://schemas.microsoft.com/office/drawing/2014/main" id="{4F76D062-2037-4D71-96B5-85944AC59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7" y="2978509"/>
            <a:ext cx="7414646" cy="6821474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30B2CCA-FD55-4C9E-A303-F66B2DC77517}"/>
              </a:ext>
            </a:extLst>
          </p:cNvPr>
          <p:cNvGraphicFramePr/>
          <p:nvPr/>
        </p:nvGraphicFramePr>
        <p:xfrm>
          <a:off x="8373288" y="3058292"/>
          <a:ext cx="9634595" cy="637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117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B185A-7198-4A9B-B639-A83606BB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93741-BAC7-473C-99EC-06F99490D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CCCD11-CDCD-468F-8336-B9C7F010F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AR"/>
          </a:p>
        </p:txBody>
      </p:sp>
      <p:pic>
        <p:nvPicPr>
          <p:cNvPr id="8" name="Imagen 7" descr="Imagen que contiene lápiz&#10;&#10;Descripción generada automáticamente">
            <a:extLst>
              <a:ext uri="{FF2B5EF4-FFF2-40B4-BE49-F238E27FC236}">
                <a16:creationId xmlns:a16="http://schemas.microsoft.com/office/drawing/2014/main" id="{186F4A2E-82B4-45A8-97CE-DCEB78DAA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9" y="2475181"/>
            <a:ext cx="6218757" cy="7505295"/>
          </a:xfrm>
          <a:prstGeom prst="rect">
            <a:avLst/>
          </a:prstGeom>
        </p:spPr>
      </p:pic>
      <p:pic>
        <p:nvPicPr>
          <p:cNvPr id="11" name="Imagen 10" descr="Imagen que contiene instrumento, estacionaria, lápiz&#10;&#10;Descripción generada automáticamente">
            <a:extLst>
              <a:ext uri="{FF2B5EF4-FFF2-40B4-BE49-F238E27FC236}">
                <a16:creationId xmlns:a16="http://schemas.microsoft.com/office/drawing/2014/main" id="{69E5C8EA-35C6-450A-B346-B3F2F4AD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06" y="2366019"/>
            <a:ext cx="6421472" cy="76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1DC2-B2D6-4C76-AD43-246B2B0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B0FEF9-A1CB-482F-8FA6-933341A5C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05A707-1BBF-48A3-B6ED-1DB324FC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43" y="5019657"/>
            <a:ext cx="9526" cy="247685"/>
          </a:xfrm>
          <a:prstGeom prst="rect">
            <a:avLst/>
          </a:prstGeo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3A274E7-F949-41EC-9846-D178AD8A45C7}"/>
              </a:ext>
            </a:extLst>
          </p:cNvPr>
          <p:cNvGraphicFramePr/>
          <p:nvPr/>
        </p:nvGraphicFramePr>
        <p:xfrm>
          <a:off x="3042972" y="1853181"/>
          <a:ext cx="12190942" cy="812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61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promedio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clases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altas</a:t>
            </a:r>
            <a:r>
              <a:rPr lang="en-US" altLang="ja-JP" sz="2000" dirty="0"/>
              <a:t>. Sin embargo se </a:t>
            </a:r>
            <a:r>
              <a:rPr lang="en-US" altLang="ja-JP" sz="2000" dirty="0" err="1"/>
              <a:t>observa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una</a:t>
            </a:r>
            <a:r>
              <a:rPr lang="en-US" altLang="ja-JP" sz="2000" dirty="0"/>
              <a:t> mayor </a:t>
            </a:r>
            <a:r>
              <a:rPr lang="en-US" altLang="ja-JP" sz="2000" dirty="0" err="1"/>
              <a:t>proporción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resultados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positivos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si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cuentan</a:t>
            </a:r>
            <a:r>
              <a:rPr lang="en-US" altLang="ja-JP" sz="2000" dirty="0"/>
              <a:t> con </a:t>
            </a:r>
            <a:r>
              <a:rPr lang="en-US" altLang="ja-JP" sz="2000" dirty="0" err="1"/>
              <a:t>conectividad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1172698" y="2594918"/>
            <a:ext cx="6982761" cy="11017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Matemática</a:t>
            </a:r>
            <a:r>
              <a:rPr lang="en-US" altLang="ja-JP" dirty="0"/>
              <a:t> </a:t>
            </a:r>
            <a:r>
              <a:rPr lang="en-US" altLang="ja-JP" dirty="0" err="1"/>
              <a:t>por</a:t>
            </a:r>
            <a:r>
              <a:rPr lang="en-US" altLang="ja-JP" dirty="0"/>
              <a:t> </a:t>
            </a:r>
            <a:r>
              <a:rPr lang="en-US" altLang="ja-JP" dirty="0" err="1"/>
              <a:t>índice</a:t>
            </a:r>
            <a:r>
              <a:rPr lang="en-US" altLang="ja-JP" dirty="0"/>
              <a:t> </a:t>
            </a:r>
            <a:r>
              <a:rPr lang="en-US" altLang="ja-JP" dirty="0" err="1"/>
              <a:t>socioeconómico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723428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 lnSpcReduction="10000"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conectividad</a:t>
            </a:r>
            <a:r>
              <a:rPr lang="en-US" altLang="ja-JP" sz="4400" dirty="0">
                <a:latin typeface="Route 159 Light" pitchFamily="50" charset="0"/>
              </a:rPr>
              <a:t> e </a:t>
            </a:r>
            <a:r>
              <a:rPr lang="en-US" altLang="ja-JP" sz="4400" dirty="0" err="1">
                <a:latin typeface="Route 159 Light" pitchFamily="50" charset="0"/>
              </a:rPr>
              <a:t>índice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socioeconómico</a:t>
            </a:r>
            <a:endParaRPr lang="ja-JP" altLang="en-US" sz="4400" dirty="0">
              <a:latin typeface="Route 159 Light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8" y="3957430"/>
            <a:ext cx="7724166" cy="54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9079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Pipelines y </a:t>
            </a:r>
            <a:r>
              <a:rPr kumimoji="1" lang="en-US" altLang="ja-JP" dirty="0" err="1"/>
              <a:t>Eliminación</a:t>
            </a:r>
            <a:r>
              <a:rPr kumimoji="1" lang="en-US" altLang="ja-JP" dirty="0"/>
              <a:t> de Features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137C4-5DF5-47DB-B0AF-00602A05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4" y="1985061"/>
            <a:ext cx="15629284" cy="76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02DD-A1CA-4182-B38B-742425D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Selección de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16BA41-1849-491E-A74F-97B2FAF99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57244" y="1732903"/>
            <a:ext cx="13938025" cy="3227826"/>
          </a:xfrm>
        </p:spPr>
        <p:txBody>
          <a:bodyPr>
            <a:normAutofit/>
          </a:bodyPr>
          <a:lstStyle/>
          <a:p>
            <a:pPr algn="ctr"/>
            <a:r>
              <a:rPr lang="es-AR" sz="2400" dirty="0"/>
              <a:t>Se utilizaron lo siguientes modelos: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/>
              <a:t>Regresión Logística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 err="1"/>
              <a:t>Naive</a:t>
            </a:r>
            <a:r>
              <a:rPr lang="es-AR" sz="2400" dirty="0"/>
              <a:t> Bayes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/>
              <a:t>Linear </a:t>
            </a:r>
            <a:r>
              <a:rPr lang="es-AR" sz="2400" dirty="0" err="1"/>
              <a:t>Discriminal</a:t>
            </a:r>
            <a:r>
              <a:rPr lang="es-AR" sz="2400" dirty="0"/>
              <a:t> </a:t>
            </a:r>
            <a:r>
              <a:rPr lang="es-AR" sz="2400" dirty="0" err="1"/>
              <a:t>Analisys</a:t>
            </a:r>
            <a:endParaRPr lang="es-AR" sz="2400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E6386452-99C0-4528-A25F-19EE1A6B1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85594"/>
              </p:ext>
            </p:extLst>
          </p:nvPr>
        </p:nvGraphicFramePr>
        <p:xfrm>
          <a:off x="2809744" y="4339367"/>
          <a:ext cx="13381434" cy="536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256">
                  <a:extLst>
                    <a:ext uri="{9D8B030D-6E8A-4147-A177-3AD203B41FA5}">
                      <a16:colId xmlns:a16="http://schemas.microsoft.com/office/drawing/2014/main" val="1083036044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3297764067"/>
                    </a:ext>
                  </a:extLst>
                </a:gridCol>
                <a:gridCol w="1480411">
                  <a:extLst>
                    <a:ext uri="{9D8B030D-6E8A-4147-A177-3AD203B41FA5}">
                      <a16:colId xmlns:a16="http://schemas.microsoft.com/office/drawing/2014/main" val="374653166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2740335901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1338032020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3513881167"/>
                    </a:ext>
                  </a:extLst>
                </a:gridCol>
              </a:tblGrid>
              <a:tr h="671210">
                <a:tc>
                  <a:txBody>
                    <a:bodyPr/>
                    <a:lstStyle/>
                    <a:p>
                      <a:r>
                        <a:rPr lang="es-A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Accuracy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Recall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67815"/>
                  </a:ext>
                </a:extLst>
              </a:tr>
              <a:tr h="618220">
                <a:tc rowSpan="2">
                  <a:txBody>
                    <a:bodyPr/>
                    <a:lstStyle/>
                    <a:p>
                      <a:r>
                        <a:rPr lang="es-AR" dirty="0"/>
                        <a:t>Regresión Logística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0,76</a:t>
                      </a:r>
                    </a:p>
                    <a:p>
                      <a:pPr algn="ctr"/>
                      <a:endParaRPr lang="es-A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249380"/>
                  </a:ext>
                </a:extLst>
              </a:tr>
              <a:tr h="6182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49715"/>
                  </a:ext>
                </a:extLst>
              </a:tr>
              <a:tr h="777240">
                <a:tc rowSpan="3">
                  <a:txBody>
                    <a:bodyPr/>
                    <a:lstStyle/>
                    <a:p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</a:t>
                      </a:r>
                      <a:r>
                        <a:rPr lang="es-AR" dirty="0" err="1"/>
                        <a:t>Naive</a:t>
                      </a:r>
                      <a:r>
                        <a:rPr lang="es-AR" dirty="0"/>
                        <a:t> Bayes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0,69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110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22967"/>
                  </a:ext>
                </a:extLst>
              </a:tr>
              <a:tr h="6182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91120"/>
                  </a:ext>
                </a:extLst>
              </a:tr>
              <a:tr h="1021080">
                <a:tc rowSpan="3">
                  <a:txBody>
                    <a:bodyPr/>
                    <a:lstStyle/>
                    <a:p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</a:t>
                      </a:r>
                      <a:r>
                        <a:rPr kumimoji="1" lang="es-AR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Discriminant</a:t>
                      </a:r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s-AR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s-A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0,73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90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86720"/>
                  </a:ext>
                </a:extLst>
              </a:tr>
              <a:tr h="90083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4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1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02DD-A1CA-4182-B38B-742425D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Revisión de Umbral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E7C1A-F5B1-483F-B76C-819008FC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0" y="3229097"/>
            <a:ext cx="8466666" cy="5454075"/>
          </a:xfrm>
          <a:prstGeom prst="rect">
            <a:avLst/>
          </a:prstGeom>
        </p:spPr>
      </p:pic>
      <p:sp>
        <p:nvSpPr>
          <p:cNvPr id="9" name="タイトル 17">
            <a:extLst>
              <a:ext uri="{FF2B5EF4-FFF2-40B4-BE49-F238E27FC236}">
                <a16:creationId xmlns:a16="http://schemas.microsoft.com/office/drawing/2014/main" id="{F8B4A84B-23BE-4E89-B854-93CC3E9F0216}"/>
              </a:ext>
            </a:extLst>
          </p:cNvPr>
          <p:cNvSpPr txBox="1">
            <a:spLocks/>
          </p:cNvSpPr>
          <p:nvPr/>
        </p:nvSpPr>
        <p:spPr>
          <a:xfrm>
            <a:off x="1286934" y="2025946"/>
            <a:ext cx="6976533" cy="120315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2500" dirty="0"/>
              <a:t>Revisamos el umbral dado que importa más detectar a los alumnos con bajo nivel</a:t>
            </a:r>
            <a:endParaRPr lang="ja-JP" altLang="en-US" sz="2500" dirty="0"/>
          </a:p>
        </p:txBody>
      </p:sp>
      <p:sp>
        <p:nvSpPr>
          <p:cNvPr id="10" name="タイトル 17">
            <a:extLst>
              <a:ext uri="{FF2B5EF4-FFF2-40B4-BE49-F238E27FC236}">
                <a16:creationId xmlns:a16="http://schemas.microsoft.com/office/drawing/2014/main" id="{86C38812-594B-482A-88D4-10F8D2C4CB30}"/>
              </a:ext>
            </a:extLst>
          </p:cNvPr>
          <p:cNvSpPr txBox="1">
            <a:spLocks/>
          </p:cNvSpPr>
          <p:nvPr/>
        </p:nvSpPr>
        <p:spPr>
          <a:xfrm>
            <a:off x="3180922" y="8999551"/>
            <a:ext cx="321733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3600" dirty="0"/>
              <a:t>Umbral = 0.5</a:t>
            </a:r>
            <a:endParaRPr lang="ja-JP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32A1A-A730-4160-91BC-F2589C50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854" y="3190665"/>
            <a:ext cx="7830343" cy="5492507"/>
          </a:xfrm>
          <a:prstGeom prst="rect">
            <a:avLst/>
          </a:prstGeom>
        </p:spPr>
      </p:pic>
      <p:sp>
        <p:nvSpPr>
          <p:cNvPr id="11" name="タイトル 17">
            <a:extLst>
              <a:ext uri="{FF2B5EF4-FFF2-40B4-BE49-F238E27FC236}">
                <a16:creationId xmlns:a16="http://schemas.microsoft.com/office/drawing/2014/main" id="{AFA199F9-5CDE-4A54-9987-8DA2DA332BBC}"/>
              </a:ext>
            </a:extLst>
          </p:cNvPr>
          <p:cNvSpPr txBox="1">
            <a:spLocks/>
          </p:cNvSpPr>
          <p:nvPr/>
        </p:nvSpPr>
        <p:spPr>
          <a:xfrm>
            <a:off x="11160361" y="8999550"/>
            <a:ext cx="321733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3600" dirty="0"/>
              <a:t>Umbral = 0.4</a:t>
            </a:r>
            <a:endParaRPr lang="ja-JP" altLang="en-US" sz="3600" dirty="0"/>
          </a:p>
        </p:txBody>
      </p:sp>
      <p:sp>
        <p:nvSpPr>
          <p:cNvPr id="12" name="タイトル 17">
            <a:extLst>
              <a:ext uri="{FF2B5EF4-FFF2-40B4-BE49-F238E27FC236}">
                <a16:creationId xmlns:a16="http://schemas.microsoft.com/office/drawing/2014/main" id="{E2D7A87A-FB31-4C2F-A3B0-A22F7907C037}"/>
              </a:ext>
            </a:extLst>
          </p:cNvPr>
          <p:cNvSpPr txBox="1">
            <a:spLocks/>
          </p:cNvSpPr>
          <p:nvPr/>
        </p:nvSpPr>
        <p:spPr>
          <a:xfrm>
            <a:off x="9591854" y="2483584"/>
            <a:ext cx="783034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2500" dirty="0"/>
              <a:t>Se mueve  el  umbral y se compara la matriz original contra la nueva matriz</a:t>
            </a:r>
          </a:p>
        </p:txBody>
      </p:sp>
    </p:spTree>
    <p:extLst>
      <p:ext uri="{BB962C8B-B14F-4D97-AF65-F5344CB8AC3E}">
        <p14:creationId xmlns:p14="http://schemas.microsoft.com/office/powerpoint/2010/main" val="676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38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63"/>
                            </p:stCondLst>
                            <p:childTnLst>
                              <p:par>
                                <p:cTn id="1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88"/>
                            </p:stCondLst>
                            <p:childTnLst>
                              <p:par>
                                <p:cTn id="2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26B7074-DB3D-47DA-8ED6-7C70CFB83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61447"/>
              </p:ext>
            </p:extLst>
          </p:nvPr>
        </p:nvGraphicFramePr>
        <p:xfrm>
          <a:off x="3335602" y="3993647"/>
          <a:ext cx="1258173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15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4975587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5786830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388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Umbral =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Umbral = 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0.6260921514450004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0.7398252557688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0.8079263500482913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0.7331671101898539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0.7422831945124939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0.7316482693028216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0.6805747219741862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0.6296555230710563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29258"/>
                  </a:ext>
                </a:extLst>
              </a:tr>
            </a:tbl>
          </a:graphicData>
        </a:graphic>
      </p:graphicFrame>
      <p:sp>
        <p:nvSpPr>
          <p:cNvPr id="16" name="タイトル 17">
            <a:extLst>
              <a:ext uri="{FF2B5EF4-FFF2-40B4-BE49-F238E27FC236}">
                <a16:creationId xmlns:a16="http://schemas.microsoft.com/office/drawing/2014/main" id="{AD0CBFC1-5266-4D23-8A65-88A2492F188B}"/>
              </a:ext>
            </a:extLst>
          </p:cNvPr>
          <p:cNvSpPr txBox="1">
            <a:spLocks/>
          </p:cNvSpPr>
          <p:nvPr/>
        </p:nvSpPr>
        <p:spPr>
          <a:xfrm>
            <a:off x="2756031" y="2611852"/>
            <a:ext cx="14935199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5000" dirty="0"/>
              <a:t>Comparación de métricas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0602186-1F3E-4DF4-A211-2D794322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16" name="タイトル 17">
            <a:extLst>
              <a:ext uri="{FF2B5EF4-FFF2-40B4-BE49-F238E27FC236}">
                <a16:creationId xmlns:a16="http://schemas.microsoft.com/office/drawing/2014/main" id="{AD0CBFC1-5266-4D23-8A65-88A2492F188B}"/>
              </a:ext>
            </a:extLst>
          </p:cNvPr>
          <p:cNvSpPr txBox="1">
            <a:spLocks/>
          </p:cNvSpPr>
          <p:nvPr/>
        </p:nvSpPr>
        <p:spPr>
          <a:xfrm>
            <a:off x="3351214" y="2239849"/>
            <a:ext cx="6910386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5000" dirty="0"/>
              <a:t>Reporte de clasificación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51EF0C-9C6D-4010-AD5D-E4FF70FB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45860"/>
              </p:ext>
            </p:extLst>
          </p:nvPr>
        </p:nvGraphicFramePr>
        <p:xfrm>
          <a:off x="626533" y="3563539"/>
          <a:ext cx="8026400" cy="359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267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495267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1386314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927816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  <a:gridCol w="1274163">
                  <a:extLst>
                    <a:ext uri="{9D8B030D-6E8A-4147-A177-3AD203B41FA5}">
                      <a16:colId xmlns:a16="http://schemas.microsoft.com/office/drawing/2014/main" val="4263158366"/>
                    </a:ext>
                  </a:extLst>
                </a:gridCol>
                <a:gridCol w="1241573">
                  <a:extLst>
                    <a:ext uri="{9D8B030D-6E8A-4147-A177-3AD203B41FA5}">
                      <a16:colId xmlns:a16="http://schemas.microsoft.com/office/drawing/2014/main" val="2811783898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CLASS REPORT = 0.5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err="1"/>
                        <a:t>precision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f1-score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support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780627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A69E3A-E093-4A69-AC19-39710586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63144"/>
              </p:ext>
            </p:extLst>
          </p:nvPr>
        </p:nvGraphicFramePr>
        <p:xfrm>
          <a:off x="9143206" y="3547177"/>
          <a:ext cx="8853930" cy="359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625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1048859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1459960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977105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4263158366"/>
                    </a:ext>
                  </a:extLst>
                </a:gridCol>
                <a:gridCol w="1307530">
                  <a:extLst>
                    <a:ext uri="{9D8B030D-6E8A-4147-A177-3AD203B41FA5}">
                      <a16:colId xmlns:a16="http://schemas.microsoft.com/office/drawing/2014/main" val="2811783898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CLASS REPORT = 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err="1"/>
                        <a:t>precision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f1-score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err="1"/>
                        <a:t>support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780627">
                <a:tc>
                  <a:txBody>
                    <a:bodyPr/>
                    <a:lstStyle/>
                    <a:p>
                      <a:pPr marL="0" algn="r" defTabSz="1632753" rtl="0" eaLnBrk="1" fontAlgn="b" latinLnBrk="0" hangingPunct="1"/>
                      <a:r>
                        <a:rPr kumimoji="1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CE9A7521-BD3A-4200-8C41-7AA2696A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Indice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Presentación</a:t>
            </a:r>
            <a:r>
              <a:rPr kumimoji="1" lang="en-US" altLang="ja-JP" dirty="0"/>
              <a:t> del </a:t>
            </a:r>
            <a:r>
              <a:rPr kumimoji="1" lang="en-US" altLang="ja-JP" dirty="0" err="1"/>
              <a:t>problema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Optimización</a:t>
            </a:r>
            <a:r>
              <a:rPr kumimoji="1" lang="en-US" altLang="ja-JP" dirty="0"/>
              <a:t> del </a:t>
            </a:r>
            <a:r>
              <a:rPr kumimoji="1" lang="en-US" altLang="ja-JP" dirty="0" err="1"/>
              <a:t>modelo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>
          <a:xfrm>
            <a:off x="9000327" y="2401672"/>
            <a:ext cx="8768689" cy="936104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Limpieza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datos</a:t>
            </a:r>
            <a:r>
              <a:rPr kumimoji="1" lang="en-US" altLang="ja-JP" dirty="0"/>
              <a:t> y </a:t>
            </a:r>
            <a:r>
              <a:rPr kumimoji="1" lang="en-US" altLang="ja-JP" dirty="0" err="1"/>
              <a:t>análisis</a:t>
            </a:r>
            <a:r>
              <a:rPr kumimoji="1" lang="en-US" altLang="ja-JP" dirty="0"/>
              <a:t> de features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Reducción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dimensionalidad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modelos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02DD-A1CA-4182-B38B-742425D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Revisión de Umbral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16" name="タイトル 17">
            <a:extLst>
              <a:ext uri="{FF2B5EF4-FFF2-40B4-BE49-F238E27FC236}">
                <a16:creationId xmlns:a16="http://schemas.microsoft.com/office/drawing/2014/main" id="{AD0CBFC1-5266-4D23-8A65-88A2492F188B}"/>
              </a:ext>
            </a:extLst>
          </p:cNvPr>
          <p:cNvSpPr txBox="1">
            <a:spLocks/>
          </p:cNvSpPr>
          <p:nvPr/>
        </p:nvSpPr>
        <p:spPr>
          <a:xfrm>
            <a:off x="5401733" y="2747319"/>
            <a:ext cx="6523501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5000" dirty="0"/>
              <a:t>Matriz de confusión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31D33-3571-4F73-8AAE-F62A51401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88162"/>
              </p:ext>
            </p:extLst>
          </p:nvPr>
        </p:nvGraphicFramePr>
        <p:xfrm>
          <a:off x="3251199" y="3759200"/>
          <a:ext cx="4817336" cy="24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6">
                  <a:extLst>
                    <a:ext uri="{9D8B030D-6E8A-4147-A177-3AD203B41FA5}">
                      <a16:colId xmlns:a16="http://schemas.microsoft.com/office/drawing/2014/main" val="2219834254"/>
                    </a:ext>
                  </a:extLst>
                </a:gridCol>
                <a:gridCol w="1523006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1771324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Umbral = 0.5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84758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676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34742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636AF019-BB94-41C2-9EA2-17D372197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80008"/>
              </p:ext>
            </p:extLst>
          </p:nvPr>
        </p:nvGraphicFramePr>
        <p:xfrm>
          <a:off x="8516277" y="3759200"/>
          <a:ext cx="4817337" cy="241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6">
                  <a:extLst>
                    <a:ext uri="{9D8B030D-6E8A-4147-A177-3AD203B41FA5}">
                      <a16:colId xmlns:a16="http://schemas.microsoft.com/office/drawing/2014/main" val="671857383"/>
                    </a:ext>
                  </a:extLst>
                </a:gridCol>
                <a:gridCol w="1523006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1771325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Umbral = 0.4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573526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¡</a:t>
            </a:r>
            <a:r>
              <a:rPr lang="en-US" altLang="ja-JP" dirty="0" err="1"/>
              <a:t>Muchas</a:t>
            </a:r>
            <a:r>
              <a:rPr lang="en-US" altLang="ja-JP" dirty="0"/>
              <a:t> gracias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¿</a:t>
            </a:r>
            <a:r>
              <a:rPr kumimoji="1" lang="en-US" altLang="ja-JP" dirty="0" err="1"/>
              <a:t>Preguntas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9" y="573554"/>
            <a:ext cx="4962648" cy="23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Presentación</a:t>
            </a:r>
            <a:r>
              <a:rPr lang="en-US" altLang="ja-JP" dirty="0"/>
              <a:t> del </a:t>
            </a:r>
            <a:r>
              <a:rPr lang="en-US" altLang="ja-JP" dirty="0" err="1"/>
              <a:t>problema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¿</a:t>
            </a:r>
            <a:r>
              <a:rPr lang="en-US" altLang="ja-JP" dirty="0" err="1"/>
              <a:t>Qué</a:t>
            </a:r>
            <a:r>
              <a:rPr lang="en-US" altLang="ja-JP" dirty="0"/>
              <a:t> </a:t>
            </a:r>
            <a:r>
              <a:rPr lang="en-US" altLang="ja-JP" dirty="0" err="1"/>
              <a:t>es</a:t>
            </a:r>
            <a:r>
              <a:rPr lang="en-US" altLang="ja-JP" dirty="0"/>
              <a:t> </a:t>
            </a:r>
            <a:r>
              <a:rPr lang="en-US" altLang="ja-JP" dirty="0" err="1"/>
              <a:t>Aprender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Aprender es el dispositivo nacional de evaluación de los aprendizajes de los estudiantes y de sistematización de información acerca de algunas condiciones en las que ellos se desarrollan.</a:t>
            </a:r>
            <a:endParaRPr kumimoji="1" lang="ja-JP" altLang="en-US" sz="24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altLang="ja-JP" dirty="0"/>
              <a:t>¿Quiénes participan?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Participan de los exámenes todos los estudiantes que cursen 6° grado del nivel primario.</a:t>
            </a:r>
            <a:endParaRPr lang="ja-JP" altLang="en-US" sz="2400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¿</a:t>
            </a:r>
            <a:r>
              <a:rPr lang="en-US" altLang="ja-JP" dirty="0" err="1"/>
              <a:t>Dónde</a:t>
            </a:r>
            <a:r>
              <a:rPr lang="en-US" altLang="ja-JP" dirty="0"/>
              <a:t> </a:t>
            </a:r>
            <a:r>
              <a:rPr lang="en-US" altLang="ja-JP" dirty="0" err="1"/>
              <a:t>están</a:t>
            </a:r>
            <a:r>
              <a:rPr lang="en-US" altLang="ja-JP" dirty="0"/>
              <a:t> </a:t>
            </a:r>
            <a:r>
              <a:rPr lang="en-US" altLang="ja-JP" dirty="0" err="1"/>
              <a:t>los</a:t>
            </a:r>
            <a:r>
              <a:rPr lang="en-US" altLang="ja-JP" dirty="0"/>
              <a:t> </a:t>
            </a:r>
            <a:r>
              <a:rPr lang="en-US" altLang="ja-JP" dirty="0" err="1"/>
              <a:t>datos</a:t>
            </a:r>
            <a:r>
              <a:rPr lang="en-US" altLang="ja-JP" dirty="0"/>
              <a:t>?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Los </a:t>
            </a:r>
            <a:r>
              <a:rPr lang="en-US" altLang="ja-JP" sz="2400" dirty="0" err="1"/>
              <a:t>datos</a:t>
            </a:r>
            <a:r>
              <a:rPr lang="en-US" altLang="ja-JP" sz="2400" dirty="0"/>
              <a:t> con </a:t>
            </a:r>
            <a:r>
              <a:rPr lang="en-US" altLang="ja-JP" sz="2400" dirty="0" err="1"/>
              <a:t>los</a:t>
            </a:r>
            <a:r>
              <a:rPr lang="en-US" altLang="ja-JP" sz="2400" dirty="0"/>
              <a:t> que </a:t>
            </a:r>
            <a:r>
              <a:rPr lang="en-US" altLang="ja-JP" sz="2400" dirty="0" err="1"/>
              <a:t>trabajamos</a:t>
            </a:r>
            <a:r>
              <a:rPr lang="en-US" altLang="ja-JP" sz="2400" dirty="0"/>
              <a:t> se </a:t>
            </a:r>
            <a:r>
              <a:rPr lang="en-US" altLang="ja-JP" sz="2400" dirty="0" err="1"/>
              <a:t>encuentran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disponibles</a:t>
            </a:r>
            <a:r>
              <a:rPr lang="en-US" altLang="ja-JP" sz="2400" dirty="0"/>
              <a:t> </a:t>
            </a:r>
            <a:r>
              <a:rPr lang="en-US" altLang="ja-JP" sz="2400" dirty="0" err="1"/>
              <a:t>en</a:t>
            </a:r>
            <a:r>
              <a:rPr lang="en-US" altLang="ja-JP" sz="2400" dirty="0"/>
              <a:t> </a:t>
            </a:r>
            <a:r>
              <a:rPr lang="es-AR" sz="2400" dirty="0">
                <a:hlinkClick r:id="rId2"/>
              </a:rPr>
              <a:t>https://gitlab.com/AxEeduc/datos/-/tree/master/csv_files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072630" y="246956"/>
            <a:ext cx="6615067" cy="239739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Disponibilización</a:t>
            </a:r>
            <a:r>
              <a:rPr lang="en-US" altLang="ja-JP" dirty="0"/>
              <a:t> de </a:t>
            </a:r>
            <a:r>
              <a:rPr lang="en-US" altLang="ja-JP" dirty="0" err="1"/>
              <a:t>datos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56" y="264074"/>
            <a:ext cx="9364313" cy="916871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42551" y="3188043"/>
            <a:ext cx="2430079" cy="2570206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Limpieza</a:t>
            </a:r>
            <a:r>
              <a:rPr lang="en-US" altLang="ja-JP" dirty="0"/>
              <a:t> de </a:t>
            </a:r>
            <a:r>
              <a:rPr lang="en-US" altLang="ja-JP" dirty="0" err="1"/>
              <a:t>datos</a:t>
            </a:r>
            <a:r>
              <a:rPr lang="en-US" altLang="ja-JP" dirty="0"/>
              <a:t> y </a:t>
            </a:r>
            <a:r>
              <a:rPr lang="en-US" altLang="ja-JP" dirty="0" err="1"/>
              <a:t>análisis</a:t>
            </a:r>
            <a:r>
              <a:rPr lang="en-US" altLang="ja-JP" dirty="0"/>
              <a:t> de features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Datasets </a:t>
            </a:r>
            <a:r>
              <a:rPr lang="en-US" altLang="ja-JP" dirty="0" err="1"/>
              <a:t>Iniciales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2709066" y="3362067"/>
            <a:ext cx="5841810" cy="5496916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ja-JP" sz="3200" dirty="0" err="1"/>
              <a:t>Alumnos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kumimoji="1" lang="en-US" altLang="ja-JP" sz="3200" dirty="0" err="1"/>
              <a:t>Escuelas</a:t>
            </a:r>
            <a:endParaRPr kumimoji="1"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Provincia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Departamento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Salario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Información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presupuestaria</a:t>
            </a:r>
            <a:endParaRPr lang="en-US" altLang="ja-JP" sz="3200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7" name="Rectángulo 6"/>
          <p:cNvSpPr/>
          <p:nvPr/>
        </p:nvSpPr>
        <p:spPr>
          <a:xfrm>
            <a:off x="9142413" y="4423718"/>
            <a:ext cx="2818928" cy="3707027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3585" y="5609968"/>
            <a:ext cx="2095481" cy="3822819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14"/>
          <p:cNvSpPr>
            <a:spLocks noGrp="1"/>
          </p:cNvSpPr>
          <p:nvPr>
            <p:ph type="body" sz="quarter" idx="15"/>
          </p:nvPr>
        </p:nvSpPr>
        <p:spPr>
          <a:xfrm>
            <a:off x="10254228" y="2653574"/>
            <a:ext cx="7119363" cy="790352"/>
          </a:xfrm>
        </p:spPr>
        <p:txBody>
          <a:bodyPr/>
          <a:lstStyle/>
          <a:p>
            <a:r>
              <a:rPr lang="en-US" altLang="ja-JP" dirty="0">
                <a:solidFill>
                  <a:schemeClr val="accent2"/>
                </a:solidFill>
              </a:rPr>
              <a:t>Dataset Final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6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0893003" y="3362067"/>
            <a:ext cx="7123147" cy="5496916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ja-JP" sz="3200" dirty="0"/>
              <a:t>277.573 </a:t>
            </a:r>
            <a:r>
              <a:rPr lang="en-US" altLang="ja-JP" sz="3200" dirty="0" err="1"/>
              <a:t>Observaciones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/>
              <a:t>42 Features:</a:t>
            </a:r>
            <a:endParaRPr lang="en-US" altLang="ja-JP" sz="62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Indice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socioeconómico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alumno</a:t>
            </a:r>
            <a:r>
              <a:rPr lang="en-US" altLang="ja-JP" sz="2400" dirty="0"/>
              <a:t>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Tiene</a:t>
            </a:r>
            <a:r>
              <a:rPr lang="en-US" altLang="ja-JP" sz="2400" dirty="0"/>
              <a:t> pc / tablet / cellular / smartphone / cable / smart </a:t>
            </a:r>
            <a:r>
              <a:rPr lang="en-US" altLang="ja-JP" sz="2400" dirty="0" err="1"/>
              <a:t>tv</a:t>
            </a:r>
            <a:r>
              <a:rPr lang="en-US" altLang="ja-JP" sz="2400" dirty="0"/>
              <a:t>, etc.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Repetición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primaria</a:t>
            </a:r>
            <a:r>
              <a:rPr lang="en-US" altLang="ja-JP" sz="2400" dirty="0"/>
              <a:t>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Escuela</a:t>
            </a:r>
            <a:r>
              <a:rPr lang="en-US" altLang="ja-JP" sz="2400" dirty="0"/>
              <a:t> (</a:t>
            </a:r>
            <a:r>
              <a:rPr lang="en-US" altLang="ja-JP" sz="2400" dirty="0" err="1"/>
              <a:t>ámbito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gestión</a:t>
            </a:r>
            <a:r>
              <a:rPr lang="en-US" altLang="ja-JP" sz="2400" dirty="0"/>
              <a:t>, provincial, </a:t>
            </a:r>
            <a:r>
              <a:rPr lang="en-US" altLang="ja-JP" sz="2400" dirty="0" err="1"/>
              <a:t>localidad</a:t>
            </a:r>
            <a:r>
              <a:rPr lang="en-US" altLang="ja-JP" sz="2400" dirty="0"/>
              <a:t>).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Salarios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docentes</a:t>
            </a:r>
            <a:endParaRPr lang="en-US" altLang="ja-JP" sz="24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Presupuesto</a:t>
            </a:r>
            <a:r>
              <a:rPr lang="en-US" altLang="ja-JP" sz="2400" dirty="0"/>
              <a:t> provincial </a:t>
            </a:r>
            <a:r>
              <a:rPr lang="en-US" altLang="ja-JP" sz="2400" dirty="0" err="1"/>
              <a:t>asignado</a:t>
            </a:r>
            <a:endParaRPr lang="en-US" altLang="ja-JP" sz="24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69273008"/>
      </p:ext>
    </p:extLst>
  </p:cSld>
  <p:clrMapOvr>
    <a:masterClrMapping/>
  </p:clrMapOvr>
  <p:transition spd="slow" advTm="10858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29671" y="1759760"/>
            <a:ext cx="8600302" cy="604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AR"/>
          </a:p>
        </p:txBody>
      </p:sp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Variable 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Target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>
          <a:xfrm>
            <a:off x="9593943" y="4702627"/>
            <a:ext cx="7996244" cy="3576400"/>
          </a:xfrm>
        </p:spPr>
        <p:txBody>
          <a:bodyPr/>
          <a:lstStyle/>
          <a:p>
            <a:endParaRPr lang="en-US" altLang="ja-JP" dirty="0"/>
          </a:p>
          <a:p>
            <a:r>
              <a:rPr lang="en-US" altLang="ja-JP" sz="4000" dirty="0" err="1"/>
              <a:t>Desempeño</a:t>
            </a:r>
            <a:r>
              <a:rPr lang="en-US" altLang="ja-JP" sz="4000" dirty="0"/>
              <a:t> </a:t>
            </a:r>
            <a:r>
              <a:rPr lang="en-US" altLang="ja-JP" sz="4000" dirty="0" err="1"/>
              <a:t>en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Matemática</a:t>
            </a:r>
            <a:endParaRPr lang="en-US" altLang="ja-JP" sz="4000" dirty="0"/>
          </a:p>
          <a:p>
            <a:pPr marL="342900" indent="-342900">
              <a:buFontTx/>
              <a:buChar char="-"/>
            </a:pPr>
            <a:r>
              <a:rPr kumimoji="1" lang="en-US" altLang="ja-JP" sz="2800" dirty="0"/>
              <a:t>170.447 </a:t>
            </a:r>
            <a:r>
              <a:rPr kumimoji="1" lang="en-US" altLang="ja-JP" sz="2800" dirty="0" err="1"/>
              <a:t>observaciones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Desempeño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Satisfactorio</a:t>
            </a:r>
            <a:r>
              <a:rPr kumimoji="1" lang="en-US" altLang="ja-JP" sz="2800" dirty="0"/>
              <a:t> (</a:t>
            </a:r>
            <a:r>
              <a:rPr kumimoji="1" lang="en-US" altLang="ja-JP" sz="2800" dirty="0" err="1"/>
              <a:t>Avanzado</a:t>
            </a:r>
            <a:r>
              <a:rPr kumimoji="1" lang="en-US" altLang="ja-JP" sz="2800" dirty="0"/>
              <a:t> y </a:t>
            </a:r>
            <a:r>
              <a:rPr lang="en-US" altLang="ja-JP" sz="2800" dirty="0" err="1"/>
              <a:t>s</a:t>
            </a:r>
            <a:r>
              <a:rPr kumimoji="1" lang="en-US" altLang="ja-JP" sz="2800" dirty="0" err="1"/>
              <a:t>atisfactorio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ja-JP" sz="2800" dirty="0"/>
              <a:t>107.126 </a:t>
            </a:r>
            <a:r>
              <a:rPr lang="en-US" altLang="ja-JP" sz="2800" dirty="0" err="1"/>
              <a:t>observaciones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Desempeño</a:t>
            </a:r>
            <a:r>
              <a:rPr lang="en-US" altLang="ja-JP" sz="2800" dirty="0"/>
              <a:t> No </a:t>
            </a:r>
            <a:r>
              <a:rPr lang="en-US" altLang="ja-JP" sz="2800" dirty="0" err="1"/>
              <a:t>Satisfactorio</a:t>
            </a:r>
            <a:r>
              <a:rPr lang="en-US" altLang="ja-JP" sz="2800" dirty="0"/>
              <a:t> (</a:t>
            </a:r>
            <a:r>
              <a:rPr lang="en-US" altLang="ja-JP" sz="2800" dirty="0" err="1"/>
              <a:t>Básico</a:t>
            </a:r>
            <a:r>
              <a:rPr lang="en-US" altLang="ja-JP" sz="2800" dirty="0"/>
              <a:t> y </a:t>
            </a:r>
            <a:r>
              <a:rPr lang="en-US" altLang="ja-JP" sz="2800" dirty="0" err="1"/>
              <a:t>por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debajo</a:t>
            </a:r>
            <a:r>
              <a:rPr lang="en-US" altLang="ja-JP" sz="2800" dirty="0"/>
              <a:t> del </a:t>
            </a:r>
            <a:r>
              <a:rPr lang="en-US" altLang="ja-JP" sz="2800" dirty="0" err="1"/>
              <a:t>básico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7" y="1998230"/>
            <a:ext cx="8578306" cy="55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9235"/>
      </p:ext>
    </p:extLst>
  </p:cSld>
  <p:clrMapOvr>
    <a:masterClrMapping/>
  </p:clrMapOvr>
  <p:transition spd="slow" advTm="3434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3A33-8941-443E-A440-CC8D2F5C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089FD2-0EEC-4FDD-BD62-FFEC205C9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F0B976-AC2F-41EF-8E74-C1859986D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133CF07-E54C-4974-9C34-7C92090FE993}"/>
              </a:ext>
            </a:extLst>
          </p:cNvPr>
          <p:cNvGraphicFramePr/>
          <p:nvPr/>
        </p:nvGraphicFramePr>
        <p:xfrm>
          <a:off x="655983" y="2994646"/>
          <a:ext cx="7195930" cy="552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2B9DF55-9D14-4A29-B776-83B94BCF1BFF}"/>
              </a:ext>
            </a:extLst>
          </p:cNvPr>
          <p:cNvGraphicFramePr/>
          <p:nvPr/>
        </p:nvGraphicFramePr>
        <p:xfrm>
          <a:off x="9143206" y="2994646"/>
          <a:ext cx="7938581" cy="5521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1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C031B-83FA-44F4-8D0F-74150913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57BF40-A76B-47BB-87F0-ED51B513F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7A667ED-9730-494D-8527-A35399A77AA2}"/>
              </a:ext>
            </a:extLst>
          </p:cNvPr>
          <p:cNvGraphicFramePr/>
          <p:nvPr/>
        </p:nvGraphicFramePr>
        <p:xfrm>
          <a:off x="2778793" y="2159705"/>
          <a:ext cx="12190942" cy="812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29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indice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Matemática</a:t>
            </a:r>
            <a:r>
              <a:rPr lang="en-US" altLang="ja-JP" sz="2000" dirty="0"/>
              <a:t> y </a:t>
            </a:r>
            <a:r>
              <a:rPr lang="en-US" altLang="ja-JP" sz="2000" dirty="0" err="1"/>
              <a:t>Lengua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privadas</a:t>
            </a:r>
            <a:r>
              <a:rPr lang="en-US" altLang="ja-JP" sz="2000" dirty="0"/>
              <a:t>. </a:t>
            </a:r>
            <a:r>
              <a:rPr lang="en-US" altLang="ja-JP" sz="2000" dirty="0" err="1"/>
              <a:t>Datos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más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dispersos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las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públicas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43" y="3771888"/>
            <a:ext cx="5386027" cy="538602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6" y="3776908"/>
            <a:ext cx="5386027" cy="5386027"/>
          </a:xfrm>
          <a:prstGeom prst="rect">
            <a:avLst/>
          </a:prstGeom>
        </p:spPr>
      </p:pic>
      <p:sp>
        <p:nvSpPr>
          <p:cNvPr id="15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861514" y="2594919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Escuelas</a:t>
            </a:r>
            <a:r>
              <a:rPr lang="en-US" altLang="ja-JP" dirty="0"/>
              <a:t> </a:t>
            </a:r>
            <a:r>
              <a:rPr lang="en-US" altLang="ja-JP" dirty="0" err="1"/>
              <a:t>Privadas</a:t>
            </a:r>
            <a:endParaRPr kumimoji="1" lang="ja-JP" altLang="en-US" dirty="0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6251527" y="2594918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Escuelas</a:t>
            </a:r>
            <a:r>
              <a:rPr lang="en-US" altLang="ja-JP" dirty="0"/>
              <a:t> </a:t>
            </a:r>
            <a:r>
              <a:rPr lang="en-US" altLang="ja-JP" dirty="0" err="1"/>
              <a:t>Públicas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641540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 lnSpcReduction="10000"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y </a:t>
            </a:r>
            <a:r>
              <a:rPr lang="en-US" altLang="ja-JP" sz="4400" dirty="0" err="1">
                <a:latin typeface="Route 159 Light" pitchFamily="50" charset="0"/>
              </a:rPr>
              <a:t>Lengua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gestión</a:t>
            </a:r>
            <a:r>
              <a:rPr lang="en-US" altLang="ja-JP" sz="4400" dirty="0">
                <a:latin typeface="Route 159 Light" pitchFamily="50" charset="0"/>
              </a:rPr>
              <a:t> (</a:t>
            </a:r>
            <a:r>
              <a:rPr lang="en-US" altLang="ja-JP" sz="4400" dirty="0" err="1">
                <a:latin typeface="Route 159 Light" pitchFamily="50" charset="0"/>
              </a:rPr>
              <a:t>Pública</a:t>
            </a:r>
            <a:r>
              <a:rPr lang="en-US" altLang="ja-JP" sz="4400" dirty="0">
                <a:latin typeface="Route 159 Light" pitchFamily="50" charset="0"/>
              </a:rPr>
              <a:t> / </a:t>
            </a:r>
            <a:r>
              <a:rPr lang="en-US" altLang="ja-JP" sz="4400" dirty="0" err="1">
                <a:latin typeface="Route 159 Light" pitchFamily="50" charset="0"/>
              </a:rPr>
              <a:t>Privada</a:t>
            </a:r>
            <a:r>
              <a:rPr lang="en-US" altLang="ja-JP" sz="4400" dirty="0">
                <a:latin typeface="Route 159 Light" pitchFamily="50" charset="0"/>
              </a:rPr>
              <a:t>)</a:t>
            </a:r>
            <a:endParaRPr lang="ja-JP" altLang="en-US" sz="4400" dirty="0">
              <a:latin typeface="Route 159 Light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61513" y="9243195"/>
            <a:ext cx="38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11.414 escuelas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251526" y="9233156"/>
            <a:ext cx="38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3.273 escuelas</a:t>
            </a:r>
          </a:p>
        </p:txBody>
      </p:sp>
    </p:spTree>
    <p:extLst>
      <p:ext uri="{BB962C8B-B14F-4D97-AF65-F5344CB8AC3E}">
        <p14:creationId xmlns:p14="http://schemas.microsoft.com/office/powerpoint/2010/main" val="77284373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16338</TotalTime>
  <Words>651</Words>
  <Application>Microsoft Office PowerPoint</Application>
  <PresentationFormat>Custom</PresentationFormat>
  <Paragraphs>236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Wingdings</vt:lpstr>
      <vt:lpstr>Vega - Header</vt:lpstr>
      <vt:lpstr>Vega - Footer Only</vt:lpstr>
      <vt:lpstr>Vega - Free</vt:lpstr>
      <vt:lpstr>Modelo de predicción de resultados</vt:lpstr>
      <vt:lpstr>Indice</vt:lpstr>
      <vt:lpstr>Presentación del problema</vt:lpstr>
      <vt:lpstr>Disponibilización de datos</vt:lpstr>
      <vt:lpstr>Limpieza de datos y análisis de features</vt:lpstr>
      <vt:lpstr>Variable Target</vt:lpstr>
      <vt:lpstr>Análisis Descriptivo </vt:lpstr>
      <vt:lpstr>Análisis Descriptivo </vt:lpstr>
      <vt:lpstr>Análisis Descriptivo</vt:lpstr>
      <vt:lpstr>Análisis Descriptivo</vt:lpstr>
      <vt:lpstr>Análisis Descriptivo </vt:lpstr>
      <vt:lpstr>Análisis Descriptivo </vt:lpstr>
      <vt:lpstr>Análisis Descriptivo </vt:lpstr>
      <vt:lpstr>Análisis Descriptivo</vt:lpstr>
      <vt:lpstr>Pipelines y Eliminación de Features</vt:lpstr>
      <vt:lpstr>Selección de Modelo</vt:lpstr>
      <vt:lpstr>Revisión de Umbral</vt:lpstr>
      <vt:lpstr>PowerPoint Presentation</vt:lpstr>
      <vt:lpstr>PowerPoint Presentation</vt:lpstr>
      <vt:lpstr>Revisión de Umbral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Ingrid Vargas</cp:lastModifiedBy>
  <cp:revision>374</cp:revision>
  <dcterms:created xsi:type="dcterms:W3CDTF">2015-09-05T11:42:45Z</dcterms:created>
  <dcterms:modified xsi:type="dcterms:W3CDTF">2020-07-29T20:08:49Z</dcterms:modified>
</cp:coreProperties>
</file>