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59" r:id="rId12"/>
    <p:sldId id="266" r:id="rId13"/>
    <p:sldId id="269" r:id="rId14"/>
    <p:sldId id="272" r:id="rId15"/>
    <p:sldId id="274" r:id="rId16"/>
    <p:sldId id="276" r:id="rId17"/>
    <p:sldId id="267" r:id="rId18"/>
    <p:sldId id="273" r:id="rId19"/>
    <p:sldId id="268" r:id="rId20"/>
    <p:sldId id="271" r:id="rId21"/>
    <p:sldId id="270" r:id="rId22"/>
    <p:sldId id="278" r:id="rId23"/>
    <p:sldId id="275" r:id="rId2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B5F"/>
    <a:srgbClr val="597DBF"/>
    <a:srgbClr val="8FAADC"/>
    <a:srgbClr val="29282F"/>
    <a:srgbClr val="EE4252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A061A-8E34-409F-95B4-0DA6373D1993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EFA1D9F1-B85D-48AF-B287-C0C105CC01E5}">
      <dgm:prSet phldrT="[Texto]"/>
      <dgm:spPr/>
      <dgm:t>
        <a:bodyPr/>
        <a:lstStyle/>
        <a:p>
          <a:r>
            <a:rPr lang="es-AR" dirty="0"/>
            <a:t>Plataforma Web y Mobile</a:t>
          </a:r>
        </a:p>
      </dgm:t>
    </dgm:pt>
    <dgm:pt modelId="{D0AE6297-5325-401F-9076-BFE16012CCCE}" type="parTrans" cxnId="{787AAF8E-AFF6-4E83-8E44-FB6C7AA0469B}">
      <dgm:prSet/>
      <dgm:spPr/>
      <dgm:t>
        <a:bodyPr/>
        <a:lstStyle/>
        <a:p>
          <a:endParaRPr lang="es-AR"/>
        </a:p>
      </dgm:t>
    </dgm:pt>
    <dgm:pt modelId="{556A5596-2105-4D43-8CC3-8C7727B4FFB4}" type="sibTrans" cxnId="{787AAF8E-AFF6-4E83-8E44-FB6C7AA0469B}">
      <dgm:prSet/>
      <dgm:spPr/>
      <dgm:t>
        <a:bodyPr/>
        <a:lstStyle/>
        <a:p>
          <a:endParaRPr lang="es-AR"/>
        </a:p>
      </dgm:t>
    </dgm:pt>
    <dgm:pt modelId="{5EEBA763-A73A-4414-8CAB-95FD8A7741EB}">
      <dgm:prSet phldrT="[Texto]"/>
      <dgm:spPr/>
      <dgm:t>
        <a:bodyPr/>
        <a:lstStyle/>
        <a:p>
          <a:r>
            <a:rPr lang="es-AR" dirty="0"/>
            <a:t>Apoyándose en la tecnología, busca ofrecer información para mejorar la toma de decisiones de los usuarios</a:t>
          </a:r>
        </a:p>
      </dgm:t>
    </dgm:pt>
    <dgm:pt modelId="{8AF05844-E8C7-41D8-89D6-005D1D1E0B6E}" type="parTrans" cxnId="{6CD21D0D-50BB-443C-A166-5ECCFC3854D0}">
      <dgm:prSet/>
      <dgm:spPr/>
      <dgm:t>
        <a:bodyPr/>
        <a:lstStyle/>
        <a:p>
          <a:endParaRPr lang="es-AR"/>
        </a:p>
      </dgm:t>
    </dgm:pt>
    <dgm:pt modelId="{1CF24F9C-7C91-450D-9CBF-276AE9E8B991}" type="sibTrans" cxnId="{6CD21D0D-50BB-443C-A166-5ECCFC3854D0}">
      <dgm:prSet/>
      <dgm:spPr/>
      <dgm:t>
        <a:bodyPr/>
        <a:lstStyle/>
        <a:p>
          <a:endParaRPr lang="es-AR"/>
        </a:p>
      </dgm:t>
    </dgm:pt>
    <dgm:pt modelId="{297A8E9E-1E58-4E2A-B08B-7A34A5DAC0C0}">
      <dgm:prSet phldrT="[Texto]"/>
      <dgm:spPr/>
      <dgm:t>
        <a:bodyPr/>
        <a:lstStyle/>
        <a:p>
          <a:r>
            <a:rPr lang="es-AR" dirty="0"/>
            <a:t>Brinda soluciones inmobiliarias para quienes buscan vender o acceder a una propiedad</a:t>
          </a:r>
        </a:p>
      </dgm:t>
    </dgm:pt>
    <dgm:pt modelId="{283E9250-8616-4554-99D8-5C4D5BA59CEC}" type="parTrans" cxnId="{A3D42296-D173-4681-8C78-6DABC1CEDFD8}">
      <dgm:prSet/>
      <dgm:spPr/>
      <dgm:t>
        <a:bodyPr/>
        <a:lstStyle/>
        <a:p>
          <a:endParaRPr lang="es-AR"/>
        </a:p>
      </dgm:t>
    </dgm:pt>
    <dgm:pt modelId="{D618DD17-8510-4FD4-AEF4-8B3EA1C300ED}" type="sibTrans" cxnId="{A3D42296-D173-4681-8C78-6DABC1CEDFD8}">
      <dgm:prSet/>
      <dgm:spPr/>
      <dgm:t>
        <a:bodyPr/>
        <a:lstStyle/>
        <a:p>
          <a:endParaRPr lang="es-AR"/>
        </a:p>
      </dgm:t>
    </dgm:pt>
    <dgm:pt modelId="{8A498773-EF5A-4CA5-B7ED-445767740B90}" type="pres">
      <dgm:prSet presAssocID="{1A4A061A-8E34-409F-95B4-0DA6373D1993}" presName="linear" presStyleCnt="0">
        <dgm:presLayoutVars>
          <dgm:animLvl val="lvl"/>
          <dgm:resizeHandles val="exact"/>
        </dgm:presLayoutVars>
      </dgm:prSet>
      <dgm:spPr/>
    </dgm:pt>
    <dgm:pt modelId="{B1E2E374-D6A1-42CD-BE7F-D717152252E8}" type="pres">
      <dgm:prSet presAssocID="{EFA1D9F1-B85D-48AF-B287-C0C105CC01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228D68-9B89-4A7C-8964-FC1C0AA88714}" type="pres">
      <dgm:prSet presAssocID="{556A5596-2105-4D43-8CC3-8C7727B4FFB4}" presName="spacer" presStyleCnt="0"/>
      <dgm:spPr/>
    </dgm:pt>
    <dgm:pt modelId="{ADBEA758-9D3D-4EA7-8F8F-F11C14782460}" type="pres">
      <dgm:prSet presAssocID="{297A8E9E-1E58-4E2A-B08B-7A34A5DAC0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8EA80B1-6CA7-4CFE-AB29-C611460A1AE9}" type="pres">
      <dgm:prSet presAssocID="{D618DD17-8510-4FD4-AEF4-8B3EA1C300ED}" presName="spacer" presStyleCnt="0"/>
      <dgm:spPr/>
    </dgm:pt>
    <dgm:pt modelId="{433470A4-7062-4AC9-8D38-1DAABC637439}" type="pres">
      <dgm:prSet presAssocID="{5EEBA763-A73A-4414-8CAB-95FD8A7741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D21D0D-50BB-443C-A166-5ECCFC3854D0}" srcId="{1A4A061A-8E34-409F-95B4-0DA6373D1993}" destId="{5EEBA763-A73A-4414-8CAB-95FD8A7741EB}" srcOrd="2" destOrd="0" parTransId="{8AF05844-E8C7-41D8-89D6-005D1D1E0B6E}" sibTransId="{1CF24F9C-7C91-450D-9CBF-276AE9E8B991}"/>
    <dgm:cxn modelId="{00910B23-2EEF-4418-BC67-68C8BB859895}" type="presOf" srcId="{1A4A061A-8E34-409F-95B4-0DA6373D1993}" destId="{8A498773-EF5A-4CA5-B7ED-445767740B90}" srcOrd="0" destOrd="0" presId="urn:microsoft.com/office/officeart/2005/8/layout/vList2"/>
    <dgm:cxn modelId="{22438C4F-5391-4E90-8A59-69597ADF8129}" type="presOf" srcId="{5EEBA763-A73A-4414-8CAB-95FD8A7741EB}" destId="{433470A4-7062-4AC9-8D38-1DAABC637439}" srcOrd="0" destOrd="0" presId="urn:microsoft.com/office/officeart/2005/8/layout/vList2"/>
    <dgm:cxn modelId="{787AAF8E-AFF6-4E83-8E44-FB6C7AA0469B}" srcId="{1A4A061A-8E34-409F-95B4-0DA6373D1993}" destId="{EFA1D9F1-B85D-48AF-B287-C0C105CC01E5}" srcOrd="0" destOrd="0" parTransId="{D0AE6297-5325-401F-9076-BFE16012CCCE}" sibTransId="{556A5596-2105-4D43-8CC3-8C7727B4FFB4}"/>
    <dgm:cxn modelId="{A3D42296-D173-4681-8C78-6DABC1CEDFD8}" srcId="{1A4A061A-8E34-409F-95B4-0DA6373D1993}" destId="{297A8E9E-1E58-4E2A-B08B-7A34A5DAC0C0}" srcOrd="1" destOrd="0" parTransId="{283E9250-8616-4554-99D8-5C4D5BA59CEC}" sibTransId="{D618DD17-8510-4FD4-AEF4-8B3EA1C300ED}"/>
    <dgm:cxn modelId="{212762A1-41F2-4C95-A9B2-6D98652FFE17}" type="presOf" srcId="{297A8E9E-1E58-4E2A-B08B-7A34A5DAC0C0}" destId="{ADBEA758-9D3D-4EA7-8F8F-F11C14782460}" srcOrd="0" destOrd="0" presId="urn:microsoft.com/office/officeart/2005/8/layout/vList2"/>
    <dgm:cxn modelId="{42C08BC2-A060-4EE2-8AEB-46B609524EB9}" type="presOf" srcId="{EFA1D9F1-B85D-48AF-B287-C0C105CC01E5}" destId="{B1E2E374-D6A1-42CD-BE7F-D717152252E8}" srcOrd="0" destOrd="0" presId="urn:microsoft.com/office/officeart/2005/8/layout/vList2"/>
    <dgm:cxn modelId="{C073B590-AAFD-421D-9013-995EA7C92076}" type="presParOf" srcId="{8A498773-EF5A-4CA5-B7ED-445767740B90}" destId="{B1E2E374-D6A1-42CD-BE7F-D717152252E8}" srcOrd="0" destOrd="0" presId="urn:microsoft.com/office/officeart/2005/8/layout/vList2"/>
    <dgm:cxn modelId="{9B55BD31-0462-4CEE-A359-E7E28C13DD51}" type="presParOf" srcId="{8A498773-EF5A-4CA5-B7ED-445767740B90}" destId="{01228D68-9B89-4A7C-8964-FC1C0AA88714}" srcOrd="1" destOrd="0" presId="urn:microsoft.com/office/officeart/2005/8/layout/vList2"/>
    <dgm:cxn modelId="{7B1E785F-FC8D-477D-85BD-F53CA2A857D1}" type="presParOf" srcId="{8A498773-EF5A-4CA5-B7ED-445767740B90}" destId="{ADBEA758-9D3D-4EA7-8F8F-F11C14782460}" srcOrd="2" destOrd="0" presId="urn:microsoft.com/office/officeart/2005/8/layout/vList2"/>
    <dgm:cxn modelId="{AFD2CE57-545A-4550-84D3-AAC941122884}" type="presParOf" srcId="{8A498773-EF5A-4CA5-B7ED-445767740B90}" destId="{A8EA80B1-6CA7-4CFE-AB29-C611460A1AE9}" srcOrd="3" destOrd="0" presId="urn:microsoft.com/office/officeart/2005/8/layout/vList2"/>
    <dgm:cxn modelId="{3658B5D3-075E-444D-A834-FC88336BC539}" type="presParOf" srcId="{8A498773-EF5A-4CA5-B7ED-445767740B90}" destId="{433470A4-7062-4AC9-8D38-1DAABC6374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D8E479-801A-4CF1-856F-CAC3AC0845BE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47DF4814-BC0E-45C5-8532-AB3115F2E343}">
      <dgm:prSet phldrT="[Texto]"/>
      <dgm:spPr/>
      <dgm:t>
        <a:bodyPr/>
        <a:lstStyle/>
        <a:p>
          <a:r>
            <a:rPr lang="es-AR" dirty="0"/>
            <a:t>Mediante </a:t>
          </a:r>
          <a:r>
            <a:rPr lang="es-AR" dirty="0" err="1"/>
            <a:t>regex</a:t>
          </a:r>
          <a:r>
            <a:rPr lang="es-AR" dirty="0"/>
            <a:t>, creamos expresiones regulares para buscar campos que contengan el signo de la divisa seguido del importe.</a:t>
          </a:r>
        </a:p>
      </dgm:t>
    </dgm:pt>
    <dgm:pt modelId="{4B8FDBE4-58CD-4E4A-B13B-02F33F42BBEB}" type="parTrans" cxnId="{F2A3269D-9BD3-4298-9570-52BDEAA097DF}">
      <dgm:prSet/>
      <dgm:spPr/>
      <dgm:t>
        <a:bodyPr/>
        <a:lstStyle/>
        <a:p>
          <a:endParaRPr lang="es-AR"/>
        </a:p>
      </dgm:t>
    </dgm:pt>
    <dgm:pt modelId="{72D4DCB3-4DC5-421D-B490-CACE5EBC4735}" type="sibTrans" cxnId="{F2A3269D-9BD3-4298-9570-52BDEAA097DF}">
      <dgm:prSet/>
      <dgm:spPr/>
      <dgm:t>
        <a:bodyPr/>
        <a:lstStyle/>
        <a:p>
          <a:endParaRPr lang="es-AR"/>
        </a:p>
      </dgm:t>
    </dgm:pt>
    <dgm:pt modelId="{3F691184-9DB4-424D-8A93-B6A96D268309}">
      <dgm:prSet phldrT="[Texto]"/>
      <dgm:spPr/>
      <dgm:t>
        <a:bodyPr/>
        <a:lstStyle/>
        <a:p>
          <a:r>
            <a:rPr lang="es-AR" dirty="0"/>
            <a:t>Aplicamos la expresión regular en las columnas </a:t>
          </a:r>
          <a:r>
            <a:rPr lang="es-AR" dirty="0" err="1"/>
            <a:t>title</a:t>
          </a:r>
          <a:r>
            <a:rPr lang="es-AR" dirty="0"/>
            <a:t> y </a:t>
          </a:r>
          <a:r>
            <a:rPr lang="es-AR" dirty="0" err="1"/>
            <a:t>description</a:t>
          </a:r>
          <a:r>
            <a:rPr lang="es-AR" dirty="0"/>
            <a:t>.</a:t>
          </a:r>
        </a:p>
      </dgm:t>
    </dgm:pt>
    <dgm:pt modelId="{F1BDE271-F5BF-4420-BC36-01F8FDBF70FE}" type="parTrans" cxnId="{AA8B4DC1-D720-4CE1-A424-310ADD453DE8}">
      <dgm:prSet/>
      <dgm:spPr/>
      <dgm:t>
        <a:bodyPr/>
        <a:lstStyle/>
        <a:p>
          <a:endParaRPr lang="es-AR"/>
        </a:p>
      </dgm:t>
    </dgm:pt>
    <dgm:pt modelId="{FBD50563-1EDD-4195-98A9-740C3C371645}" type="sibTrans" cxnId="{AA8B4DC1-D720-4CE1-A424-310ADD453DE8}">
      <dgm:prSet/>
      <dgm:spPr/>
      <dgm:t>
        <a:bodyPr/>
        <a:lstStyle/>
        <a:p>
          <a:endParaRPr lang="es-AR"/>
        </a:p>
      </dgm:t>
    </dgm:pt>
    <dgm:pt modelId="{46141290-A153-45C7-9A16-47F044F0A595}">
      <dgm:prSet phldrT="[Texto]"/>
      <dgm:spPr/>
      <dgm:t>
        <a:bodyPr/>
        <a:lstStyle/>
        <a:p>
          <a:r>
            <a:rPr lang="es-AR" dirty="0"/>
            <a:t>Completamos con los valores encontrados, los campos nulos de </a:t>
          </a:r>
          <a:r>
            <a:rPr lang="es-AR" dirty="0" err="1"/>
            <a:t>Price_aprox_usd</a:t>
          </a:r>
          <a:endParaRPr lang="es-AR" dirty="0"/>
        </a:p>
      </dgm:t>
    </dgm:pt>
    <dgm:pt modelId="{DB1122B3-CE94-409A-B5E5-87DEF1A5DB37}" type="parTrans" cxnId="{239F3170-6613-4016-A2A0-2FFC7A8624EB}">
      <dgm:prSet/>
      <dgm:spPr/>
      <dgm:t>
        <a:bodyPr/>
        <a:lstStyle/>
        <a:p>
          <a:endParaRPr lang="es-AR"/>
        </a:p>
      </dgm:t>
    </dgm:pt>
    <dgm:pt modelId="{F11540D1-29D4-46F1-9C39-6741114D0D9D}" type="sibTrans" cxnId="{239F3170-6613-4016-A2A0-2FFC7A8624EB}">
      <dgm:prSet/>
      <dgm:spPr/>
      <dgm:t>
        <a:bodyPr/>
        <a:lstStyle/>
        <a:p>
          <a:endParaRPr lang="es-AR"/>
        </a:p>
      </dgm:t>
    </dgm:pt>
    <dgm:pt modelId="{7BB9DAA0-2EAD-4B78-8E45-79EC7D24D908}" type="pres">
      <dgm:prSet presAssocID="{0AD8E479-801A-4CF1-856F-CAC3AC0845BE}" presName="linear" presStyleCnt="0">
        <dgm:presLayoutVars>
          <dgm:animLvl val="lvl"/>
          <dgm:resizeHandles val="exact"/>
        </dgm:presLayoutVars>
      </dgm:prSet>
      <dgm:spPr/>
    </dgm:pt>
    <dgm:pt modelId="{5003A2FB-94C2-44F4-B9B1-8F3E30CCC779}" type="pres">
      <dgm:prSet presAssocID="{47DF4814-BC0E-45C5-8532-AB3115F2E3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692E3B-4C84-400D-BD41-459DE1C55A1D}" type="pres">
      <dgm:prSet presAssocID="{72D4DCB3-4DC5-421D-B490-CACE5EBC4735}" presName="spacer" presStyleCnt="0"/>
      <dgm:spPr/>
    </dgm:pt>
    <dgm:pt modelId="{AACBDC88-4F2D-4D85-9364-4E1BE817CC22}" type="pres">
      <dgm:prSet presAssocID="{3F691184-9DB4-424D-8A93-B6A96D2683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66037D-CA74-4DD7-A7F2-5ADE67C86D4A}" type="pres">
      <dgm:prSet presAssocID="{FBD50563-1EDD-4195-98A9-740C3C371645}" presName="spacer" presStyleCnt="0"/>
      <dgm:spPr/>
    </dgm:pt>
    <dgm:pt modelId="{3762FFEC-3F45-48B0-8662-13044FFD3306}" type="pres">
      <dgm:prSet presAssocID="{46141290-A153-45C7-9A16-47F044F0A5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64A041-B34E-4D7C-BACF-0A20C8C97EC1}" type="presOf" srcId="{3F691184-9DB4-424D-8A93-B6A96D268309}" destId="{AACBDC88-4F2D-4D85-9364-4E1BE817CC22}" srcOrd="0" destOrd="0" presId="urn:microsoft.com/office/officeart/2005/8/layout/vList2"/>
    <dgm:cxn modelId="{CAFA7547-F213-4B74-B4E1-30E41A9221AE}" type="presOf" srcId="{0AD8E479-801A-4CF1-856F-CAC3AC0845BE}" destId="{7BB9DAA0-2EAD-4B78-8E45-79EC7D24D908}" srcOrd="0" destOrd="0" presId="urn:microsoft.com/office/officeart/2005/8/layout/vList2"/>
    <dgm:cxn modelId="{9DC03648-8D85-4DD3-9681-9E5283E0A1DD}" type="presOf" srcId="{46141290-A153-45C7-9A16-47F044F0A595}" destId="{3762FFEC-3F45-48B0-8662-13044FFD3306}" srcOrd="0" destOrd="0" presId="urn:microsoft.com/office/officeart/2005/8/layout/vList2"/>
    <dgm:cxn modelId="{0706B448-75BB-4F23-9F28-78D63206EB72}" type="presOf" srcId="{47DF4814-BC0E-45C5-8532-AB3115F2E343}" destId="{5003A2FB-94C2-44F4-B9B1-8F3E30CCC779}" srcOrd="0" destOrd="0" presId="urn:microsoft.com/office/officeart/2005/8/layout/vList2"/>
    <dgm:cxn modelId="{239F3170-6613-4016-A2A0-2FFC7A8624EB}" srcId="{0AD8E479-801A-4CF1-856F-CAC3AC0845BE}" destId="{46141290-A153-45C7-9A16-47F044F0A595}" srcOrd="2" destOrd="0" parTransId="{DB1122B3-CE94-409A-B5E5-87DEF1A5DB37}" sibTransId="{F11540D1-29D4-46F1-9C39-6741114D0D9D}"/>
    <dgm:cxn modelId="{F2A3269D-9BD3-4298-9570-52BDEAA097DF}" srcId="{0AD8E479-801A-4CF1-856F-CAC3AC0845BE}" destId="{47DF4814-BC0E-45C5-8532-AB3115F2E343}" srcOrd="0" destOrd="0" parTransId="{4B8FDBE4-58CD-4E4A-B13B-02F33F42BBEB}" sibTransId="{72D4DCB3-4DC5-421D-B490-CACE5EBC4735}"/>
    <dgm:cxn modelId="{AA8B4DC1-D720-4CE1-A424-310ADD453DE8}" srcId="{0AD8E479-801A-4CF1-856F-CAC3AC0845BE}" destId="{3F691184-9DB4-424D-8A93-B6A96D268309}" srcOrd="1" destOrd="0" parTransId="{F1BDE271-F5BF-4420-BC36-01F8FDBF70FE}" sibTransId="{FBD50563-1EDD-4195-98A9-740C3C371645}"/>
    <dgm:cxn modelId="{586F3807-B949-4C90-AD61-9378AED52809}" type="presParOf" srcId="{7BB9DAA0-2EAD-4B78-8E45-79EC7D24D908}" destId="{5003A2FB-94C2-44F4-B9B1-8F3E30CCC779}" srcOrd="0" destOrd="0" presId="urn:microsoft.com/office/officeart/2005/8/layout/vList2"/>
    <dgm:cxn modelId="{8DE17F9E-835E-42D1-9A1A-EAA056EDCA91}" type="presParOf" srcId="{7BB9DAA0-2EAD-4B78-8E45-79EC7D24D908}" destId="{C4692E3B-4C84-400D-BD41-459DE1C55A1D}" srcOrd="1" destOrd="0" presId="urn:microsoft.com/office/officeart/2005/8/layout/vList2"/>
    <dgm:cxn modelId="{058D7894-A2D8-4EC4-889A-7E6C7FE66178}" type="presParOf" srcId="{7BB9DAA0-2EAD-4B78-8E45-79EC7D24D908}" destId="{AACBDC88-4F2D-4D85-9364-4E1BE817CC22}" srcOrd="2" destOrd="0" presId="urn:microsoft.com/office/officeart/2005/8/layout/vList2"/>
    <dgm:cxn modelId="{1596F424-E9BA-4F52-BF78-F1CD35E98433}" type="presParOf" srcId="{7BB9DAA0-2EAD-4B78-8E45-79EC7D24D908}" destId="{CB66037D-CA74-4DD7-A7F2-5ADE67C86D4A}" srcOrd="3" destOrd="0" presId="urn:microsoft.com/office/officeart/2005/8/layout/vList2"/>
    <dgm:cxn modelId="{785781B3-A20E-4657-A63E-970718A82959}" type="presParOf" srcId="{7BB9DAA0-2EAD-4B78-8E45-79EC7D24D908}" destId="{3762FFEC-3F45-48B0-8662-13044FFD33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40DC57-5E12-4F47-A5BA-F449072719D3}" type="doc">
      <dgm:prSet loTypeId="urn:microsoft.com/office/officeart/2008/layout/VerticalCircle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7210CBC0-2586-40F3-BAA8-16F718A4CA90}">
      <dgm:prSet phldrT="[Texto]"/>
      <dgm:spPr/>
      <dgm:t>
        <a:bodyPr/>
        <a:lstStyle/>
        <a:p>
          <a:r>
            <a:rPr lang="es-AR" dirty="0"/>
            <a:t>Nulos originales: 52.603</a:t>
          </a:r>
        </a:p>
      </dgm:t>
    </dgm:pt>
    <dgm:pt modelId="{FC145602-5074-4636-B7B9-04B9648A2ED2}" type="parTrans" cxnId="{FFCA767A-33BD-4E47-B237-79B179B5AAD8}">
      <dgm:prSet/>
      <dgm:spPr/>
      <dgm:t>
        <a:bodyPr/>
        <a:lstStyle/>
        <a:p>
          <a:endParaRPr lang="es-AR"/>
        </a:p>
      </dgm:t>
    </dgm:pt>
    <dgm:pt modelId="{F6FE2597-144D-4021-8ADD-B3B3249D9FF9}" type="sibTrans" cxnId="{FFCA767A-33BD-4E47-B237-79B179B5AAD8}">
      <dgm:prSet/>
      <dgm:spPr/>
      <dgm:t>
        <a:bodyPr/>
        <a:lstStyle/>
        <a:p>
          <a:endParaRPr lang="es-AR"/>
        </a:p>
      </dgm:t>
    </dgm:pt>
    <dgm:pt modelId="{ADE3A501-DF20-4E17-A17C-889DA7155100}">
      <dgm:prSet phldrT="[Texto]"/>
      <dgm:spPr/>
      <dgm:t>
        <a:bodyPr/>
        <a:lstStyle/>
        <a:p>
          <a:r>
            <a:rPr lang="es-AR" dirty="0"/>
            <a:t>Nulos actuales: 35.809</a:t>
          </a:r>
        </a:p>
      </dgm:t>
    </dgm:pt>
    <dgm:pt modelId="{47385640-3938-451D-8AE3-44D2B9DA6116}" type="parTrans" cxnId="{8332034B-99D7-4FF7-8C4B-D2F79DD9E885}">
      <dgm:prSet/>
      <dgm:spPr/>
      <dgm:t>
        <a:bodyPr/>
        <a:lstStyle/>
        <a:p>
          <a:endParaRPr lang="es-AR"/>
        </a:p>
      </dgm:t>
    </dgm:pt>
    <dgm:pt modelId="{C63D83AF-C42E-4347-B67E-BA719278D314}" type="sibTrans" cxnId="{8332034B-99D7-4FF7-8C4B-D2F79DD9E885}">
      <dgm:prSet/>
      <dgm:spPr/>
      <dgm:t>
        <a:bodyPr/>
        <a:lstStyle/>
        <a:p>
          <a:endParaRPr lang="es-AR"/>
        </a:p>
      </dgm:t>
    </dgm:pt>
    <dgm:pt modelId="{48E854B1-5E75-46E2-A089-B70BF52A3E95}">
      <dgm:prSet phldrT="[Texto]"/>
      <dgm:spPr/>
      <dgm:t>
        <a:bodyPr/>
        <a:lstStyle/>
        <a:p>
          <a:r>
            <a:rPr lang="es-AR" dirty="0"/>
            <a:t>32% corregido</a:t>
          </a:r>
        </a:p>
      </dgm:t>
    </dgm:pt>
    <dgm:pt modelId="{C95A2728-CF98-4992-A515-C9923E87CA40}" type="parTrans" cxnId="{7342ECFA-982C-476F-BF7C-F8F34DAEBF77}">
      <dgm:prSet/>
      <dgm:spPr/>
      <dgm:t>
        <a:bodyPr/>
        <a:lstStyle/>
        <a:p>
          <a:endParaRPr lang="es-AR"/>
        </a:p>
      </dgm:t>
    </dgm:pt>
    <dgm:pt modelId="{59AD27FE-F8C2-44F1-B765-D370860718F3}" type="sibTrans" cxnId="{7342ECFA-982C-476F-BF7C-F8F34DAEBF77}">
      <dgm:prSet/>
      <dgm:spPr/>
      <dgm:t>
        <a:bodyPr/>
        <a:lstStyle/>
        <a:p>
          <a:endParaRPr lang="es-AR"/>
        </a:p>
      </dgm:t>
    </dgm:pt>
    <dgm:pt modelId="{55F948EE-0FF1-4D8A-B214-21D95120620E}" type="pres">
      <dgm:prSet presAssocID="{9E40DC57-5E12-4F47-A5BA-F449072719D3}" presName="Name0" presStyleCnt="0">
        <dgm:presLayoutVars>
          <dgm:dir/>
        </dgm:presLayoutVars>
      </dgm:prSet>
      <dgm:spPr/>
    </dgm:pt>
    <dgm:pt modelId="{CE1A9348-9EF1-43E3-A55E-60383EA0034F}" type="pres">
      <dgm:prSet presAssocID="{7210CBC0-2586-40F3-BAA8-16F718A4CA90}" presName="noChildren" presStyleCnt="0"/>
      <dgm:spPr/>
    </dgm:pt>
    <dgm:pt modelId="{0F28F9CE-06AF-499E-AB47-5F20D04C49B3}" type="pres">
      <dgm:prSet presAssocID="{7210CBC0-2586-40F3-BAA8-16F718A4CA90}" presName="gap" presStyleCnt="0"/>
      <dgm:spPr/>
    </dgm:pt>
    <dgm:pt modelId="{A03F2F42-CEEF-4D5D-9996-06AF21326503}" type="pres">
      <dgm:prSet presAssocID="{7210CBC0-2586-40F3-BAA8-16F718A4CA90}" presName="medCircle2" presStyleLbl="vennNode1" presStyleIdx="0" presStyleCnt="3"/>
      <dgm:spPr/>
    </dgm:pt>
    <dgm:pt modelId="{14BAED6F-1642-42C9-8B01-7CD77CFA23D6}" type="pres">
      <dgm:prSet presAssocID="{7210CBC0-2586-40F3-BAA8-16F718A4CA90}" presName="txLvlOnly1" presStyleLbl="revTx" presStyleIdx="0" presStyleCnt="3"/>
      <dgm:spPr/>
    </dgm:pt>
    <dgm:pt modelId="{E9602BB3-ACAB-4215-892C-B9A29933F1CE}" type="pres">
      <dgm:prSet presAssocID="{ADE3A501-DF20-4E17-A17C-889DA7155100}" presName="noChildren" presStyleCnt="0"/>
      <dgm:spPr/>
    </dgm:pt>
    <dgm:pt modelId="{B6548C18-D2BA-4DA1-ACEA-008026A95986}" type="pres">
      <dgm:prSet presAssocID="{ADE3A501-DF20-4E17-A17C-889DA7155100}" presName="gap" presStyleCnt="0"/>
      <dgm:spPr/>
    </dgm:pt>
    <dgm:pt modelId="{9C586515-C564-4EFE-887E-EE321C1A3D0C}" type="pres">
      <dgm:prSet presAssocID="{ADE3A501-DF20-4E17-A17C-889DA7155100}" presName="medCircle2" presStyleLbl="vennNode1" presStyleIdx="1" presStyleCnt="3"/>
      <dgm:spPr/>
    </dgm:pt>
    <dgm:pt modelId="{793CFF62-11E8-453B-9DF4-5133A07CEA53}" type="pres">
      <dgm:prSet presAssocID="{ADE3A501-DF20-4E17-A17C-889DA7155100}" presName="txLvlOnly1" presStyleLbl="revTx" presStyleIdx="1" presStyleCnt="3"/>
      <dgm:spPr/>
    </dgm:pt>
    <dgm:pt modelId="{311B9084-0891-4BC1-8A80-745C8194560A}" type="pres">
      <dgm:prSet presAssocID="{48E854B1-5E75-46E2-A089-B70BF52A3E95}" presName="noChildren" presStyleCnt="0"/>
      <dgm:spPr/>
    </dgm:pt>
    <dgm:pt modelId="{B52D605E-E6A9-4260-8554-7F718E240CAE}" type="pres">
      <dgm:prSet presAssocID="{48E854B1-5E75-46E2-A089-B70BF52A3E95}" presName="gap" presStyleCnt="0"/>
      <dgm:spPr/>
    </dgm:pt>
    <dgm:pt modelId="{4AED953C-DB97-41A7-9428-5371EA636099}" type="pres">
      <dgm:prSet presAssocID="{48E854B1-5E75-46E2-A089-B70BF52A3E95}" presName="medCircle2" presStyleLbl="vennNode1" presStyleIdx="2" presStyleCnt="3"/>
      <dgm:spPr/>
    </dgm:pt>
    <dgm:pt modelId="{79B9914B-5173-4A97-89BB-D4A8233F040F}" type="pres">
      <dgm:prSet presAssocID="{48E854B1-5E75-46E2-A089-B70BF52A3E95}" presName="txLvlOnly1" presStyleLbl="revTx" presStyleIdx="2" presStyleCnt="3"/>
      <dgm:spPr/>
    </dgm:pt>
  </dgm:ptLst>
  <dgm:cxnLst>
    <dgm:cxn modelId="{8332034B-99D7-4FF7-8C4B-D2F79DD9E885}" srcId="{9E40DC57-5E12-4F47-A5BA-F449072719D3}" destId="{ADE3A501-DF20-4E17-A17C-889DA7155100}" srcOrd="1" destOrd="0" parTransId="{47385640-3938-451D-8AE3-44D2B9DA6116}" sibTransId="{C63D83AF-C42E-4347-B67E-BA719278D314}"/>
    <dgm:cxn modelId="{A4DCA258-E73B-4DDE-A080-0A72575A859E}" type="presOf" srcId="{ADE3A501-DF20-4E17-A17C-889DA7155100}" destId="{793CFF62-11E8-453B-9DF4-5133A07CEA53}" srcOrd="0" destOrd="0" presId="urn:microsoft.com/office/officeart/2008/layout/VerticalCircleList"/>
    <dgm:cxn modelId="{FFCA767A-33BD-4E47-B237-79B179B5AAD8}" srcId="{9E40DC57-5E12-4F47-A5BA-F449072719D3}" destId="{7210CBC0-2586-40F3-BAA8-16F718A4CA90}" srcOrd="0" destOrd="0" parTransId="{FC145602-5074-4636-B7B9-04B9648A2ED2}" sibTransId="{F6FE2597-144D-4021-8ADD-B3B3249D9FF9}"/>
    <dgm:cxn modelId="{B998D497-DE4B-48F1-8A33-64A7500F201B}" type="presOf" srcId="{48E854B1-5E75-46E2-A089-B70BF52A3E95}" destId="{79B9914B-5173-4A97-89BB-D4A8233F040F}" srcOrd="0" destOrd="0" presId="urn:microsoft.com/office/officeart/2008/layout/VerticalCircleList"/>
    <dgm:cxn modelId="{41EF59B1-B3F1-4703-A7CF-70BEED8DBFFD}" type="presOf" srcId="{9E40DC57-5E12-4F47-A5BA-F449072719D3}" destId="{55F948EE-0FF1-4D8A-B214-21D95120620E}" srcOrd="0" destOrd="0" presId="urn:microsoft.com/office/officeart/2008/layout/VerticalCircleList"/>
    <dgm:cxn modelId="{6829BBB6-922F-4325-B599-2220DF682D28}" type="presOf" srcId="{7210CBC0-2586-40F3-BAA8-16F718A4CA90}" destId="{14BAED6F-1642-42C9-8B01-7CD77CFA23D6}" srcOrd="0" destOrd="0" presId="urn:microsoft.com/office/officeart/2008/layout/VerticalCircleList"/>
    <dgm:cxn modelId="{7342ECFA-982C-476F-BF7C-F8F34DAEBF77}" srcId="{9E40DC57-5E12-4F47-A5BA-F449072719D3}" destId="{48E854B1-5E75-46E2-A089-B70BF52A3E95}" srcOrd="2" destOrd="0" parTransId="{C95A2728-CF98-4992-A515-C9923E87CA40}" sibTransId="{59AD27FE-F8C2-44F1-B765-D370860718F3}"/>
    <dgm:cxn modelId="{DB498258-8FCE-44CF-812C-01F7913D0338}" type="presParOf" srcId="{55F948EE-0FF1-4D8A-B214-21D95120620E}" destId="{CE1A9348-9EF1-43E3-A55E-60383EA0034F}" srcOrd="0" destOrd="0" presId="urn:microsoft.com/office/officeart/2008/layout/VerticalCircleList"/>
    <dgm:cxn modelId="{536414CC-FC65-421F-A2A3-6057EDEA2673}" type="presParOf" srcId="{CE1A9348-9EF1-43E3-A55E-60383EA0034F}" destId="{0F28F9CE-06AF-499E-AB47-5F20D04C49B3}" srcOrd="0" destOrd="0" presId="urn:microsoft.com/office/officeart/2008/layout/VerticalCircleList"/>
    <dgm:cxn modelId="{2DEF0495-E51D-4EA7-AF10-735E64FB4226}" type="presParOf" srcId="{CE1A9348-9EF1-43E3-A55E-60383EA0034F}" destId="{A03F2F42-CEEF-4D5D-9996-06AF21326503}" srcOrd="1" destOrd="0" presId="urn:microsoft.com/office/officeart/2008/layout/VerticalCircleList"/>
    <dgm:cxn modelId="{1BE2C1CC-C973-4549-B212-43282F6ECB8A}" type="presParOf" srcId="{CE1A9348-9EF1-43E3-A55E-60383EA0034F}" destId="{14BAED6F-1642-42C9-8B01-7CD77CFA23D6}" srcOrd="2" destOrd="0" presId="urn:microsoft.com/office/officeart/2008/layout/VerticalCircleList"/>
    <dgm:cxn modelId="{D55EAEDA-E8D0-48EB-984B-1FECB2670BA9}" type="presParOf" srcId="{55F948EE-0FF1-4D8A-B214-21D95120620E}" destId="{E9602BB3-ACAB-4215-892C-B9A29933F1CE}" srcOrd="1" destOrd="0" presId="urn:microsoft.com/office/officeart/2008/layout/VerticalCircleList"/>
    <dgm:cxn modelId="{321343D0-9C83-4E00-AA58-610ADDB38301}" type="presParOf" srcId="{E9602BB3-ACAB-4215-892C-B9A29933F1CE}" destId="{B6548C18-D2BA-4DA1-ACEA-008026A95986}" srcOrd="0" destOrd="0" presId="urn:microsoft.com/office/officeart/2008/layout/VerticalCircleList"/>
    <dgm:cxn modelId="{A4C5C39C-6E8F-496C-AFC6-F66A1EC0AF22}" type="presParOf" srcId="{E9602BB3-ACAB-4215-892C-B9A29933F1CE}" destId="{9C586515-C564-4EFE-887E-EE321C1A3D0C}" srcOrd="1" destOrd="0" presId="urn:microsoft.com/office/officeart/2008/layout/VerticalCircleList"/>
    <dgm:cxn modelId="{A0DA3733-CC95-400E-B72E-83D97741743E}" type="presParOf" srcId="{E9602BB3-ACAB-4215-892C-B9A29933F1CE}" destId="{793CFF62-11E8-453B-9DF4-5133A07CEA53}" srcOrd="2" destOrd="0" presId="urn:microsoft.com/office/officeart/2008/layout/VerticalCircleList"/>
    <dgm:cxn modelId="{5D07036A-474C-43A8-904B-512AB0CC7B9B}" type="presParOf" srcId="{55F948EE-0FF1-4D8A-B214-21D95120620E}" destId="{311B9084-0891-4BC1-8A80-745C8194560A}" srcOrd="2" destOrd="0" presId="urn:microsoft.com/office/officeart/2008/layout/VerticalCircleList"/>
    <dgm:cxn modelId="{A0B77B4C-BBEF-4218-898B-AFEDADF515DE}" type="presParOf" srcId="{311B9084-0891-4BC1-8A80-745C8194560A}" destId="{B52D605E-E6A9-4260-8554-7F718E240CAE}" srcOrd="0" destOrd="0" presId="urn:microsoft.com/office/officeart/2008/layout/VerticalCircleList"/>
    <dgm:cxn modelId="{8AF560E4-1C0B-4B64-B01C-4C6F589B7AE5}" type="presParOf" srcId="{311B9084-0891-4BC1-8A80-745C8194560A}" destId="{4AED953C-DB97-41A7-9428-5371EA636099}" srcOrd="1" destOrd="0" presId="urn:microsoft.com/office/officeart/2008/layout/VerticalCircleList"/>
    <dgm:cxn modelId="{7112AD3A-D662-4DC5-B802-BDCB0575480A}" type="presParOf" srcId="{311B9084-0891-4BC1-8A80-745C8194560A}" destId="{79B9914B-5173-4A97-89BB-D4A8233F040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D8E479-801A-4CF1-856F-CAC3AC0845BE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47DF4814-BC0E-45C5-8532-AB3115F2E343}">
      <dgm:prSet phldrT="[Texto]"/>
      <dgm:spPr/>
      <dgm:t>
        <a:bodyPr/>
        <a:lstStyle/>
        <a:p>
          <a:r>
            <a:rPr lang="es-AR" dirty="0"/>
            <a:t>Filtramos los valores no nulos para los campos precio </a:t>
          </a:r>
          <a:r>
            <a:rPr lang="es-AR" dirty="0" err="1"/>
            <a:t>aprox</a:t>
          </a:r>
          <a:r>
            <a:rPr lang="es-AR" dirty="0"/>
            <a:t> </a:t>
          </a:r>
          <a:r>
            <a:rPr lang="es-AR" dirty="0" err="1"/>
            <a:t>usd</a:t>
          </a:r>
          <a:r>
            <a:rPr lang="es-AR" dirty="0"/>
            <a:t> y superficie total en m2</a:t>
          </a:r>
        </a:p>
      </dgm:t>
    </dgm:pt>
    <dgm:pt modelId="{4B8FDBE4-58CD-4E4A-B13B-02F33F42BBEB}" type="parTrans" cxnId="{F2A3269D-9BD3-4298-9570-52BDEAA097DF}">
      <dgm:prSet/>
      <dgm:spPr/>
      <dgm:t>
        <a:bodyPr/>
        <a:lstStyle/>
        <a:p>
          <a:endParaRPr lang="es-AR"/>
        </a:p>
      </dgm:t>
    </dgm:pt>
    <dgm:pt modelId="{72D4DCB3-4DC5-421D-B490-CACE5EBC4735}" type="sibTrans" cxnId="{F2A3269D-9BD3-4298-9570-52BDEAA097DF}">
      <dgm:prSet/>
      <dgm:spPr/>
      <dgm:t>
        <a:bodyPr/>
        <a:lstStyle/>
        <a:p>
          <a:endParaRPr lang="es-AR"/>
        </a:p>
      </dgm:t>
    </dgm:pt>
    <dgm:pt modelId="{3F691184-9DB4-424D-8A93-B6A96D268309}">
      <dgm:prSet phldrT="[Texto]"/>
      <dgm:spPr/>
      <dgm:t>
        <a:bodyPr/>
        <a:lstStyle/>
        <a:p>
          <a:r>
            <a:rPr lang="es-AR" dirty="0"/>
            <a:t>Asignamos el cociente de dichos valores a los campos nulos de precio m2 USD</a:t>
          </a:r>
        </a:p>
      </dgm:t>
    </dgm:pt>
    <dgm:pt modelId="{F1BDE271-F5BF-4420-BC36-01F8FDBF70FE}" type="parTrans" cxnId="{AA8B4DC1-D720-4CE1-A424-310ADD453DE8}">
      <dgm:prSet/>
      <dgm:spPr/>
      <dgm:t>
        <a:bodyPr/>
        <a:lstStyle/>
        <a:p>
          <a:endParaRPr lang="es-AR"/>
        </a:p>
      </dgm:t>
    </dgm:pt>
    <dgm:pt modelId="{FBD50563-1EDD-4195-98A9-740C3C371645}" type="sibTrans" cxnId="{AA8B4DC1-D720-4CE1-A424-310ADD453DE8}">
      <dgm:prSet/>
      <dgm:spPr/>
      <dgm:t>
        <a:bodyPr/>
        <a:lstStyle/>
        <a:p>
          <a:endParaRPr lang="es-AR"/>
        </a:p>
      </dgm:t>
    </dgm:pt>
    <dgm:pt modelId="{7BB9DAA0-2EAD-4B78-8E45-79EC7D24D908}" type="pres">
      <dgm:prSet presAssocID="{0AD8E479-801A-4CF1-856F-CAC3AC0845BE}" presName="linear" presStyleCnt="0">
        <dgm:presLayoutVars>
          <dgm:animLvl val="lvl"/>
          <dgm:resizeHandles val="exact"/>
        </dgm:presLayoutVars>
      </dgm:prSet>
      <dgm:spPr/>
    </dgm:pt>
    <dgm:pt modelId="{5003A2FB-94C2-44F4-B9B1-8F3E30CCC779}" type="pres">
      <dgm:prSet presAssocID="{47DF4814-BC0E-45C5-8532-AB3115F2E3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692E3B-4C84-400D-BD41-459DE1C55A1D}" type="pres">
      <dgm:prSet presAssocID="{72D4DCB3-4DC5-421D-B490-CACE5EBC4735}" presName="spacer" presStyleCnt="0"/>
      <dgm:spPr/>
    </dgm:pt>
    <dgm:pt modelId="{AACBDC88-4F2D-4D85-9364-4E1BE817CC22}" type="pres">
      <dgm:prSet presAssocID="{3F691184-9DB4-424D-8A93-B6A96D26830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F64A041-B34E-4D7C-BACF-0A20C8C97EC1}" type="presOf" srcId="{3F691184-9DB4-424D-8A93-B6A96D268309}" destId="{AACBDC88-4F2D-4D85-9364-4E1BE817CC22}" srcOrd="0" destOrd="0" presId="urn:microsoft.com/office/officeart/2005/8/layout/vList2"/>
    <dgm:cxn modelId="{CAFA7547-F213-4B74-B4E1-30E41A9221AE}" type="presOf" srcId="{0AD8E479-801A-4CF1-856F-CAC3AC0845BE}" destId="{7BB9DAA0-2EAD-4B78-8E45-79EC7D24D908}" srcOrd="0" destOrd="0" presId="urn:microsoft.com/office/officeart/2005/8/layout/vList2"/>
    <dgm:cxn modelId="{0706B448-75BB-4F23-9F28-78D63206EB72}" type="presOf" srcId="{47DF4814-BC0E-45C5-8532-AB3115F2E343}" destId="{5003A2FB-94C2-44F4-B9B1-8F3E30CCC779}" srcOrd="0" destOrd="0" presId="urn:microsoft.com/office/officeart/2005/8/layout/vList2"/>
    <dgm:cxn modelId="{F2A3269D-9BD3-4298-9570-52BDEAA097DF}" srcId="{0AD8E479-801A-4CF1-856F-CAC3AC0845BE}" destId="{47DF4814-BC0E-45C5-8532-AB3115F2E343}" srcOrd="0" destOrd="0" parTransId="{4B8FDBE4-58CD-4E4A-B13B-02F33F42BBEB}" sibTransId="{72D4DCB3-4DC5-421D-B490-CACE5EBC4735}"/>
    <dgm:cxn modelId="{AA8B4DC1-D720-4CE1-A424-310ADD453DE8}" srcId="{0AD8E479-801A-4CF1-856F-CAC3AC0845BE}" destId="{3F691184-9DB4-424D-8A93-B6A96D268309}" srcOrd="1" destOrd="0" parTransId="{F1BDE271-F5BF-4420-BC36-01F8FDBF70FE}" sibTransId="{FBD50563-1EDD-4195-98A9-740C3C371645}"/>
    <dgm:cxn modelId="{586F3807-B949-4C90-AD61-9378AED52809}" type="presParOf" srcId="{7BB9DAA0-2EAD-4B78-8E45-79EC7D24D908}" destId="{5003A2FB-94C2-44F4-B9B1-8F3E30CCC779}" srcOrd="0" destOrd="0" presId="urn:microsoft.com/office/officeart/2005/8/layout/vList2"/>
    <dgm:cxn modelId="{8DE17F9E-835E-42D1-9A1A-EAA056EDCA91}" type="presParOf" srcId="{7BB9DAA0-2EAD-4B78-8E45-79EC7D24D908}" destId="{C4692E3B-4C84-400D-BD41-459DE1C55A1D}" srcOrd="1" destOrd="0" presId="urn:microsoft.com/office/officeart/2005/8/layout/vList2"/>
    <dgm:cxn modelId="{058D7894-A2D8-4EC4-889A-7E6C7FE66178}" type="presParOf" srcId="{7BB9DAA0-2EAD-4B78-8E45-79EC7D24D908}" destId="{AACBDC88-4F2D-4D85-9364-4E1BE817CC2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85EC259-8575-4C2C-B633-579B085D6622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76472302-B98E-4E4D-ACB8-F0F1EF810CB4}">
      <dgm:prSet phldrT="[Texto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AR" dirty="0"/>
            <a:t>Limpieza de datos</a:t>
          </a:r>
        </a:p>
      </dgm:t>
    </dgm:pt>
    <dgm:pt modelId="{3F869F5C-CB69-42DB-9CF9-99295F5387D1}" type="parTrans" cxnId="{7A203351-82CD-4CA8-BB51-21C3CA7DB9E0}">
      <dgm:prSet/>
      <dgm:spPr/>
      <dgm:t>
        <a:bodyPr/>
        <a:lstStyle/>
        <a:p>
          <a:endParaRPr lang="es-AR"/>
        </a:p>
      </dgm:t>
    </dgm:pt>
    <dgm:pt modelId="{75E15B58-BDC3-476E-8269-0C884D154FD6}" type="sibTrans" cxnId="{7A203351-82CD-4CA8-BB51-21C3CA7DB9E0}">
      <dgm:prSet/>
      <dgm:spPr/>
      <dgm:t>
        <a:bodyPr/>
        <a:lstStyle/>
        <a:p>
          <a:endParaRPr lang="es-AR"/>
        </a:p>
      </dgm:t>
    </dgm:pt>
    <dgm:pt modelId="{2DEC870E-AC3D-465F-8309-084F7A750ED8}">
      <dgm:prSet phldrT="[Texto]"/>
      <dgm:spPr/>
      <dgm:t>
        <a:bodyPr/>
        <a:lstStyle/>
        <a:p>
          <a:r>
            <a:rPr lang="es-AR" dirty="0"/>
            <a:t>Imputación y transformación</a:t>
          </a:r>
        </a:p>
      </dgm:t>
    </dgm:pt>
    <dgm:pt modelId="{512121E3-DB29-4AF1-A7F2-9694610C5454}" type="parTrans" cxnId="{1A96592D-28D8-4E67-BE55-AE4FD7E2CFC9}">
      <dgm:prSet/>
      <dgm:spPr/>
      <dgm:t>
        <a:bodyPr/>
        <a:lstStyle/>
        <a:p>
          <a:endParaRPr lang="es-AR"/>
        </a:p>
      </dgm:t>
    </dgm:pt>
    <dgm:pt modelId="{3D1D1E4D-A9B4-418B-90CD-08AC259D2154}" type="sibTrans" cxnId="{1A96592D-28D8-4E67-BE55-AE4FD7E2CFC9}">
      <dgm:prSet/>
      <dgm:spPr/>
      <dgm:t>
        <a:bodyPr/>
        <a:lstStyle/>
        <a:p>
          <a:endParaRPr lang="es-AR"/>
        </a:p>
      </dgm:t>
    </dgm:pt>
    <dgm:pt modelId="{8AD503F6-E814-4279-B9EA-C63FEF67C1A1}">
      <dgm:prSet phldrT="[Texto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AR" dirty="0"/>
            <a:t>Análisis y visualización</a:t>
          </a:r>
        </a:p>
      </dgm:t>
    </dgm:pt>
    <dgm:pt modelId="{A3A33C1D-6E43-4C3A-8C5B-22D78ABA38E6}" type="parTrans" cxnId="{BF48E704-9307-4926-A3CB-42ACBD442EB6}">
      <dgm:prSet/>
      <dgm:spPr/>
      <dgm:t>
        <a:bodyPr/>
        <a:lstStyle/>
        <a:p>
          <a:endParaRPr lang="es-AR"/>
        </a:p>
      </dgm:t>
    </dgm:pt>
    <dgm:pt modelId="{479350CD-72B3-40B0-878E-FA3334591CEF}" type="sibTrans" cxnId="{BF48E704-9307-4926-A3CB-42ACBD442EB6}">
      <dgm:prSet/>
      <dgm:spPr/>
      <dgm:t>
        <a:bodyPr/>
        <a:lstStyle/>
        <a:p>
          <a:endParaRPr lang="es-AR"/>
        </a:p>
      </dgm:t>
    </dgm:pt>
    <dgm:pt modelId="{B7CAF3F2-81CF-47CC-97FB-A8EA10367EAA}" type="pres">
      <dgm:prSet presAssocID="{885EC259-8575-4C2C-B633-579B085D6622}" presName="linear" presStyleCnt="0">
        <dgm:presLayoutVars>
          <dgm:animLvl val="lvl"/>
          <dgm:resizeHandles val="exact"/>
        </dgm:presLayoutVars>
      </dgm:prSet>
      <dgm:spPr/>
    </dgm:pt>
    <dgm:pt modelId="{E4732114-E491-4015-ADFE-B064966C271F}" type="pres">
      <dgm:prSet presAssocID="{76472302-B98E-4E4D-ACB8-F0F1EF810C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B484C8-BDAB-49AB-83BB-FC2BBC655D36}" type="pres">
      <dgm:prSet presAssocID="{75E15B58-BDC3-476E-8269-0C884D154FD6}" presName="spacer" presStyleCnt="0"/>
      <dgm:spPr/>
    </dgm:pt>
    <dgm:pt modelId="{19AB7E85-F98C-4F5E-A9B6-72B8197A4536}" type="pres">
      <dgm:prSet presAssocID="{2DEC870E-AC3D-465F-8309-084F7A750E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6B5064-02E6-4B44-A1CB-137C7CA5286C}" type="pres">
      <dgm:prSet presAssocID="{3D1D1E4D-A9B4-418B-90CD-08AC259D2154}" presName="spacer" presStyleCnt="0"/>
      <dgm:spPr/>
    </dgm:pt>
    <dgm:pt modelId="{4DC6CF3C-3576-400C-90FF-969EEEA21BC2}" type="pres">
      <dgm:prSet presAssocID="{8AD503F6-E814-4279-B9EA-C63FEF67C1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48E704-9307-4926-A3CB-42ACBD442EB6}" srcId="{885EC259-8575-4C2C-B633-579B085D6622}" destId="{8AD503F6-E814-4279-B9EA-C63FEF67C1A1}" srcOrd="2" destOrd="0" parTransId="{A3A33C1D-6E43-4C3A-8C5B-22D78ABA38E6}" sibTransId="{479350CD-72B3-40B0-878E-FA3334591CEF}"/>
    <dgm:cxn modelId="{1A96592D-28D8-4E67-BE55-AE4FD7E2CFC9}" srcId="{885EC259-8575-4C2C-B633-579B085D6622}" destId="{2DEC870E-AC3D-465F-8309-084F7A750ED8}" srcOrd="1" destOrd="0" parTransId="{512121E3-DB29-4AF1-A7F2-9694610C5454}" sibTransId="{3D1D1E4D-A9B4-418B-90CD-08AC259D2154}"/>
    <dgm:cxn modelId="{A68B3362-897C-47C7-9397-01D825C4ECE5}" type="presOf" srcId="{76472302-B98E-4E4D-ACB8-F0F1EF810CB4}" destId="{E4732114-E491-4015-ADFE-B064966C271F}" srcOrd="0" destOrd="0" presId="urn:microsoft.com/office/officeart/2005/8/layout/vList2"/>
    <dgm:cxn modelId="{7A203351-82CD-4CA8-BB51-21C3CA7DB9E0}" srcId="{885EC259-8575-4C2C-B633-579B085D6622}" destId="{76472302-B98E-4E4D-ACB8-F0F1EF810CB4}" srcOrd="0" destOrd="0" parTransId="{3F869F5C-CB69-42DB-9CF9-99295F5387D1}" sibTransId="{75E15B58-BDC3-476E-8269-0C884D154FD6}"/>
    <dgm:cxn modelId="{F7633F77-4CCF-40B9-AAE6-B796F45976E6}" type="presOf" srcId="{8AD503F6-E814-4279-B9EA-C63FEF67C1A1}" destId="{4DC6CF3C-3576-400C-90FF-969EEEA21BC2}" srcOrd="0" destOrd="0" presId="urn:microsoft.com/office/officeart/2005/8/layout/vList2"/>
    <dgm:cxn modelId="{1877848A-C4ED-41AF-AC66-D464B3640864}" type="presOf" srcId="{885EC259-8575-4C2C-B633-579B085D6622}" destId="{B7CAF3F2-81CF-47CC-97FB-A8EA10367EAA}" srcOrd="0" destOrd="0" presId="urn:microsoft.com/office/officeart/2005/8/layout/vList2"/>
    <dgm:cxn modelId="{E4A017FD-38A8-4DC1-B909-C9D89AB7777B}" type="presOf" srcId="{2DEC870E-AC3D-465F-8309-084F7A750ED8}" destId="{19AB7E85-F98C-4F5E-A9B6-72B8197A4536}" srcOrd="0" destOrd="0" presId="urn:microsoft.com/office/officeart/2005/8/layout/vList2"/>
    <dgm:cxn modelId="{77D7963D-B283-4A6B-B271-EFB6C1DA8C5B}" type="presParOf" srcId="{B7CAF3F2-81CF-47CC-97FB-A8EA10367EAA}" destId="{E4732114-E491-4015-ADFE-B064966C271F}" srcOrd="0" destOrd="0" presId="urn:microsoft.com/office/officeart/2005/8/layout/vList2"/>
    <dgm:cxn modelId="{B3608978-E759-49EE-9FC6-95F11992906D}" type="presParOf" srcId="{B7CAF3F2-81CF-47CC-97FB-A8EA10367EAA}" destId="{8EB484C8-BDAB-49AB-83BB-FC2BBC655D36}" srcOrd="1" destOrd="0" presId="urn:microsoft.com/office/officeart/2005/8/layout/vList2"/>
    <dgm:cxn modelId="{4781BE87-13A4-4497-8143-B0EB3551289C}" type="presParOf" srcId="{B7CAF3F2-81CF-47CC-97FB-A8EA10367EAA}" destId="{19AB7E85-F98C-4F5E-A9B6-72B8197A4536}" srcOrd="2" destOrd="0" presId="urn:microsoft.com/office/officeart/2005/8/layout/vList2"/>
    <dgm:cxn modelId="{78BCB231-5C02-4773-B05A-7F32A3979652}" type="presParOf" srcId="{B7CAF3F2-81CF-47CC-97FB-A8EA10367EAA}" destId="{BF6B5064-02E6-4B44-A1CB-137C7CA5286C}" srcOrd="3" destOrd="0" presId="urn:microsoft.com/office/officeart/2005/8/layout/vList2"/>
    <dgm:cxn modelId="{3E68D43C-2456-4FB9-ACB4-EE81248696D2}" type="presParOf" srcId="{B7CAF3F2-81CF-47CC-97FB-A8EA10367EAA}" destId="{4DC6CF3C-3576-400C-90FF-969EEEA21B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2A95B09-F27A-417E-B746-BBF2D5BDBADB}" type="doc">
      <dgm:prSet loTypeId="urn:microsoft.com/office/officeart/2005/8/layout/radial3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B225ABA6-F217-48D4-B1E4-4170502D71C5}">
      <dgm:prSet phldrT="[Texto]"/>
      <dgm:spPr/>
      <dgm:t>
        <a:bodyPr/>
        <a:lstStyle/>
        <a:p>
          <a:r>
            <a:rPr lang="es-AR" dirty="0" err="1"/>
            <a:t>Amenities</a:t>
          </a:r>
          <a:endParaRPr lang="es-AR" dirty="0"/>
        </a:p>
      </dgm:t>
    </dgm:pt>
    <dgm:pt modelId="{6DE6E82A-8E67-45F4-BFFB-E0681118A547}" type="parTrans" cxnId="{FAE68793-9682-4324-85BF-E853006C96C8}">
      <dgm:prSet/>
      <dgm:spPr/>
      <dgm:t>
        <a:bodyPr/>
        <a:lstStyle/>
        <a:p>
          <a:endParaRPr lang="es-AR"/>
        </a:p>
      </dgm:t>
    </dgm:pt>
    <dgm:pt modelId="{69F17847-3FFD-4A25-B350-C5B72336036C}" type="sibTrans" cxnId="{FAE68793-9682-4324-85BF-E853006C96C8}">
      <dgm:prSet/>
      <dgm:spPr/>
      <dgm:t>
        <a:bodyPr/>
        <a:lstStyle/>
        <a:p>
          <a:endParaRPr lang="es-AR"/>
        </a:p>
      </dgm:t>
    </dgm:pt>
    <dgm:pt modelId="{5B46CE96-CBFE-4B9F-9D00-BFF256FA5244}">
      <dgm:prSet phldrT="[Texto]"/>
      <dgm:spPr/>
      <dgm:t>
        <a:bodyPr/>
        <a:lstStyle/>
        <a:p>
          <a:r>
            <a:rPr lang="es-AR" dirty="0"/>
            <a:t>Pileta/piscina</a:t>
          </a:r>
        </a:p>
      </dgm:t>
    </dgm:pt>
    <dgm:pt modelId="{8D46C558-8926-46EE-B4EF-7932B793D3E2}" type="parTrans" cxnId="{57DE547F-919C-493E-8A39-251DC501A05D}">
      <dgm:prSet/>
      <dgm:spPr/>
      <dgm:t>
        <a:bodyPr/>
        <a:lstStyle/>
        <a:p>
          <a:endParaRPr lang="es-AR"/>
        </a:p>
      </dgm:t>
    </dgm:pt>
    <dgm:pt modelId="{49500BF9-A575-4A51-B875-3FCF047C3DD7}" type="sibTrans" cxnId="{57DE547F-919C-493E-8A39-251DC501A05D}">
      <dgm:prSet/>
      <dgm:spPr/>
      <dgm:t>
        <a:bodyPr/>
        <a:lstStyle/>
        <a:p>
          <a:endParaRPr lang="es-AR"/>
        </a:p>
      </dgm:t>
    </dgm:pt>
    <dgm:pt modelId="{A3F4B336-5F43-4603-B008-7C9AA8DCFD90}">
      <dgm:prSet phldrT="[Texto]"/>
      <dgm:spPr/>
      <dgm:t>
        <a:bodyPr/>
        <a:lstStyle/>
        <a:p>
          <a:r>
            <a:rPr lang="es-AR" dirty="0"/>
            <a:t>Terraza/</a:t>
          </a:r>
          <a:r>
            <a:rPr lang="es-AR" dirty="0" err="1"/>
            <a:t>Solarium</a:t>
          </a:r>
          <a:endParaRPr lang="es-AR" dirty="0"/>
        </a:p>
      </dgm:t>
    </dgm:pt>
    <dgm:pt modelId="{F54C9AD1-1D45-47BD-8BEA-2D7CBDA11E77}" type="parTrans" cxnId="{15813FBC-95DC-4683-AF94-85783B57A8F6}">
      <dgm:prSet/>
      <dgm:spPr/>
      <dgm:t>
        <a:bodyPr/>
        <a:lstStyle/>
        <a:p>
          <a:endParaRPr lang="es-AR"/>
        </a:p>
      </dgm:t>
    </dgm:pt>
    <dgm:pt modelId="{DDC60233-2EE5-4AA1-B0C7-D735742505B7}" type="sibTrans" cxnId="{15813FBC-95DC-4683-AF94-85783B57A8F6}">
      <dgm:prSet/>
      <dgm:spPr/>
      <dgm:t>
        <a:bodyPr/>
        <a:lstStyle/>
        <a:p>
          <a:endParaRPr lang="es-AR"/>
        </a:p>
      </dgm:t>
    </dgm:pt>
    <dgm:pt modelId="{3BF859A9-3B6C-42D8-8909-C13F5D1CFD62}">
      <dgm:prSet phldrT="[Texto]"/>
      <dgm:spPr/>
      <dgm:t>
        <a:bodyPr/>
        <a:lstStyle/>
        <a:p>
          <a:r>
            <a:rPr lang="es-AR" dirty="0"/>
            <a:t>Cochera</a:t>
          </a:r>
        </a:p>
      </dgm:t>
    </dgm:pt>
    <dgm:pt modelId="{7742880A-4CEE-42F2-8B2A-59FD20B32935}" type="parTrans" cxnId="{1D4E9147-7EDC-42C1-960A-FC9695B9BA99}">
      <dgm:prSet/>
      <dgm:spPr/>
      <dgm:t>
        <a:bodyPr/>
        <a:lstStyle/>
        <a:p>
          <a:endParaRPr lang="es-AR"/>
        </a:p>
      </dgm:t>
    </dgm:pt>
    <dgm:pt modelId="{395073AF-1267-4EF3-8565-B6F1928E2B5B}" type="sibTrans" cxnId="{1D4E9147-7EDC-42C1-960A-FC9695B9BA99}">
      <dgm:prSet/>
      <dgm:spPr/>
      <dgm:t>
        <a:bodyPr/>
        <a:lstStyle/>
        <a:p>
          <a:endParaRPr lang="es-AR"/>
        </a:p>
      </dgm:t>
    </dgm:pt>
    <dgm:pt modelId="{4C05D6E5-4387-41B7-B989-AD78600B23FA}">
      <dgm:prSet phldrT="[Texto]"/>
      <dgm:spPr/>
      <dgm:t>
        <a:bodyPr/>
        <a:lstStyle/>
        <a:p>
          <a:r>
            <a:rPr lang="es-AR" dirty="0"/>
            <a:t>Patio</a:t>
          </a:r>
        </a:p>
      </dgm:t>
    </dgm:pt>
    <dgm:pt modelId="{F360C709-3149-44C7-96D6-A63EC1D34BE9}" type="parTrans" cxnId="{1C0420D6-8379-47F5-AA44-FCBD6C263E82}">
      <dgm:prSet/>
      <dgm:spPr/>
      <dgm:t>
        <a:bodyPr/>
        <a:lstStyle/>
        <a:p>
          <a:endParaRPr lang="es-AR"/>
        </a:p>
      </dgm:t>
    </dgm:pt>
    <dgm:pt modelId="{6D692EB3-9B6E-4EC5-8BF1-431738F76D2A}" type="sibTrans" cxnId="{1C0420D6-8379-47F5-AA44-FCBD6C263E82}">
      <dgm:prSet/>
      <dgm:spPr/>
      <dgm:t>
        <a:bodyPr/>
        <a:lstStyle/>
        <a:p>
          <a:endParaRPr lang="es-AR"/>
        </a:p>
      </dgm:t>
    </dgm:pt>
    <dgm:pt modelId="{C0E230F8-EE3F-46DB-9028-A8804B6E63E9}">
      <dgm:prSet phldrT="[Texto]"/>
      <dgm:spPr/>
      <dgm:t>
        <a:bodyPr/>
        <a:lstStyle/>
        <a:p>
          <a:r>
            <a:rPr lang="es-AR" dirty="0"/>
            <a:t>Parrilla</a:t>
          </a:r>
        </a:p>
      </dgm:t>
    </dgm:pt>
    <dgm:pt modelId="{D9AF465F-6668-4931-8050-FABF9655B019}" type="parTrans" cxnId="{1E1409A2-792D-4177-827F-69635A96451F}">
      <dgm:prSet/>
      <dgm:spPr/>
      <dgm:t>
        <a:bodyPr/>
        <a:lstStyle/>
        <a:p>
          <a:endParaRPr lang="es-AR"/>
        </a:p>
      </dgm:t>
    </dgm:pt>
    <dgm:pt modelId="{05EA8559-B777-41D0-BC49-00493D043EED}" type="sibTrans" cxnId="{1E1409A2-792D-4177-827F-69635A96451F}">
      <dgm:prSet/>
      <dgm:spPr/>
      <dgm:t>
        <a:bodyPr/>
        <a:lstStyle/>
        <a:p>
          <a:endParaRPr lang="es-AR"/>
        </a:p>
      </dgm:t>
    </dgm:pt>
    <dgm:pt modelId="{0C62B48C-DEA6-455A-9817-CBAC63D4BD4E}">
      <dgm:prSet phldrT="[Texto]"/>
      <dgm:spPr/>
      <dgm:t>
        <a:bodyPr/>
        <a:lstStyle/>
        <a:p>
          <a:r>
            <a:rPr lang="es-AR" dirty="0"/>
            <a:t>Lavadero</a:t>
          </a:r>
        </a:p>
      </dgm:t>
    </dgm:pt>
    <dgm:pt modelId="{937F9989-9DDA-4E8C-9149-67FFDCEB16ED}" type="parTrans" cxnId="{5FA22777-5FD8-4613-B638-7D7FE76B6D16}">
      <dgm:prSet/>
      <dgm:spPr/>
      <dgm:t>
        <a:bodyPr/>
        <a:lstStyle/>
        <a:p>
          <a:endParaRPr lang="es-AR"/>
        </a:p>
      </dgm:t>
    </dgm:pt>
    <dgm:pt modelId="{4590B35A-38A5-49CE-A56E-C9C5D6AC447E}" type="sibTrans" cxnId="{5FA22777-5FD8-4613-B638-7D7FE76B6D16}">
      <dgm:prSet/>
      <dgm:spPr/>
      <dgm:t>
        <a:bodyPr/>
        <a:lstStyle/>
        <a:p>
          <a:endParaRPr lang="es-AR"/>
        </a:p>
      </dgm:t>
    </dgm:pt>
    <dgm:pt modelId="{9F9FD7E2-2D71-4F18-9BC9-E2ACF4F30D9A}" type="pres">
      <dgm:prSet presAssocID="{72A95B09-F27A-417E-B746-BBF2D5BDBADB}" presName="composite" presStyleCnt="0">
        <dgm:presLayoutVars>
          <dgm:chMax val="1"/>
          <dgm:dir/>
          <dgm:resizeHandles val="exact"/>
        </dgm:presLayoutVars>
      </dgm:prSet>
      <dgm:spPr/>
    </dgm:pt>
    <dgm:pt modelId="{9D19CF40-7DB1-4A89-A13C-A0A8351E7AF0}" type="pres">
      <dgm:prSet presAssocID="{72A95B09-F27A-417E-B746-BBF2D5BDBADB}" presName="radial" presStyleCnt="0">
        <dgm:presLayoutVars>
          <dgm:animLvl val="ctr"/>
        </dgm:presLayoutVars>
      </dgm:prSet>
      <dgm:spPr/>
    </dgm:pt>
    <dgm:pt modelId="{8FE5BF0A-058A-4726-9E91-74ABF2AE8261}" type="pres">
      <dgm:prSet presAssocID="{B225ABA6-F217-48D4-B1E4-4170502D71C5}" presName="centerShape" presStyleLbl="vennNode1" presStyleIdx="0" presStyleCnt="7"/>
      <dgm:spPr/>
    </dgm:pt>
    <dgm:pt modelId="{57EEA08F-DD07-4541-8EE7-4D2F6E44A74B}" type="pres">
      <dgm:prSet presAssocID="{5B46CE96-CBFE-4B9F-9D00-BFF256FA5244}" presName="node" presStyleLbl="vennNode1" presStyleIdx="1" presStyleCnt="7">
        <dgm:presLayoutVars>
          <dgm:bulletEnabled val="1"/>
        </dgm:presLayoutVars>
      </dgm:prSet>
      <dgm:spPr/>
    </dgm:pt>
    <dgm:pt modelId="{D4D6B5C4-990E-4BE3-B714-90E47EC788F7}" type="pres">
      <dgm:prSet presAssocID="{A3F4B336-5F43-4603-B008-7C9AA8DCFD90}" presName="node" presStyleLbl="vennNode1" presStyleIdx="2" presStyleCnt="7">
        <dgm:presLayoutVars>
          <dgm:bulletEnabled val="1"/>
        </dgm:presLayoutVars>
      </dgm:prSet>
      <dgm:spPr/>
    </dgm:pt>
    <dgm:pt modelId="{B3FE4F33-014D-40C6-A808-6DBEB94CD2C2}" type="pres">
      <dgm:prSet presAssocID="{3BF859A9-3B6C-42D8-8909-C13F5D1CFD62}" presName="node" presStyleLbl="vennNode1" presStyleIdx="3" presStyleCnt="7">
        <dgm:presLayoutVars>
          <dgm:bulletEnabled val="1"/>
        </dgm:presLayoutVars>
      </dgm:prSet>
      <dgm:spPr/>
    </dgm:pt>
    <dgm:pt modelId="{757FE932-3679-45C1-B720-4C1A9FA89D91}" type="pres">
      <dgm:prSet presAssocID="{4C05D6E5-4387-41B7-B989-AD78600B23FA}" presName="node" presStyleLbl="vennNode1" presStyleIdx="4" presStyleCnt="7">
        <dgm:presLayoutVars>
          <dgm:bulletEnabled val="1"/>
        </dgm:presLayoutVars>
      </dgm:prSet>
      <dgm:spPr/>
    </dgm:pt>
    <dgm:pt modelId="{12CBC907-3DB8-47A5-84D9-6ADBD71D811A}" type="pres">
      <dgm:prSet presAssocID="{C0E230F8-EE3F-46DB-9028-A8804B6E63E9}" presName="node" presStyleLbl="vennNode1" presStyleIdx="5" presStyleCnt="7">
        <dgm:presLayoutVars>
          <dgm:bulletEnabled val="1"/>
        </dgm:presLayoutVars>
      </dgm:prSet>
      <dgm:spPr/>
    </dgm:pt>
    <dgm:pt modelId="{614242E0-6DB3-4645-8973-9C842B3D62B9}" type="pres">
      <dgm:prSet presAssocID="{0C62B48C-DEA6-455A-9817-CBAC63D4BD4E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614D931A-CD3A-465F-9897-E55F88CDA7AB}" type="presOf" srcId="{4C05D6E5-4387-41B7-B989-AD78600B23FA}" destId="{757FE932-3679-45C1-B720-4C1A9FA89D91}" srcOrd="0" destOrd="0" presId="urn:microsoft.com/office/officeart/2005/8/layout/radial3"/>
    <dgm:cxn modelId="{CC551733-6AE0-47A4-9AD6-21D52CB5A87D}" type="presOf" srcId="{3BF859A9-3B6C-42D8-8909-C13F5D1CFD62}" destId="{B3FE4F33-014D-40C6-A808-6DBEB94CD2C2}" srcOrd="0" destOrd="0" presId="urn:microsoft.com/office/officeart/2005/8/layout/radial3"/>
    <dgm:cxn modelId="{B941A665-2FB5-43D9-BD0A-305CB45DBF35}" type="presOf" srcId="{72A95B09-F27A-417E-B746-BBF2D5BDBADB}" destId="{9F9FD7E2-2D71-4F18-9BC9-E2ACF4F30D9A}" srcOrd="0" destOrd="0" presId="urn:microsoft.com/office/officeart/2005/8/layout/radial3"/>
    <dgm:cxn modelId="{1D4E9147-7EDC-42C1-960A-FC9695B9BA99}" srcId="{B225ABA6-F217-48D4-B1E4-4170502D71C5}" destId="{3BF859A9-3B6C-42D8-8909-C13F5D1CFD62}" srcOrd="2" destOrd="0" parTransId="{7742880A-4CEE-42F2-8B2A-59FD20B32935}" sibTransId="{395073AF-1267-4EF3-8565-B6F1928E2B5B}"/>
    <dgm:cxn modelId="{228EAB6E-7EDA-4704-A40A-7F1F75E6A589}" type="presOf" srcId="{A3F4B336-5F43-4603-B008-7C9AA8DCFD90}" destId="{D4D6B5C4-990E-4BE3-B714-90E47EC788F7}" srcOrd="0" destOrd="0" presId="urn:microsoft.com/office/officeart/2005/8/layout/radial3"/>
    <dgm:cxn modelId="{5FA22777-5FD8-4613-B638-7D7FE76B6D16}" srcId="{B225ABA6-F217-48D4-B1E4-4170502D71C5}" destId="{0C62B48C-DEA6-455A-9817-CBAC63D4BD4E}" srcOrd="5" destOrd="0" parTransId="{937F9989-9DDA-4E8C-9149-67FFDCEB16ED}" sibTransId="{4590B35A-38A5-49CE-A56E-C9C5D6AC447E}"/>
    <dgm:cxn modelId="{57DE547F-919C-493E-8A39-251DC501A05D}" srcId="{B225ABA6-F217-48D4-B1E4-4170502D71C5}" destId="{5B46CE96-CBFE-4B9F-9D00-BFF256FA5244}" srcOrd="0" destOrd="0" parTransId="{8D46C558-8926-46EE-B4EF-7932B793D3E2}" sibTransId="{49500BF9-A575-4A51-B875-3FCF047C3DD7}"/>
    <dgm:cxn modelId="{FAE68793-9682-4324-85BF-E853006C96C8}" srcId="{72A95B09-F27A-417E-B746-BBF2D5BDBADB}" destId="{B225ABA6-F217-48D4-B1E4-4170502D71C5}" srcOrd="0" destOrd="0" parTransId="{6DE6E82A-8E67-45F4-BFFB-E0681118A547}" sibTransId="{69F17847-3FFD-4A25-B350-C5B72336036C}"/>
    <dgm:cxn modelId="{5DECFEA1-721D-4744-A5A0-7F530C5D58D0}" type="presOf" srcId="{C0E230F8-EE3F-46DB-9028-A8804B6E63E9}" destId="{12CBC907-3DB8-47A5-84D9-6ADBD71D811A}" srcOrd="0" destOrd="0" presId="urn:microsoft.com/office/officeart/2005/8/layout/radial3"/>
    <dgm:cxn modelId="{1E1409A2-792D-4177-827F-69635A96451F}" srcId="{B225ABA6-F217-48D4-B1E4-4170502D71C5}" destId="{C0E230F8-EE3F-46DB-9028-A8804B6E63E9}" srcOrd="4" destOrd="0" parTransId="{D9AF465F-6668-4931-8050-FABF9655B019}" sibTransId="{05EA8559-B777-41D0-BC49-00493D043EED}"/>
    <dgm:cxn modelId="{8D6F95A7-DD54-4361-A1D6-39B72CFA439B}" type="presOf" srcId="{0C62B48C-DEA6-455A-9817-CBAC63D4BD4E}" destId="{614242E0-6DB3-4645-8973-9C842B3D62B9}" srcOrd="0" destOrd="0" presId="urn:microsoft.com/office/officeart/2005/8/layout/radial3"/>
    <dgm:cxn modelId="{1909CFB8-A3CA-4CB1-B5F0-0C5ABC5D1B40}" type="presOf" srcId="{5B46CE96-CBFE-4B9F-9D00-BFF256FA5244}" destId="{57EEA08F-DD07-4541-8EE7-4D2F6E44A74B}" srcOrd="0" destOrd="0" presId="urn:microsoft.com/office/officeart/2005/8/layout/radial3"/>
    <dgm:cxn modelId="{15813FBC-95DC-4683-AF94-85783B57A8F6}" srcId="{B225ABA6-F217-48D4-B1E4-4170502D71C5}" destId="{A3F4B336-5F43-4603-B008-7C9AA8DCFD90}" srcOrd="1" destOrd="0" parTransId="{F54C9AD1-1D45-47BD-8BEA-2D7CBDA11E77}" sibTransId="{DDC60233-2EE5-4AA1-B0C7-D735742505B7}"/>
    <dgm:cxn modelId="{C43CCCCE-04A7-4751-AF3D-8ACB0A8C2BA8}" type="presOf" srcId="{B225ABA6-F217-48D4-B1E4-4170502D71C5}" destId="{8FE5BF0A-058A-4726-9E91-74ABF2AE8261}" srcOrd="0" destOrd="0" presId="urn:microsoft.com/office/officeart/2005/8/layout/radial3"/>
    <dgm:cxn modelId="{1C0420D6-8379-47F5-AA44-FCBD6C263E82}" srcId="{B225ABA6-F217-48D4-B1E4-4170502D71C5}" destId="{4C05D6E5-4387-41B7-B989-AD78600B23FA}" srcOrd="3" destOrd="0" parTransId="{F360C709-3149-44C7-96D6-A63EC1D34BE9}" sibTransId="{6D692EB3-9B6E-4EC5-8BF1-431738F76D2A}"/>
    <dgm:cxn modelId="{BF839691-9B09-41F2-AB7B-BD92D4D6614A}" type="presParOf" srcId="{9F9FD7E2-2D71-4F18-9BC9-E2ACF4F30D9A}" destId="{9D19CF40-7DB1-4A89-A13C-A0A8351E7AF0}" srcOrd="0" destOrd="0" presId="urn:microsoft.com/office/officeart/2005/8/layout/radial3"/>
    <dgm:cxn modelId="{F3022A3E-46FD-4F1C-83D4-740ADDC19783}" type="presParOf" srcId="{9D19CF40-7DB1-4A89-A13C-A0A8351E7AF0}" destId="{8FE5BF0A-058A-4726-9E91-74ABF2AE8261}" srcOrd="0" destOrd="0" presId="urn:microsoft.com/office/officeart/2005/8/layout/radial3"/>
    <dgm:cxn modelId="{116316C2-D8E9-4B2D-B459-07205E929366}" type="presParOf" srcId="{9D19CF40-7DB1-4A89-A13C-A0A8351E7AF0}" destId="{57EEA08F-DD07-4541-8EE7-4D2F6E44A74B}" srcOrd="1" destOrd="0" presId="urn:microsoft.com/office/officeart/2005/8/layout/radial3"/>
    <dgm:cxn modelId="{6738188D-C690-48B6-9EEE-20CE544DD819}" type="presParOf" srcId="{9D19CF40-7DB1-4A89-A13C-A0A8351E7AF0}" destId="{D4D6B5C4-990E-4BE3-B714-90E47EC788F7}" srcOrd="2" destOrd="0" presId="urn:microsoft.com/office/officeart/2005/8/layout/radial3"/>
    <dgm:cxn modelId="{941A7966-717C-4B49-80E5-958EDDF11FE0}" type="presParOf" srcId="{9D19CF40-7DB1-4A89-A13C-A0A8351E7AF0}" destId="{B3FE4F33-014D-40C6-A808-6DBEB94CD2C2}" srcOrd="3" destOrd="0" presId="urn:microsoft.com/office/officeart/2005/8/layout/radial3"/>
    <dgm:cxn modelId="{BCED477A-AC26-4E8E-8900-C88FAD221F66}" type="presParOf" srcId="{9D19CF40-7DB1-4A89-A13C-A0A8351E7AF0}" destId="{757FE932-3679-45C1-B720-4C1A9FA89D91}" srcOrd="4" destOrd="0" presId="urn:microsoft.com/office/officeart/2005/8/layout/radial3"/>
    <dgm:cxn modelId="{17758E7E-B2F5-4916-8D64-7DF5D9782749}" type="presParOf" srcId="{9D19CF40-7DB1-4A89-A13C-A0A8351E7AF0}" destId="{12CBC907-3DB8-47A5-84D9-6ADBD71D811A}" srcOrd="5" destOrd="0" presId="urn:microsoft.com/office/officeart/2005/8/layout/radial3"/>
    <dgm:cxn modelId="{723C88C9-9A15-4479-B4D5-255B131C1844}" type="presParOf" srcId="{9D19CF40-7DB1-4A89-A13C-A0A8351E7AF0}" destId="{614242E0-6DB3-4645-8973-9C842B3D62B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C4B3DA5-F67C-42C9-B759-9A18474FA4B4}" type="doc">
      <dgm:prSet loTypeId="urn:microsoft.com/office/officeart/2008/layout/Lin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C0CBFFAA-7AE7-488A-9FA2-307D5E1B4F96}">
      <dgm:prSet phldrT="[Texto]"/>
      <dgm:spPr/>
      <dgm:t>
        <a:bodyPr/>
        <a:lstStyle/>
        <a:p>
          <a:r>
            <a:rPr lang="es-AR" dirty="0"/>
            <a:t>Realizamos una puesta en común sobre aquellas características que de estar presentes en una propiedad podrían incrementar su valor</a:t>
          </a:r>
        </a:p>
      </dgm:t>
    </dgm:pt>
    <dgm:pt modelId="{38BA8000-7115-4921-92AB-15C4F5CA1257}" type="parTrans" cxnId="{7BAEF78E-11B0-47FD-A0FB-4AAA30C48825}">
      <dgm:prSet/>
      <dgm:spPr/>
      <dgm:t>
        <a:bodyPr/>
        <a:lstStyle/>
        <a:p>
          <a:endParaRPr lang="es-AR"/>
        </a:p>
      </dgm:t>
    </dgm:pt>
    <dgm:pt modelId="{DD29B3DD-B238-4151-9F3C-3AF586037E24}" type="sibTrans" cxnId="{7BAEF78E-11B0-47FD-A0FB-4AAA30C48825}">
      <dgm:prSet/>
      <dgm:spPr/>
      <dgm:t>
        <a:bodyPr/>
        <a:lstStyle/>
        <a:p>
          <a:endParaRPr lang="es-AR"/>
        </a:p>
      </dgm:t>
    </dgm:pt>
    <dgm:pt modelId="{2325AC25-E94A-43D3-9B6F-DD4D78B598E3}">
      <dgm:prSet phldrT="[Texto]"/>
      <dgm:spPr/>
      <dgm:t>
        <a:bodyPr/>
        <a:lstStyle/>
        <a:p>
          <a:r>
            <a:rPr lang="es-AR" dirty="0"/>
            <a:t>Buscamos cada una de ellas mediante expresiones regulares en la columna </a:t>
          </a:r>
          <a:r>
            <a:rPr lang="es-AR" dirty="0" err="1"/>
            <a:t>description</a:t>
          </a:r>
          <a:r>
            <a:rPr lang="es-AR" dirty="0"/>
            <a:t>.</a:t>
          </a:r>
        </a:p>
      </dgm:t>
    </dgm:pt>
    <dgm:pt modelId="{8BED98C9-6642-4883-B39D-5A24100146A1}" type="parTrans" cxnId="{80F947B1-0EEA-4B79-BE6F-6BDF78E594E2}">
      <dgm:prSet/>
      <dgm:spPr/>
      <dgm:t>
        <a:bodyPr/>
        <a:lstStyle/>
        <a:p>
          <a:endParaRPr lang="es-AR"/>
        </a:p>
      </dgm:t>
    </dgm:pt>
    <dgm:pt modelId="{BE4F4107-51C3-48EA-B95A-1A227D04C4AA}" type="sibTrans" cxnId="{80F947B1-0EEA-4B79-BE6F-6BDF78E594E2}">
      <dgm:prSet/>
      <dgm:spPr/>
      <dgm:t>
        <a:bodyPr/>
        <a:lstStyle/>
        <a:p>
          <a:endParaRPr lang="es-AR"/>
        </a:p>
      </dgm:t>
    </dgm:pt>
    <dgm:pt modelId="{24873D93-F5BE-4127-AFC2-063791BC610D}">
      <dgm:prSet phldrT="[Texto]"/>
      <dgm:spPr/>
      <dgm:t>
        <a:bodyPr/>
        <a:lstStyle/>
        <a:p>
          <a:r>
            <a:rPr lang="es-AR" dirty="0"/>
            <a:t>Se les asignó a las mismas valores 1 para su presencia, y 0 para su carencia.</a:t>
          </a:r>
        </a:p>
      </dgm:t>
    </dgm:pt>
    <dgm:pt modelId="{446D073A-0882-482C-AE6C-1AA02950BF01}" type="parTrans" cxnId="{9EBF311E-9BCC-4BE5-81FC-92B6C3E25EF6}">
      <dgm:prSet/>
      <dgm:spPr/>
      <dgm:t>
        <a:bodyPr/>
        <a:lstStyle/>
        <a:p>
          <a:endParaRPr lang="es-AR"/>
        </a:p>
      </dgm:t>
    </dgm:pt>
    <dgm:pt modelId="{5B39D5F6-4EE7-43CD-87D8-DDED14F57D5B}" type="sibTrans" cxnId="{9EBF311E-9BCC-4BE5-81FC-92B6C3E25EF6}">
      <dgm:prSet/>
      <dgm:spPr/>
      <dgm:t>
        <a:bodyPr/>
        <a:lstStyle/>
        <a:p>
          <a:endParaRPr lang="es-AR"/>
        </a:p>
      </dgm:t>
    </dgm:pt>
    <dgm:pt modelId="{2B325FF4-5B24-4BFE-ADE7-CB1CAD1B123F}">
      <dgm:prSet phldrT="[Texto]"/>
      <dgm:spPr/>
      <dgm:t>
        <a:bodyPr/>
        <a:lstStyle/>
        <a:p>
          <a:r>
            <a:rPr lang="es-AR" dirty="0"/>
            <a:t>La suma de los valores encontrados conforma luego la columna de </a:t>
          </a:r>
          <a:r>
            <a:rPr lang="es-AR" dirty="0" err="1"/>
            <a:t>Amenities</a:t>
          </a:r>
          <a:endParaRPr lang="es-AR" dirty="0"/>
        </a:p>
      </dgm:t>
    </dgm:pt>
    <dgm:pt modelId="{ABEC735C-FC48-4139-B00A-DA6572C51F8A}" type="parTrans" cxnId="{5C3350B9-0B1C-48AD-8E1F-CB5B60F6E52D}">
      <dgm:prSet/>
      <dgm:spPr/>
      <dgm:t>
        <a:bodyPr/>
        <a:lstStyle/>
        <a:p>
          <a:endParaRPr lang="es-AR"/>
        </a:p>
      </dgm:t>
    </dgm:pt>
    <dgm:pt modelId="{2DA37484-869F-4FC1-85DE-D1B7CD9795D7}" type="sibTrans" cxnId="{5C3350B9-0B1C-48AD-8E1F-CB5B60F6E52D}">
      <dgm:prSet/>
      <dgm:spPr/>
      <dgm:t>
        <a:bodyPr/>
        <a:lstStyle/>
        <a:p>
          <a:endParaRPr lang="es-AR"/>
        </a:p>
      </dgm:t>
    </dgm:pt>
    <dgm:pt modelId="{B72024BD-7099-49B7-88D2-FC0C2C81AF40}" type="pres">
      <dgm:prSet presAssocID="{EC4B3DA5-F67C-42C9-B759-9A18474FA4B4}" presName="vert0" presStyleCnt="0">
        <dgm:presLayoutVars>
          <dgm:dir/>
          <dgm:animOne val="branch"/>
          <dgm:animLvl val="lvl"/>
        </dgm:presLayoutVars>
      </dgm:prSet>
      <dgm:spPr/>
    </dgm:pt>
    <dgm:pt modelId="{E44EE640-98A8-4888-9186-F04C4005CA25}" type="pres">
      <dgm:prSet presAssocID="{C0CBFFAA-7AE7-488A-9FA2-307D5E1B4F96}" presName="thickLine" presStyleLbl="alignNode1" presStyleIdx="0" presStyleCnt="4"/>
      <dgm:spPr/>
    </dgm:pt>
    <dgm:pt modelId="{FA78211A-1387-4802-90CF-25D708F65A8F}" type="pres">
      <dgm:prSet presAssocID="{C0CBFFAA-7AE7-488A-9FA2-307D5E1B4F96}" presName="horz1" presStyleCnt="0"/>
      <dgm:spPr/>
    </dgm:pt>
    <dgm:pt modelId="{CAD2B7D6-E298-4EF3-8DBC-8E530A759FF2}" type="pres">
      <dgm:prSet presAssocID="{C0CBFFAA-7AE7-488A-9FA2-307D5E1B4F96}" presName="tx1" presStyleLbl="revTx" presStyleIdx="0" presStyleCnt="4"/>
      <dgm:spPr/>
    </dgm:pt>
    <dgm:pt modelId="{5E21A02C-A111-473C-BC0F-943CF26F4382}" type="pres">
      <dgm:prSet presAssocID="{C0CBFFAA-7AE7-488A-9FA2-307D5E1B4F96}" presName="vert1" presStyleCnt="0"/>
      <dgm:spPr/>
    </dgm:pt>
    <dgm:pt modelId="{3E16BDCE-67A7-4FFF-8C04-9113CB58D62A}" type="pres">
      <dgm:prSet presAssocID="{2325AC25-E94A-43D3-9B6F-DD4D78B598E3}" presName="thickLine" presStyleLbl="alignNode1" presStyleIdx="1" presStyleCnt="4"/>
      <dgm:spPr/>
    </dgm:pt>
    <dgm:pt modelId="{37DD401F-C400-49D4-AC39-6268A3D0EBF9}" type="pres">
      <dgm:prSet presAssocID="{2325AC25-E94A-43D3-9B6F-DD4D78B598E3}" presName="horz1" presStyleCnt="0"/>
      <dgm:spPr/>
    </dgm:pt>
    <dgm:pt modelId="{4AB10E5B-5BF0-41DB-8B2B-E631DD754F56}" type="pres">
      <dgm:prSet presAssocID="{2325AC25-E94A-43D3-9B6F-DD4D78B598E3}" presName="tx1" presStyleLbl="revTx" presStyleIdx="1" presStyleCnt="4"/>
      <dgm:spPr/>
    </dgm:pt>
    <dgm:pt modelId="{46BC513A-9CAB-41AD-9C0F-4E058134BB7E}" type="pres">
      <dgm:prSet presAssocID="{2325AC25-E94A-43D3-9B6F-DD4D78B598E3}" presName="vert1" presStyleCnt="0"/>
      <dgm:spPr/>
    </dgm:pt>
    <dgm:pt modelId="{6C934694-B299-4398-A998-7319B3AB0F6A}" type="pres">
      <dgm:prSet presAssocID="{24873D93-F5BE-4127-AFC2-063791BC610D}" presName="thickLine" presStyleLbl="alignNode1" presStyleIdx="2" presStyleCnt="4"/>
      <dgm:spPr/>
    </dgm:pt>
    <dgm:pt modelId="{2D4C2E8E-2FD6-4876-B389-5C3D94E09D0F}" type="pres">
      <dgm:prSet presAssocID="{24873D93-F5BE-4127-AFC2-063791BC610D}" presName="horz1" presStyleCnt="0"/>
      <dgm:spPr/>
    </dgm:pt>
    <dgm:pt modelId="{241E890C-0DDB-46E1-BFD5-C55C63E2FF50}" type="pres">
      <dgm:prSet presAssocID="{24873D93-F5BE-4127-AFC2-063791BC610D}" presName="tx1" presStyleLbl="revTx" presStyleIdx="2" presStyleCnt="4"/>
      <dgm:spPr/>
    </dgm:pt>
    <dgm:pt modelId="{6A5B4717-A4A9-4D1C-B009-E6839225AAC1}" type="pres">
      <dgm:prSet presAssocID="{24873D93-F5BE-4127-AFC2-063791BC610D}" presName="vert1" presStyleCnt="0"/>
      <dgm:spPr/>
    </dgm:pt>
    <dgm:pt modelId="{E15A0021-D1AF-4001-934A-D8072CA9D8FD}" type="pres">
      <dgm:prSet presAssocID="{2B325FF4-5B24-4BFE-ADE7-CB1CAD1B123F}" presName="thickLine" presStyleLbl="alignNode1" presStyleIdx="3" presStyleCnt="4"/>
      <dgm:spPr/>
    </dgm:pt>
    <dgm:pt modelId="{F90C7D90-1C93-4F38-BC81-B171BBFE845D}" type="pres">
      <dgm:prSet presAssocID="{2B325FF4-5B24-4BFE-ADE7-CB1CAD1B123F}" presName="horz1" presStyleCnt="0"/>
      <dgm:spPr/>
    </dgm:pt>
    <dgm:pt modelId="{B4FEBA0A-9B10-4E01-A7C6-4DDD32FE32EF}" type="pres">
      <dgm:prSet presAssocID="{2B325FF4-5B24-4BFE-ADE7-CB1CAD1B123F}" presName="tx1" presStyleLbl="revTx" presStyleIdx="3" presStyleCnt="4"/>
      <dgm:spPr/>
    </dgm:pt>
    <dgm:pt modelId="{68FE7B34-C408-429C-B3A8-51DA3599DE18}" type="pres">
      <dgm:prSet presAssocID="{2B325FF4-5B24-4BFE-ADE7-CB1CAD1B123F}" presName="vert1" presStyleCnt="0"/>
      <dgm:spPr/>
    </dgm:pt>
  </dgm:ptLst>
  <dgm:cxnLst>
    <dgm:cxn modelId="{9EBF311E-9BCC-4BE5-81FC-92B6C3E25EF6}" srcId="{EC4B3DA5-F67C-42C9-B759-9A18474FA4B4}" destId="{24873D93-F5BE-4127-AFC2-063791BC610D}" srcOrd="2" destOrd="0" parTransId="{446D073A-0882-482C-AE6C-1AA02950BF01}" sibTransId="{5B39D5F6-4EE7-43CD-87D8-DDED14F57D5B}"/>
    <dgm:cxn modelId="{A6A1766A-72EF-4CE7-A1BA-F020A0E1072C}" type="presOf" srcId="{24873D93-F5BE-4127-AFC2-063791BC610D}" destId="{241E890C-0DDB-46E1-BFD5-C55C63E2FF50}" srcOrd="0" destOrd="0" presId="urn:microsoft.com/office/officeart/2008/layout/LinedList"/>
    <dgm:cxn modelId="{86193850-5541-4BC8-AEAC-67A5FC533EC0}" type="presOf" srcId="{2325AC25-E94A-43D3-9B6F-DD4D78B598E3}" destId="{4AB10E5B-5BF0-41DB-8B2B-E631DD754F56}" srcOrd="0" destOrd="0" presId="urn:microsoft.com/office/officeart/2008/layout/LinedList"/>
    <dgm:cxn modelId="{E3799E8B-B509-48A8-9193-815EBBE9F421}" type="presOf" srcId="{C0CBFFAA-7AE7-488A-9FA2-307D5E1B4F96}" destId="{CAD2B7D6-E298-4EF3-8DBC-8E530A759FF2}" srcOrd="0" destOrd="0" presId="urn:microsoft.com/office/officeart/2008/layout/LinedList"/>
    <dgm:cxn modelId="{7BAEF78E-11B0-47FD-A0FB-4AAA30C48825}" srcId="{EC4B3DA5-F67C-42C9-B759-9A18474FA4B4}" destId="{C0CBFFAA-7AE7-488A-9FA2-307D5E1B4F96}" srcOrd="0" destOrd="0" parTransId="{38BA8000-7115-4921-92AB-15C4F5CA1257}" sibTransId="{DD29B3DD-B238-4151-9F3C-3AF586037E24}"/>
    <dgm:cxn modelId="{80F947B1-0EEA-4B79-BE6F-6BDF78E594E2}" srcId="{EC4B3DA5-F67C-42C9-B759-9A18474FA4B4}" destId="{2325AC25-E94A-43D3-9B6F-DD4D78B598E3}" srcOrd="1" destOrd="0" parTransId="{8BED98C9-6642-4883-B39D-5A24100146A1}" sibTransId="{BE4F4107-51C3-48EA-B95A-1A227D04C4AA}"/>
    <dgm:cxn modelId="{5C3350B9-0B1C-48AD-8E1F-CB5B60F6E52D}" srcId="{EC4B3DA5-F67C-42C9-B759-9A18474FA4B4}" destId="{2B325FF4-5B24-4BFE-ADE7-CB1CAD1B123F}" srcOrd="3" destOrd="0" parTransId="{ABEC735C-FC48-4139-B00A-DA6572C51F8A}" sibTransId="{2DA37484-869F-4FC1-85DE-D1B7CD9795D7}"/>
    <dgm:cxn modelId="{43AF0FC1-2E76-466D-9196-1B68FB5A7452}" type="presOf" srcId="{EC4B3DA5-F67C-42C9-B759-9A18474FA4B4}" destId="{B72024BD-7099-49B7-88D2-FC0C2C81AF40}" srcOrd="0" destOrd="0" presId="urn:microsoft.com/office/officeart/2008/layout/LinedList"/>
    <dgm:cxn modelId="{488F52CA-7E38-4C2A-84FF-3AF40C0B6E79}" type="presOf" srcId="{2B325FF4-5B24-4BFE-ADE7-CB1CAD1B123F}" destId="{B4FEBA0A-9B10-4E01-A7C6-4DDD32FE32EF}" srcOrd="0" destOrd="0" presId="urn:microsoft.com/office/officeart/2008/layout/LinedList"/>
    <dgm:cxn modelId="{AF136F00-42D4-4DB6-B3D6-711C1C4BEE8E}" type="presParOf" srcId="{B72024BD-7099-49B7-88D2-FC0C2C81AF40}" destId="{E44EE640-98A8-4888-9186-F04C4005CA25}" srcOrd="0" destOrd="0" presId="urn:microsoft.com/office/officeart/2008/layout/LinedList"/>
    <dgm:cxn modelId="{EAD5AEAE-EA70-4C24-9CF8-E5188B8EB4CF}" type="presParOf" srcId="{B72024BD-7099-49B7-88D2-FC0C2C81AF40}" destId="{FA78211A-1387-4802-90CF-25D708F65A8F}" srcOrd="1" destOrd="0" presId="urn:microsoft.com/office/officeart/2008/layout/LinedList"/>
    <dgm:cxn modelId="{A84C187B-C667-43CF-93A3-467EF58D30A4}" type="presParOf" srcId="{FA78211A-1387-4802-90CF-25D708F65A8F}" destId="{CAD2B7D6-E298-4EF3-8DBC-8E530A759FF2}" srcOrd="0" destOrd="0" presId="urn:microsoft.com/office/officeart/2008/layout/LinedList"/>
    <dgm:cxn modelId="{14DD03A7-012E-49EE-8AC9-D9841620FF6A}" type="presParOf" srcId="{FA78211A-1387-4802-90CF-25D708F65A8F}" destId="{5E21A02C-A111-473C-BC0F-943CF26F4382}" srcOrd="1" destOrd="0" presId="urn:microsoft.com/office/officeart/2008/layout/LinedList"/>
    <dgm:cxn modelId="{B4BE099B-88CC-4B4C-B4EF-E359BD5EE3AD}" type="presParOf" srcId="{B72024BD-7099-49B7-88D2-FC0C2C81AF40}" destId="{3E16BDCE-67A7-4FFF-8C04-9113CB58D62A}" srcOrd="2" destOrd="0" presId="urn:microsoft.com/office/officeart/2008/layout/LinedList"/>
    <dgm:cxn modelId="{19B8B80F-14E0-4E0B-989A-B9EA80FC56E8}" type="presParOf" srcId="{B72024BD-7099-49B7-88D2-FC0C2C81AF40}" destId="{37DD401F-C400-49D4-AC39-6268A3D0EBF9}" srcOrd="3" destOrd="0" presId="urn:microsoft.com/office/officeart/2008/layout/LinedList"/>
    <dgm:cxn modelId="{9CD46E65-78A1-4B17-8436-621CD4E0AD01}" type="presParOf" srcId="{37DD401F-C400-49D4-AC39-6268A3D0EBF9}" destId="{4AB10E5B-5BF0-41DB-8B2B-E631DD754F56}" srcOrd="0" destOrd="0" presId="urn:microsoft.com/office/officeart/2008/layout/LinedList"/>
    <dgm:cxn modelId="{92395632-7482-464D-9246-90FE29D0D949}" type="presParOf" srcId="{37DD401F-C400-49D4-AC39-6268A3D0EBF9}" destId="{46BC513A-9CAB-41AD-9C0F-4E058134BB7E}" srcOrd="1" destOrd="0" presId="urn:microsoft.com/office/officeart/2008/layout/LinedList"/>
    <dgm:cxn modelId="{BD362A9A-E23D-424A-9B5F-06CCD9BCE6A1}" type="presParOf" srcId="{B72024BD-7099-49B7-88D2-FC0C2C81AF40}" destId="{6C934694-B299-4398-A998-7319B3AB0F6A}" srcOrd="4" destOrd="0" presId="urn:microsoft.com/office/officeart/2008/layout/LinedList"/>
    <dgm:cxn modelId="{1B18DAEF-58CF-464D-8590-117BA018444A}" type="presParOf" srcId="{B72024BD-7099-49B7-88D2-FC0C2C81AF40}" destId="{2D4C2E8E-2FD6-4876-B389-5C3D94E09D0F}" srcOrd="5" destOrd="0" presId="urn:microsoft.com/office/officeart/2008/layout/LinedList"/>
    <dgm:cxn modelId="{85E3CD22-4FE0-47A1-8A14-8C250FFB756E}" type="presParOf" srcId="{2D4C2E8E-2FD6-4876-B389-5C3D94E09D0F}" destId="{241E890C-0DDB-46E1-BFD5-C55C63E2FF50}" srcOrd="0" destOrd="0" presId="urn:microsoft.com/office/officeart/2008/layout/LinedList"/>
    <dgm:cxn modelId="{0C01CFAD-A405-41E2-82EB-2A7F2B65FE9F}" type="presParOf" srcId="{2D4C2E8E-2FD6-4876-B389-5C3D94E09D0F}" destId="{6A5B4717-A4A9-4D1C-B009-E6839225AAC1}" srcOrd="1" destOrd="0" presId="urn:microsoft.com/office/officeart/2008/layout/LinedList"/>
    <dgm:cxn modelId="{AAB07ED5-59D2-4F6D-B9C3-E7D7D222BA51}" type="presParOf" srcId="{B72024BD-7099-49B7-88D2-FC0C2C81AF40}" destId="{E15A0021-D1AF-4001-934A-D8072CA9D8FD}" srcOrd="6" destOrd="0" presId="urn:microsoft.com/office/officeart/2008/layout/LinedList"/>
    <dgm:cxn modelId="{8988F6E1-D151-4B83-81A3-E10C50D5E4E2}" type="presParOf" srcId="{B72024BD-7099-49B7-88D2-FC0C2C81AF40}" destId="{F90C7D90-1C93-4F38-BC81-B171BBFE845D}" srcOrd="7" destOrd="0" presId="urn:microsoft.com/office/officeart/2008/layout/LinedList"/>
    <dgm:cxn modelId="{6939EC31-3B77-4C32-807E-55FB37342CD9}" type="presParOf" srcId="{F90C7D90-1C93-4F38-BC81-B171BBFE845D}" destId="{B4FEBA0A-9B10-4E01-A7C6-4DDD32FE32EF}" srcOrd="0" destOrd="0" presId="urn:microsoft.com/office/officeart/2008/layout/LinedList"/>
    <dgm:cxn modelId="{F4AD4181-D033-49DE-8C17-6445466BC64D}" type="presParOf" srcId="{F90C7D90-1C93-4F38-BC81-B171BBFE845D}" destId="{68FE7B34-C408-429C-B3A8-51DA3599DE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C4B3DA5-F67C-42C9-B759-9A18474FA4B4}" type="doc">
      <dgm:prSet loTypeId="urn:microsoft.com/office/officeart/2008/layout/Lin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C0CBFFAA-7AE7-488A-9FA2-307D5E1B4F96}">
      <dgm:prSet phldrT="[Texto]"/>
      <dgm:spPr/>
      <dgm:t>
        <a:bodyPr/>
        <a:lstStyle/>
        <a:p>
          <a:r>
            <a:rPr lang="es-AR" dirty="0"/>
            <a:t>Considerando estas variables como aspectos importantes a conocer de una propiedad, buscamos aproximarnos a su valor para los casos que quedaron sin completar.</a:t>
          </a:r>
        </a:p>
      </dgm:t>
    </dgm:pt>
    <dgm:pt modelId="{38BA8000-7115-4921-92AB-15C4F5CA1257}" type="parTrans" cxnId="{7BAEF78E-11B0-47FD-A0FB-4AAA30C48825}">
      <dgm:prSet/>
      <dgm:spPr/>
      <dgm:t>
        <a:bodyPr/>
        <a:lstStyle/>
        <a:p>
          <a:endParaRPr lang="es-AR"/>
        </a:p>
      </dgm:t>
    </dgm:pt>
    <dgm:pt modelId="{DD29B3DD-B238-4151-9F3C-3AF586037E24}" type="sibTrans" cxnId="{7BAEF78E-11B0-47FD-A0FB-4AAA30C48825}">
      <dgm:prSet/>
      <dgm:spPr/>
      <dgm:t>
        <a:bodyPr/>
        <a:lstStyle/>
        <a:p>
          <a:endParaRPr lang="es-AR"/>
        </a:p>
      </dgm:t>
    </dgm:pt>
    <dgm:pt modelId="{084078FD-4BC7-465B-848F-E33781E53F75}">
      <dgm:prSet phldrT="[Texto]"/>
      <dgm:spPr/>
      <dgm:t>
        <a:bodyPr/>
        <a:lstStyle/>
        <a:p>
          <a:r>
            <a:rPr lang="es-AR" dirty="0"/>
            <a:t>Para ello, supusimos que inmuebles construidos en la misma zona geográfica, podrían presentar características constructivas similares, y valores semejantes de expensas</a:t>
          </a:r>
        </a:p>
      </dgm:t>
    </dgm:pt>
    <dgm:pt modelId="{5902B3E7-DFA7-4142-A762-D4F1BCE9781B}" type="parTrans" cxnId="{295C3629-433F-406E-A8D9-DD523B40768D}">
      <dgm:prSet/>
      <dgm:spPr/>
      <dgm:t>
        <a:bodyPr/>
        <a:lstStyle/>
        <a:p>
          <a:endParaRPr lang="es-AR"/>
        </a:p>
      </dgm:t>
    </dgm:pt>
    <dgm:pt modelId="{BE6278EB-5216-4B48-AF85-DBA1568B7099}" type="sibTrans" cxnId="{295C3629-433F-406E-A8D9-DD523B40768D}">
      <dgm:prSet/>
      <dgm:spPr/>
      <dgm:t>
        <a:bodyPr/>
        <a:lstStyle/>
        <a:p>
          <a:endParaRPr lang="es-AR"/>
        </a:p>
      </dgm:t>
    </dgm:pt>
    <dgm:pt modelId="{7C004356-D31C-45DF-A972-6BD2ECFA0DB9}">
      <dgm:prSet phldrT="[Texto]"/>
      <dgm:spPr/>
      <dgm:t>
        <a:bodyPr/>
        <a:lstStyle/>
        <a:p>
          <a:r>
            <a:rPr lang="es-AR" dirty="0"/>
            <a:t>Es por ello que como criterio de aproximación, tomamos la media por </a:t>
          </a:r>
          <a:r>
            <a:rPr lang="es-AR" dirty="0" err="1"/>
            <a:t>state</a:t>
          </a:r>
          <a:r>
            <a:rPr lang="es-AR" dirty="0"/>
            <a:t> </a:t>
          </a:r>
          <a:r>
            <a:rPr lang="es-AR" dirty="0" err="1"/>
            <a:t>name</a:t>
          </a:r>
          <a:r>
            <a:rPr lang="es-AR" dirty="0"/>
            <a:t> y place </a:t>
          </a:r>
          <a:r>
            <a:rPr lang="es-AR" dirty="0" err="1"/>
            <a:t>name</a:t>
          </a:r>
          <a:r>
            <a:rPr lang="es-AR" dirty="0"/>
            <a:t> para imputar los valores faltantes de pisos, habitaciones y expensas.</a:t>
          </a:r>
        </a:p>
      </dgm:t>
    </dgm:pt>
    <dgm:pt modelId="{B7E3F4EA-6F61-4172-BE44-070D50C2D837}" type="parTrans" cxnId="{2164DD0F-C754-46AA-9949-6874F2E56D7D}">
      <dgm:prSet/>
      <dgm:spPr/>
      <dgm:t>
        <a:bodyPr/>
        <a:lstStyle/>
        <a:p>
          <a:endParaRPr lang="es-AR"/>
        </a:p>
      </dgm:t>
    </dgm:pt>
    <dgm:pt modelId="{200E3DCB-9E42-45C0-AFA8-A4C49698FB38}" type="sibTrans" cxnId="{2164DD0F-C754-46AA-9949-6874F2E56D7D}">
      <dgm:prSet/>
      <dgm:spPr/>
      <dgm:t>
        <a:bodyPr/>
        <a:lstStyle/>
        <a:p>
          <a:endParaRPr lang="es-AR"/>
        </a:p>
      </dgm:t>
    </dgm:pt>
    <dgm:pt modelId="{B72024BD-7099-49B7-88D2-FC0C2C81AF40}" type="pres">
      <dgm:prSet presAssocID="{EC4B3DA5-F67C-42C9-B759-9A18474FA4B4}" presName="vert0" presStyleCnt="0">
        <dgm:presLayoutVars>
          <dgm:dir/>
          <dgm:animOne val="branch"/>
          <dgm:animLvl val="lvl"/>
        </dgm:presLayoutVars>
      </dgm:prSet>
      <dgm:spPr/>
    </dgm:pt>
    <dgm:pt modelId="{E44EE640-98A8-4888-9186-F04C4005CA25}" type="pres">
      <dgm:prSet presAssocID="{C0CBFFAA-7AE7-488A-9FA2-307D5E1B4F96}" presName="thickLine" presStyleLbl="alignNode1" presStyleIdx="0" presStyleCnt="3"/>
      <dgm:spPr/>
    </dgm:pt>
    <dgm:pt modelId="{FA78211A-1387-4802-90CF-25D708F65A8F}" type="pres">
      <dgm:prSet presAssocID="{C0CBFFAA-7AE7-488A-9FA2-307D5E1B4F96}" presName="horz1" presStyleCnt="0"/>
      <dgm:spPr/>
    </dgm:pt>
    <dgm:pt modelId="{CAD2B7D6-E298-4EF3-8DBC-8E530A759FF2}" type="pres">
      <dgm:prSet presAssocID="{C0CBFFAA-7AE7-488A-9FA2-307D5E1B4F96}" presName="tx1" presStyleLbl="revTx" presStyleIdx="0" presStyleCnt="3"/>
      <dgm:spPr/>
    </dgm:pt>
    <dgm:pt modelId="{5E21A02C-A111-473C-BC0F-943CF26F4382}" type="pres">
      <dgm:prSet presAssocID="{C0CBFFAA-7AE7-488A-9FA2-307D5E1B4F96}" presName="vert1" presStyleCnt="0"/>
      <dgm:spPr/>
    </dgm:pt>
    <dgm:pt modelId="{D08FF0CF-E4D0-43A7-BDA7-DB6444431E20}" type="pres">
      <dgm:prSet presAssocID="{084078FD-4BC7-465B-848F-E33781E53F75}" presName="thickLine" presStyleLbl="alignNode1" presStyleIdx="1" presStyleCnt="3"/>
      <dgm:spPr/>
    </dgm:pt>
    <dgm:pt modelId="{815FFD47-C374-46E1-8145-DEF3D7D436BC}" type="pres">
      <dgm:prSet presAssocID="{084078FD-4BC7-465B-848F-E33781E53F75}" presName="horz1" presStyleCnt="0"/>
      <dgm:spPr/>
    </dgm:pt>
    <dgm:pt modelId="{06458CD1-8B2E-4360-864A-04DF4AAB2BD4}" type="pres">
      <dgm:prSet presAssocID="{084078FD-4BC7-465B-848F-E33781E53F75}" presName="tx1" presStyleLbl="revTx" presStyleIdx="1" presStyleCnt="3"/>
      <dgm:spPr/>
    </dgm:pt>
    <dgm:pt modelId="{B2A96498-0CEA-4A95-994F-DAFB2CDDCDAF}" type="pres">
      <dgm:prSet presAssocID="{084078FD-4BC7-465B-848F-E33781E53F75}" presName="vert1" presStyleCnt="0"/>
      <dgm:spPr/>
    </dgm:pt>
    <dgm:pt modelId="{61C70792-7931-4880-BCF6-C8B21D848531}" type="pres">
      <dgm:prSet presAssocID="{7C004356-D31C-45DF-A972-6BD2ECFA0DB9}" presName="thickLine" presStyleLbl="alignNode1" presStyleIdx="2" presStyleCnt="3"/>
      <dgm:spPr/>
    </dgm:pt>
    <dgm:pt modelId="{D3319C61-57D6-4B73-A8CE-C470CEA735D1}" type="pres">
      <dgm:prSet presAssocID="{7C004356-D31C-45DF-A972-6BD2ECFA0DB9}" presName="horz1" presStyleCnt="0"/>
      <dgm:spPr/>
    </dgm:pt>
    <dgm:pt modelId="{DB38CA47-35EA-4E30-8B16-C4A819830199}" type="pres">
      <dgm:prSet presAssocID="{7C004356-D31C-45DF-A972-6BD2ECFA0DB9}" presName="tx1" presStyleLbl="revTx" presStyleIdx="2" presStyleCnt="3"/>
      <dgm:spPr/>
    </dgm:pt>
    <dgm:pt modelId="{F3BEF053-D20C-4824-90E6-8C1D35AA99E5}" type="pres">
      <dgm:prSet presAssocID="{7C004356-D31C-45DF-A972-6BD2ECFA0DB9}" presName="vert1" presStyleCnt="0"/>
      <dgm:spPr/>
    </dgm:pt>
  </dgm:ptLst>
  <dgm:cxnLst>
    <dgm:cxn modelId="{2164DD0F-C754-46AA-9949-6874F2E56D7D}" srcId="{EC4B3DA5-F67C-42C9-B759-9A18474FA4B4}" destId="{7C004356-D31C-45DF-A972-6BD2ECFA0DB9}" srcOrd="2" destOrd="0" parTransId="{B7E3F4EA-6F61-4172-BE44-070D50C2D837}" sibTransId="{200E3DCB-9E42-45C0-AFA8-A4C49698FB38}"/>
    <dgm:cxn modelId="{295C3629-433F-406E-A8D9-DD523B40768D}" srcId="{EC4B3DA5-F67C-42C9-B759-9A18474FA4B4}" destId="{084078FD-4BC7-465B-848F-E33781E53F75}" srcOrd="1" destOrd="0" parTransId="{5902B3E7-DFA7-4142-A762-D4F1BCE9781B}" sibTransId="{BE6278EB-5216-4B48-AF85-DBA1568B7099}"/>
    <dgm:cxn modelId="{E3799E8B-B509-48A8-9193-815EBBE9F421}" type="presOf" srcId="{C0CBFFAA-7AE7-488A-9FA2-307D5E1B4F96}" destId="{CAD2B7D6-E298-4EF3-8DBC-8E530A759FF2}" srcOrd="0" destOrd="0" presId="urn:microsoft.com/office/officeart/2008/layout/LinedList"/>
    <dgm:cxn modelId="{D976E48C-5653-41F0-88DD-F6A7AB34D4C6}" type="presOf" srcId="{7C004356-D31C-45DF-A972-6BD2ECFA0DB9}" destId="{DB38CA47-35EA-4E30-8B16-C4A819830199}" srcOrd="0" destOrd="0" presId="urn:microsoft.com/office/officeart/2008/layout/LinedList"/>
    <dgm:cxn modelId="{7BAEF78E-11B0-47FD-A0FB-4AAA30C48825}" srcId="{EC4B3DA5-F67C-42C9-B759-9A18474FA4B4}" destId="{C0CBFFAA-7AE7-488A-9FA2-307D5E1B4F96}" srcOrd="0" destOrd="0" parTransId="{38BA8000-7115-4921-92AB-15C4F5CA1257}" sibTransId="{DD29B3DD-B238-4151-9F3C-3AF586037E24}"/>
    <dgm:cxn modelId="{CDEF7EA5-5FDA-4B0B-A261-E8E81CF5246C}" type="presOf" srcId="{084078FD-4BC7-465B-848F-E33781E53F75}" destId="{06458CD1-8B2E-4360-864A-04DF4AAB2BD4}" srcOrd="0" destOrd="0" presId="urn:microsoft.com/office/officeart/2008/layout/LinedList"/>
    <dgm:cxn modelId="{43AF0FC1-2E76-466D-9196-1B68FB5A7452}" type="presOf" srcId="{EC4B3DA5-F67C-42C9-B759-9A18474FA4B4}" destId="{B72024BD-7099-49B7-88D2-FC0C2C81AF40}" srcOrd="0" destOrd="0" presId="urn:microsoft.com/office/officeart/2008/layout/LinedList"/>
    <dgm:cxn modelId="{AF136F00-42D4-4DB6-B3D6-711C1C4BEE8E}" type="presParOf" srcId="{B72024BD-7099-49B7-88D2-FC0C2C81AF40}" destId="{E44EE640-98A8-4888-9186-F04C4005CA25}" srcOrd="0" destOrd="0" presId="urn:microsoft.com/office/officeart/2008/layout/LinedList"/>
    <dgm:cxn modelId="{EAD5AEAE-EA70-4C24-9CF8-E5188B8EB4CF}" type="presParOf" srcId="{B72024BD-7099-49B7-88D2-FC0C2C81AF40}" destId="{FA78211A-1387-4802-90CF-25D708F65A8F}" srcOrd="1" destOrd="0" presId="urn:microsoft.com/office/officeart/2008/layout/LinedList"/>
    <dgm:cxn modelId="{A84C187B-C667-43CF-93A3-467EF58D30A4}" type="presParOf" srcId="{FA78211A-1387-4802-90CF-25D708F65A8F}" destId="{CAD2B7D6-E298-4EF3-8DBC-8E530A759FF2}" srcOrd="0" destOrd="0" presId="urn:microsoft.com/office/officeart/2008/layout/LinedList"/>
    <dgm:cxn modelId="{14DD03A7-012E-49EE-8AC9-D9841620FF6A}" type="presParOf" srcId="{FA78211A-1387-4802-90CF-25D708F65A8F}" destId="{5E21A02C-A111-473C-BC0F-943CF26F4382}" srcOrd="1" destOrd="0" presId="urn:microsoft.com/office/officeart/2008/layout/LinedList"/>
    <dgm:cxn modelId="{27718263-B430-40C6-B52E-533D41EA5F70}" type="presParOf" srcId="{B72024BD-7099-49B7-88D2-FC0C2C81AF40}" destId="{D08FF0CF-E4D0-43A7-BDA7-DB6444431E20}" srcOrd="2" destOrd="0" presId="urn:microsoft.com/office/officeart/2008/layout/LinedList"/>
    <dgm:cxn modelId="{E26F3111-7794-44CA-A4EA-1EC6C89E14BD}" type="presParOf" srcId="{B72024BD-7099-49B7-88D2-FC0C2C81AF40}" destId="{815FFD47-C374-46E1-8145-DEF3D7D436BC}" srcOrd="3" destOrd="0" presId="urn:microsoft.com/office/officeart/2008/layout/LinedList"/>
    <dgm:cxn modelId="{B7215D16-3051-4EF9-A63A-98BF520326D7}" type="presParOf" srcId="{815FFD47-C374-46E1-8145-DEF3D7D436BC}" destId="{06458CD1-8B2E-4360-864A-04DF4AAB2BD4}" srcOrd="0" destOrd="0" presId="urn:microsoft.com/office/officeart/2008/layout/LinedList"/>
    <dgm:cxn modelId="{18BD20C4-8F42-47E8-A430-D181B6705B57}" type="presParOf" srcId="{815FFD47-C374-46E1-8145-DEF3D7D436BC}" destId="{B2A96498-0CEA-4A95-994F-DAFB2CDDCDAF}" srcOrd="1" destOrd="0" presId="urn:microsoft.com/office/officeart/2008/layout/LinedList"/>
    <dgm:cxn modelId="{92E53A57-2611-4BC0-B99C-4BBF5808342A}" type="presParOf" srcId="{B72024BD-7099-49B7-88D2-FC0C2C81AF40}" destId="{61C70792-7931-4880-BCF6-C8B21D848531}" srcOrd="4" destOrd="0" presId="urn:microsoft.com/office/officeart/2008/layout/LinedList"/>
    <dgm:cxn modelId="{C0341C10-D5C4-4F3E-9B6A-18B4B43E7708}" type="presParOf" srcId="{B72024BD-7099-49B7-88D2-FC0C2C81AF40}" destId="{D3319C61-57D6-4B73-A8CE-C470CEA735D1}" srcOrd="5" destOrd="0" presId="urn:microsoft.com/office/officeart/2008/layout/LinedList"/>
    <dgm:cxn modelId="{567CF7E1-9EA6-4207-A9B5-BBEFB275C63C}" type="presParOf" srcId="{D3319C61-57D6-4B73-A8CE-C470CEA735D1}" destId="{DB38CA47-35EA-4E30-8B16-C4A819830199}" srcOrd="0" destOrd="0" presId="urn:microsoft.com/office/officeart/2008/layout/LinedList"/>
    <dgm:cxn modelId="{1FD67A81-45BE-4762-B41B-CB5074697407}" type="presParOf" srcId="{D3319C61-57D6-4B73-A8CE-C470CEA735D1}" destId="{F3BEF053-D20C-4824-90E6-8C1D35AA99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C4B3DA5-F67C-42C9-B759-9A18474FA4B4}" type="doc">
      <dgm:prSet loTypeId="urn:microsoft.com/office/officeart/2008/layout/Lin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C0CBFFAA-7AE7-488A-9FA2-307D5E1B4F96}">
      <dgm:prSet phldrT="[Texto]"/>
      <dgm:spPr/>
      <dgm:t>
        <a:bodyPr/>
        <a:lstStyle/>
        <a:p>
          <a:r>
            <a:rPr lang="es-AR" dirty="0"/>
            <a:t>A fin de obtener un primer filtro para posibles valores erróneos.</a:t>
          </a:r>
        </a:p>
        <a:p>
          <a:r>
            <a:rPr lang="es-AR" dirty="0"/>
            <a:t>Para ello filtramos los valores de precio por metro cuadrado USD para quedarnos con los casos con valores menores  a 20.000, excluyendo para ello los barrios de Puerto Madero y Palermo Chico. Esto debido a detectamos casos con errores en el origen como precio por metro cuadrado del total del valor de la propiedad</a:t>
          </a:r>
        </a:p>
      </dgm:t>
    </dgm:pt>
    <dgm:pt modelId="{38BA8000-7115-4921-92AB-15C4F5CA1257}" type="parTrans" cxnId="{7BAEF78E-11B0-47FD-A0FB-4AAA30C48825}">
      <dgm:prSet/>
      <dgm:spPr/>
      <dgm:t>
        <a:bodyPr/>
        <a:lstStyle/>
        <a:p>
          <a:endParaRPr lang="es-AR"/>
        </a:p>
      </dgm:t>
    </dgm:pt>
    <dgm:pt modelId="{DD29B3DD-B238-4151-9F3C-3AF586037E24}" type="sibTrans" cxnId="{7BAEF78E-11B0-47FD-A0FB-4AAA30C48825}">
      <dgm:prSet/>
      <dgm:spPr/>
      <dgm:t>
        <a:bodyPr/>
        <a:lstStyle/>
        <a:p>
          <a:endParaRPr lang="es-AR"/>
        </a:p>
      </dgm:t>
    </dgm:pt>
    <dgm:pt modelId="{A249DFB2-10F7-46C1-BCCC-75BDABF723AA}">
      <dgm:prSet phldrT="[Texto]"/>
      <dgm:spPr/>
      <dgm:t>
        <a:bodyPr/>
        <a:lstStyle/>
        <a:p>
          <a:r>
            <a:rPr lang="es-AR" dirty="0"/>
            <a:t>Adicional  a ello filtramos el </a:t>
          </a:r>
          <a:r>
            <a:rPr lang="es-AR" dirty="0" err="1"/>
            <a:t>dataset</a:t>
          </a:r>
          <a:r>
            <a:rPr lang="es-AR" dirty="0"/>
            <a:t> para quedarnos con aquellos valores cuyo precio en </a:t>
          </a:r>
          <a:r>
            <a:rPr lang="es-AR" dirty="0" err="1"/>
            <a:t>usd</a:t>
          </a:r>
          <a:r>
            <a:rPr lang="es-AR" dirty="0"/>
            <a:t> fuese superior a 9999 y su superficie total mayor a 14 m2.  Por ultimo nos quedamos solo con registros que </a:t>
          </a:r>
          <a:r>
            <a:rPr lang="es-AR" dirty="0" err="1"/>
            <a:t>teinen</a:t>
          </a:r>
          <a:r>
            <a:rPr lang="es-AR" dirty="0"/>
            <a:t> definido el valor de precio m2 en USD , debido a que es la variable a predecir y no debe ser NULL </a:t>
          </a:r>
        </a:p>
        <a:p>
          <a:endParaRPr lang="es-AR" dirty="0"/>
        </a:p>
        <a:p>
          <a:endParaRPr lang="es-AR" dirty="0"/>
        </a:p>
      </dgm:t>
    </dgm:pt>
    <dgm:pt modelId="{78B01FDA-97B4-4CD3-B552-1723463731DF}" type="parTrans" cxnId="{E8879B45-1FA3-4F6F-9D73-178DBBD9FF4C}">
      <dgm:prSet/>
      <dgm:spPr/>
      <dgm:t>
        <a:bodyPr/>
        <a:lstStyle/>
        <a:p>
          <a:endParaRPr lang="es-AR"/>
        </a:p>
      </dgm:t>
    </dgm:pt>
    <dgm:pt modelId="{158460F0-0D34-47BF-BA48-7E11AC7F43FC}" type="sibTrans" cxnId="{E8879B45-1FA3-4F6F-9D73-178DBBD9FF4C}">
      <dgm:prSet/>
      <dgm:spPr/>
      <dgm:t>
        <a:bodyPr/>
        <a:lstStyle/>
        <a:p>
          <a:endParaRPr lang="es-AR"/>
        </a:p>
      </dgm:t>
    </dgm:pt>
    <dgm:pt modelId="{B72024BD-7099-49B7-88D2-FC0C2C81AF40}" type="pres">
      <dgm:prSet presAssocID="{EC4B3DA5-F67C-42C9-B759-9A18474FA4B4}" presName="vert0" presStyleCnt="0">
        <dgm:presLayoutVars>
          <dgm:dir/>
          <dgm:animOne val="branch"/>
          <dgm:animLvl val="lvl"/>
        </dgm:presLayoutVars>
      </dgm:prSet>
      <dgm:spPr/>
    </dgm:pt>
    <dgm:pt modelId="{E44EE640-98A8-4888-9186-F04C4005CA25}" type="pres">
      <dgm:prSet presAssocID="{C0CBFFAA-7AE7-488A-9FA2-307D5E1B4F96}" presName="thickLine" presStyleLbl="alignNode1" presStyleIdx="0" presStyleCnt="2"/>
      <dgm:spPr/>
    </dgm:pt>
    <dgm:pt modelId="{FA78211A-1387-4802-90CF-25D708F65A8F}" type="pres">
      <dgm:prSet presAssocID="{C0CBFFAA-7AE7-488A-9FA2-307D5E1B4F96}" presName="horz1" presStyleCnt="0"/>
      <dgm:spPr/>
    </dgm:pt>
    <dgm:pt modelId="{CAD2B7D6-E298-4EF3-8DBC-8E530A759FF2}" type="pres">
      <dgm:prSet presAssocID="{C0CBFFAA-7AE7-488A-9FA2-307D5E1B4F96}" presName="tx1" presStyleLbl="revTx" presStyleIdx="0" presStyleCnt="2"/>
      <dgm:spPr/>
    </dgm:pt>
    <dgm:pt modelId="{5E21A02C-A111-473C-BC0F-943CF26F4382}" type="pres">
      <dgm:prSet presAssocID="{C0CBFFAA-7AE7-488A-9FA2-307D5E1B4F96}" presName="vert1" presStyleCnt="0"/>
      <dgm:spPr/>
    </dgm:pt>
    <dgm:pt modelId="{51D20D8E-31CA-4FE8-9019-0767F40AC2F5}" type="pres">
      <dgm:prSet presAssocID="{A249DFB2-10F7-46C1-BCCC-75BDABF723AA}" presName="thickLine" presStyleLbl="alignNode1" presStyleIdx="1" presStyleCnt="2"/>
      <dgm:spPr/>
    </dgm:pt>
    <dgm:pt modelId="{6B564DC0-B83C-41CD-9BB6-BD08DB0C129F}" type="pres">
      <dgm:prSet presAssocID="{A249DFB2-10F7-46C1-BCCC-75BDABF723AA}" presName="horz1" presStyleCnt="0"/>
      <dgm:spPr/>
    </dgm:pt>
    <dgm:pt modelId="{BF3FC52D-BD29-4DF6-8EDC-6C7BBA4B041F}" type="pres">
      <dgm:prSet presAssocID="{A249DFB2-10F7-46C1-BCCC-75BDABF723AA}" presName="tx1" presStyleLbl="revTx" presStyleIdx="1" presStyleCnt="2"/>
      <dgm:spPr/>
    </dgm:pt>
    <dgm:pt modelId="{2F58D59B-03F2-443D-BABF-9C8FBAABF32A}" type="pres">
      <dgm:prSet presAssocID="{A249DFB2-10F7-46C1-BCCC-75BDABF723AA}" presName="vert1" presStyleCnt="0"/>
      <dgm:spPr/>
    </dgm:pt>
  </dgm:ptLst>
  <dgm:cxnLst>
    <dgm:cxn modelId="{E8879B45-1FA3-4F6F-9D73-178DBBD9FF4C}" srcId="{EC4B3DA5-F67C-42C9-B759-9A18474FA4B4}" destId="{A249DFB2-10F7-46C1-BCCC-75BDABF723AA}" srcOrd="1" destOrd="0" parTransId="{78B01FDA-97B4-4CD3-B552-1723463731DF}" sibTransId="{158460F0-0D34-47BF-BA48-7E11AC7F43FC}"/>
    <dgm:cxn modelId="{E3799E8B-B509-48A8-9193-815EBBE9F421}" type="presOf" srcId="{C0CBFFAA-7AE7-488A-9FA2-307D5E1B4F96}" destId="{CAD2B7D6-E298-4EF3-8DBC-8E530A759FF2}" srcOrd="0" destOrd="0" presId="urn:microsoft.com/office/officeart/2008/layout/LinedList"/>
    <dgm:cxn modelId="{7BAEF78E-11B0-47FD-A0FB-4AAA30C48825}" srcId="{EC4B3DA5-F67C-42C9-B759-9A18474FA4B4}" destId="{C0CBFFAA-7AE7-488A-9FA2-307D5E1B4F96}" srcOrd="0" destOrd="0" parTransId="{38BA8000-7115-4921-92AB-15C4F5CA1257}" sibTransId="{DD29B3DD-B238-4151-9F3C-3AF586037E24}"/>
    <dgm:cxn modelId="{EF0D84AF-4B60-422F-8446-4F3656D5F929}" type="presOf" srcId="{A249DFB2-10F7-46C1-BCCC-75BDABF723AA}" destId="{BF3FC52D-BD29-4DF6-8EDC-6C7BBA4B041F}" srcOrd="0" destOrd="0" presId="urn:microsoft.com/office/officeart/2008/layout/LinedList"/>
    <dgm:cxn modelId="{43AF0FC1-2E76-466D-9196-1B68FB5A7452}" type="presOf" srcId="{EC4B3DA5-F67C-42C9-B759-9A18474FA4B4}" destId="{B72024BD-7099-49B7-88D2-FC0C2C81AF40}" srcOrd="0" destOrd="0" presId="urn:microsoft.com/office/officeart/2008/layout/LinedList"/>
    <dgm:cxn modelId="{AF136F00-42D4-4DB6-B3D6-711C1C4BEE8E}" type="presParOf" srcId="{B72024BD-7099-49B7-88D2-FC0C2C81AF40}" destId="{E44EE640-98A8-4888-9186-F04C4005CA25}" srcOrd="0" destOrd="0" presId="urn:microsoft.com/office/officeart/2008/layout/LinedList"/>
    <dgm:cxn modelId="{EAD5AEAE-EA70-4C24-9CF8-E5188B8EB4CF}" type="presParOf" srcId="{B72024BD-7099-49B7-88D2-FC0C2C81AF40}" destId="{FA78211A-1387-4802-90CF-25D708F65A8F}" srcOrd="1" destOrd="0" presId="urn:microsoft.com/office/officeart/2008/layout/LinedList"/>
    <dgm:cxn modelId="{A84C187B-C667-43CF-93A3-467EF58D30A4}" type="presParOf" srcId="{FA78211A-1387-4802-90CF-25D708F65A8F}" destId="{CAD2B7D6-E298-4EF3-8DBC-8E530A759FF2}" srcOrd="0" destOrd="0" presId="urn:microsoft.com/office/officeart/2008/layout/LinedList"/>
    <dgm:cxn modelId="{14DD03A7-012E-49EE-8AC9-D9841620FF6A}" type="presParOf" srcId="{FA78211A-1387-4802-90CF-25D708F65A8F}" destId="{5E21A02C-A111-473C-BC0F-943CF26F4382}" srcOrd="1" destOrd="0" presId="urn:microsoft.com/office/officeart/2008/layout/LinedList"/>
    <dgm:cxn modelId="{27184249-A59D-4F30-818F-C0F6E0548F35}" type="presParOf" srcId="{B72024BD-7099-49B7-88D2-FC0C2C81AF40}" destId="{51D20D8E-31CA-4FE8-9019-0767F40AC2F5}" srcOrd="2" destOrd="0" presId="urn:microsoft.com/office/officeart/2008/layout/LinedList"/>
    <dgm:cxn modelId="{09E5AA75-CE45-4DED-85C7-F56BA7562AC0}" type="presParOf" srcId="{B72024BD-7099-49B7-88D2-FC0C2C81AF40}" destId="{6B564DC0-B83C-41CD-9BB6-BD08DB0C129F}" srcOrd="3" destOrd="0" presId="urn:microsoft.com/office/officeart/2008/layout/LinedList"/>
    <dgm:cxn modelId="{090E2CB7-AF9B-4B40-A478-04EA300CFCE6}" type="presParOf" srcId="{6B564DC0-B83C-41CD-9BB6-BD08DB0C129F}" destId="{BF3FC52D-BD29-4DF6-8EDC-6C7BBA4B041F}" srcOrd="0" destOrd="0" presId="urn:microsoft.com/office/officeart/2008/layout/LinedList"/>
    <dgm:cxn modelId="{243A55AD-BAE0-42F0-9609-B33DA99B1A9B}" type="presParOf" srcId="{6B564DC0-B83C-41CD-9BB6-BD08DB0C129F}" destId="{2F58D59B-03F2-443D-BABF-9C8FBAABF3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85EC259-8575-4C2C-B633-579B085D6622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76472302-B98E-4E4D-ACB8-F0F1EF810CB4}">
      <dgm:prSet phldrT="[Texto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AR" dirty="0"/>
            <a:t>Limpieza de datos</a:t>
          </a:r>
        </a:p>
      </dgm:t>
    </dgm:pt>
    <dgm:pt modelId="{3F869F5C-CB69-42DB-9CF9-99295F5387D1}" type="parTrans" cxnId="{7A203351-82CD-4CA8-BB51-21C3CA7DB9E0}">
      <dgm:prSet/>
      <dgm:spPr/>
      <dgm:t>
        <a:bodyPr/>
        <a:lstStyle/>
        <a:p>
          <a:endParaRPr lang="es-AR"/>
        </a:p>
      </dgm:t>
    </dgm:pt>
    <dgm:pt modelId="{75E15B58-BDC3-476E-8269-0C884D154FD6}" type="sibTrans" cxnId="{7A203351-82CD-4CA8-BB51-21C3CA7DB9E0}">
      <dgm:prSet/>
      <dgm:spPr/>
      <dgm:t>
        <a:bodyPr/>
        <a:lstStyle/>
        <a:p>
          <a:endParaRPr lang="es-AR"/>
        </a:p>
      </dgm:t>
    </dgm:pt>
    <dgm:pt modelId="{2DEC870E-AC3D-465F-8309-084F7A750ED8}">
      <dgm:prSet phldrT="[Texto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AR" dirty="0"/>
            <a:t>Imputación y transformación</a:t>
          </a:r>
        </a:p>
      </dgm:t>
    </dgm:pt>
    <dgm:pt modelId="{512121E3-DB29-4AF1-A7F2-9694610C5454}" type="parTrans" cxnId="{1A96592D-28D8-4E67-BE55-AE4FD7E2CFC9}">
      <dgm:prSet/>
      <dgm:spPr/>
      <dgm:t>
        <a:bodyPr/>
        <a:lstStyle/>
        <a:p>
          <a:endParaRPr lang="es-AR"/>
        </a:p>
      </dgm:t>
    </dgm:pt>
    <dgm:pt modelId="{3D1D1E4D-A9B4-418B-90CD-08AC259D2154}" type="sibTrans" cxnId="{1A96592D-28D8-4E67-BE55-AE4FD7E2CFC9}">
      <dgm:prSet/>
      <dgm:spPr/>
      <dgm:t>
        <a:bodyPr/>
        <a:lstStyle/>
        <a:p>
          <a:endParaRPr lang="es-AR"/>
        </a:p>
      </dgm:t>
    </dgm:pt>
    <dgm:pt modelId="{8AD503F6-E814-4279-B9EA-C63FEF67C1A1}">
      <dgm:prSet phldrT="[Texto]"/>
      <dgm:spPr/>
      <dgm:t>
        <a:bodyPr/>
        <a:lstStyle/>
        <a:p>
          <a:r>
            <a:rPr lang="es-AR" dirty="0"/>
            <a:t>Análisis y visualización</a:t>
          </a:r>
        </a:p>
      </dgm:t>
    </dgm:pt>
    <dgm:pt modelId="{A3A33C1D-6E43-4C3A-8C5B-22D78ABA38E6}" type="parTrans" cxnId="{BF48E704-9307-4926-A3CB-42ACBD442EB6}">
      <dgm:prSet/>
      <dgm:spPr/>
      <dgm:t>
        <a:bodyPr/>
        <a:lstStyle/>
        <a:p>
          <a:endParaRPr lang="es-AR"/>
        </a:p>
      </dgm:t>
    </dgm:pt>
    <dgm:pt modelId="{479350CD-72B3-40B0-878E-FA3334591CEF}" type="sibTrans" cxnId="{BF48E704-9307-4926-A3CB-42ACBD442EB6}">
      <dgm:prSet/>
      <dgm:spPr/>
      <dgm:t>
        <a:bodyPr/>
        <a:lstStyle/>
        <a:p>
          <a:endParaRPr lang="es-AR"/>
        </a:p>
      </dgm:t>
    </dgm:pt>
    <dgm:pt modelId="{B7CAF3F2-81CF-47CC-97FB-A8EA10367EAA}" type="pres">
      <dgm:prSet presAssocID="{885EC259-8575-4C2C-B633-579B085D6622}" presName="linear" presStyleCnt="0">
        <dgm:presLayoutVars>
          <dgm:animLvl val="lvl"/>
          <dgm:resizeHandles val="exact"/>
        </dgm:presLayoutVars>
      </dgm:prSet>
      <dgm:spPr/>
    </dgm:pt>
    <dgm:pt modelId="{E4732114-E491-4015-ADFE-B064966C271F}" type="pres">
      <dgm:prSet presAssocID="{76472302-B98E-4E4D-ACB8-F0F1EF810C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B484C8-BDAB-49AB-83BB-FC2BBC655D36}" type="pres">
      <dgm:prSet presAssocID="{75E15B58-BDC3-476E-8269-0C884D154FD6}" presName="spacer" presStyleCnt="0"/>
      <dgm:spPr/>
    </dgm:pt>
    <dgm:pt modelId="{19AB7E85-F98C-4F5E-A9B6-72B8197A4536}" type="pres">
      <dgm:prSet presAssocID="{2DEC870E-AC3D-465F-8309-084F7A750E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6B5064-02E6-4B44-A1CB-137C7CA5286C}" type="pres">
      <dgm:prSet presAssocID="{3D1D1E4D-A9B4-418B-90CD-08AC259D2154}" presName="spacer" presStyleCnt="0"/>
      <dgm:spPr/>
    </dgm:pt>
    <dgm:pt modelId="{4DC6CF3C-3576-400C-90FF-969EEEA21BC2}" type="pres">
      <dgm:prSet presAssocID="{8AD503F6-E814-4279-B9EA-C63FEF67C1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48E704-9307-4926-A3CB-42ACBD442EB6}" srcId="{885EC259-8575-4C2C-B633-579B085D6622}" destId="{8AD503F6-E814-4279-B9EA-C63FEF67C1A1}" srcOrd="2" destOrd="0" parTransId="{A3A33C1D-6E43-4C3A-8C5B-22D78ABA38E6}" sibTransId="{479350CD-72B3-40B0-878E-FA3334591CEF}"/>
    <dgm:cxn modelId="{1A96592D-28D8-4E67-BE55-AE4FD7E2CFC9}" srcId="{885EC259-8575-4C2C-B633-579B085D6622}" destId="{2DEC870E-AC3D-465F-8309-084F7A750ED8}" srcOrd="1" destOrd="0" parTransId="{512121E3-DB29-4AF1-A7F2-9694610C5454}" sibTransId="{3D1D1E4D-A9B4-418B-90CD-08AC259D2154}"/>
    <dgm:cxn modelId="{A68B3362-897C-47C7-9397-01D825C4ECE5}" type="presOf" srcId="{76472302-B98E-4E4D-ACB8-F0F1EF810CB4}" destId="{E4732114-E491-4015-ADFE-B064966C271F}" srcOrd="0" destOrd="0" presId="urn:microsoft.com/office/officeart/2005/8/layout/vList2"/>
    <dgm:cxn modelId="{7A203351-82CD-4CA8-BB51-21C3CA7DB9E0}" srcId="{885EC259-8575-4C2C-B633-579B085D6622}" destId="{76472302-B98E-4E4D-ACB8-F0F1EF810CB4}" srcOrd="0" destOrd="0" parTransId="{3F869F5C-CB69-42DB-9CF9-99295F5387D1}" sibTransId="{75E15B58-BDC3-476E-8269-0C884D154FD6}"/>
    <dgm:cxn modelId="{F7633F77-4CCF-40B9-AAE6-B796F45976E6}" type="presOf" srcId="{8AD503F6-E814-4279-B9EA-C63FEF67C1A1}" destId="{4DC6CF3C-3576-400C-90FF-969EEEA21BC2}" srcOrd="0" destOrd="0" presId="urn:microsoft.com/office/officeart/2005/8/layout/vList2"/>
    <dgm:cxn modelId="{1877848A-C4ED-41AF-AC66-D464B3640864}" type="presOf" srcId="{885EC259-8575-4C2C-B633-579B085D6622}" destId="{B7CAF3F2-81CF-47CC-97FB-A8EA10367EAA}" srcOrd="0" destOrd="0" presId="urn:microsoft.com/office/officeart/2005/8/layout/vList2"/>
    <dgm:cxn modelId="{E4A017FD-38A8-4DC1-B909-C9D89AB7777B}" type="presOf" srcId="{2DEC870E-AC3D-465F-8309-084F7A750ED8}" destId="{19AB7E85-F98C-4F5E-A9B6-72B8197A4536}" srcOrd="0" destOrd="0" presId="urn:microsoft.com/office/officeart/2005/8/layout/vList2"/>
    <dgm:cxn modelId="{77D7963D-B283-4A6B-B271-EFB6C1DA8C5B}" type="presParOf" srcId="{B7CAF3F2-81CF-47CC-97FB-A8EA10367EAA}" destId="{E4732114-E491-4015-ADFE-B064966C271F}" srcOrd="0" destOrd="0" presId="urn:microsoft.com/office/officeart/2005/8/layout/vList2"/>
    <dgm:cxn modelId="{B3608978-E759-49EE-9FC6-95F11992906D}" type="presParOf" srcId="{B7CAF3F2-81CF-47CC-97FB-A8EA10367EAA}" destId="{8EB484C8-BDAB-49AB-83BB-FC2BBC655D36}" srcOrd="1" destOrd="0" presId="urn:microsoft.com/office/officeart/2005/8/layout/vList2"/>
    <dgm:cxn modelId="{4781BE87-13A4-4497-8143-B0EB3551289C}" type="presParOf" srcId="{B7CAF3F2-81CF-47CC-97FB-A8EA10367EAA}" destId="{19AB7E85-F98C-4F5E-A9B6-72B8197A4536}" srcOrd="2" destOrd="0" presId="urn:microsoft.com/office/officeart/2005/8/layout/vList2"/>
    <dgm:cxn modelId="{78BCB231-5C02-4773-B05A-7F32A3979652}" type="presParOf" srcId="{B7CAF3F2-81CF-47CC-97FB-A8EA10367EAA}" destId="{BF6B5064-02E6-4B44-A1CB-137C7CA5286C}" srcOrd="3" destOrd="0" presId="urn:microsoft.com/office/officeart/2005/8/layout/vList2"/>
    <dgm:cxn modelId="{3E68D43C-2456-4FB9-ACB4-EE81248696D2}" type="presParOf" srcId="{B7CAF3F2-81CF-47CC-97FB-A8EA10367EAA}" destId="{4DC6CF3C-3576-400C-90FF-969EEEA21B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5ABEE5-B50E-4B1E-953A-453DA4DD239E}" type="doc">
      <dgm:prSet loTypeId="urn:microsoft.com/office/officeart/2005/8/layout/venn3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8C20C883-EB37-4210-9B66-3CBAA1833B65}">
      <dgm:prSet phldrT="[Texto]"/>
      <dgm:spPr/>
      <dgm:t>
        <a:bodyPr/>
        <a:lstStyle/>
        <a:p>
          <a:r>
            <a:rPr lang="es-AR" dirty="0" err="1"/>
            <a:t>Rows</a:t>
          </a:r>
          <a:r>
            <a:rPr lang="es-AR" dirty="0"/>
            <a:t> 84.288</a:t>
          </a:r>
        </a:p>
      </dgm:t>
    </dgm:pt>
    <dgm:pt modelId="{ADB4593A-0A6E-4B05-A4C6-78E0F3182C6E}" type="parTrans" cxnId="{6B0BC4D9-57FE-409D-A569-6A0679F0B6E3}">
      <dgm:prSet/>
      <dgm:spPr/>
      <dgm:t>
        <a:bodyPr/>
        <a:lstStyle/>
        <a:p>
          <a:endParaRPr lang="es-AR"/>
        </a:p>
      </dgm:t>
    </dgm:pt>
    <dgm:pt modelId="{B65C1413-B767-40C7-AA0F-E00F53421463}" type="sibTrans" cxnId="{6B0BC4D9-57FE-409D-A569-6A0679F0B6E3}">
      <dgm:prSet/>
      <dgm:spPr/>
      <dgm:t>
        <a:bodyPr/>
        <a:lstStyle/>
        <a:p>
          <a:endParaRPr lang="es-AR"/>
        </a:p>
      </dgm:t>
    </dgm:pt>
    <dgm:pt modelId="{5E471E9F-D797-4A31-BB9F-513868726E8F}">
      <dgm:prSet phldrT="[Texto]"/>
      <dgm:spPr/>
      <dgm:t>
        <a:bodyPr/>
        <a:lstStyle/>
        <a:p>
          <a:r>
            <a:rPr lang="es-AR" dirty="0" err="1"/>
            <a:t>Columns</a:t>
          </a:r>
          <a:r>
            <a:rPr lang="es-AR" dirty="0"/>
            <a:t> 36</a:t>
          </a:r>
        </a:p>
      </dgm:t>
    </dgm:pt>
    <dgm:pt modelId="{F0CB6731-803C-4669-8949-7E0381553BF1}" type="parTrans" cxnId="{33E839BD-6001-4E46-8C56-CC93E311B08E}">
      <dgm:prSet/>
      <dgm:spPr/>
      <dgm:t>
        <a:bodyPr/>
        <a:lstStyle/>
        <a:p>
          <a:endParaRPr lang="es-AR"/>
        </a:p>
      </dgm:t>
    </dgm:pt>
    <dgm:pt modelId="{DF6F30A6-2BBC-467B-8B0C-2CF1AA94E5E3}" type="sibTrans" cxnId="{33E839BD-6001-4E46-8C56-CC93E311B08E}">
      <dgm:prSet/>
      <dgm:spPr/>
      <dgm:t>
        <a:bodyPr/>
        <a:lstStyle/>
        <a:p>
          <a:endParaRPr lang="es-AR"/>
        </a:p>
      </dgm:t>
    </dgm:pt>
    <dgm:pt modelId="{EA03B083-3E1D-4974-8732-D4A6A0E8C6CC}" type="pres">
      <dgm:prSet presAssocID="{485ABEE5-B50E-4B1E-953A-453DA4DD239E}" presName="Name0" presStyleCnt="0">
        <dgm:presLayoutVars>
          <dgm:dir/>
          <dgm:resizeHandles val="exact"/>
        </dgm:presLayoutVars>
      </dgm:prSet>
      <dgm:spPr/>
    </dgm:pt>
    <dgm:pt modelId="{D57DBAC3-0ECC-4A25-A451-9FA86D253603}" type="pres">
      <dgm:prSet presAssocID="{8C20C883-EB37-4210-9B66-3CBAA1833B65}" presName="Name5" presStyleLbl="vennNode1" presStyleIdx="0" presStyleCnt="2">
        <dgm:presLayoutVars>
          <dgm:bulletEnabled val="1"/>
        </dgm:presLayoutVars>
      </dgm:prSet>
      <dgm:spPr/>
    </dgm:pt>
    <dgm:pt modelId="{14A999E2-1291-410B-8285-5D81CADD3C09}" type="pres">
      <dgm:prSet presAssocID="{B65C1413-B767-40C7-AA0F-E00F53421463}" presName="space" presStyleCnt="0"/>
      <dgm:spPr/>
    </dgm:pt>
    <dgm:pt modelId="{DFD4F6F6-CF92-43FC-AC66-6FA38BD59452}" type="pres">
      <dgm:prSet presAssocID="{5E471E9F-D797-4A31-BB9F-513868726E8F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50AA9390-A75D-49A9-8325-C686184D37C6}" type="presOf" srcId="{5E471E9F-D797-4A31-BB9F-513868726E8F}" destId="{DFD4F6F6-CF92-43FC-AC66-6FA38BD59452}" srcOrd="0" destOrd="0" presId="urn:microsoft.com/office/officeart/2005/8/layout/venn3"/>
    <dgm:cxn modelId="{5BA789BC-A060-4CC4-BA53-586C96BA408B}" type="presOf" srcId="{485ABEE5-B50E-4B1E-953A-453DA4DD239E}" destId="{EA03B083-3E1D-4974-8732-D4A6A0E8C6CC}" srcOrd="0" destOrd="0" presId="urn:microsoft.com/office/officeart/2005/8/layout/venn3"/>
    <dgm:cxn modelId="{33E839BD-6001-4E46-8C56-CC93E311B08E}" srcId="{485ABEE5-B50E-4B1E-953A-453DA4DD239E}" destId="{5E471E9F-D797-4A31-BB9F-513868726E8F}" srcOrd="1" destOrd="0" parTransId="{F0CB6731-803C-4669-8949-7E0381553BF1}" sibTransId="{DF6F30A6-2BBC-467B-8B0C-2CF1AA94E5E3}"/>
    <dgm:cxn modelId="{6B0BC4D9-57FE-409D-A569-6A0679F0B6E3}" srcId="{485ABEE5-B50E-4B1E-953A-453DA4DD239E}" destId="{8C20C883-EB37-4210-9B66-3CBAA1833B65}" srcOrd="0" destOrd="0" parTransId="{ADB4593A-0A6E-4B05-A4C6-78E0F3182C6E}" sibTransId="{B65C1413-B767-40C7-AA0F-E00F53421463}"/>
    <dgm:cxn modelId="{EAFE4DE0-5340-4F47-AEA4-4F982EDE0E3F}" type="presOf" srcId="{8C20C883-EB37-4210-9B66-3CBAA1833B65}" destId="{D57DBAC3-0ECC-4A25-A451-9FA86D253603}" srcOrd="0" destOrd="0" presId="urn:microsoft.com/office/officeart/2005/8/layout/venn3"/>
    <dgm:cxn modelId="{D1A3AE8B-796A-4800-9F99-BF576470EE50}" type="presParOf" srcId="{EA03B083-3E1D-4974-8732-D4A6A0E8C6CC}" destId="{D57DBAC3-0ECC-4A25-A451-9FA86D253603}" srcOrd="0" destOrd="0" presId="urn:microsoft.com/office/officeart/2005/8/layout/venn3"/>
    <dgm:cxn modelId="{0394A2EE-7F0A-483C-98B4-D0774DB35E42}" type="presParOf" srcId="{EA03B083-3E1D-4974-8732-D4A6A0E8C6CC}" destId="{14A999E2-1291-410B-8285-5D81CADD3C09}" srcOrd="1" destOrd="0" presId="urn:microsoft.com/office/officeart/2005/8/layout/venn3"/>
    <dgm:cxn modelId="{885C9150-2905-4353-B78E-AA9F90BD6D71}" type="presParOf" srcId="{EA03B083-3E1D-4974-8732-D4A6A0E8C6CC}" destId="{DFD4F6F6-CF92-43FC-AC66-6FA38BD5945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4A061A-8E34-409F-95B4-0DA6373D199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EFA1D9F1-B85D-48AF-B287-C0C105CC01E5}">
      <dgm:prSet phldrT="[Texto]" custT="1"/>
      <dgm:spPr/>
      <dgm:t>
        <a:bodyPr/>
        <a:lstStyle/>
        <a:p>
          <a:r>
            <a:rPr lang="es-AR" sz="2000" dirty="0"/>
            <a:t>A través del análisis del </a:t>
          </a:r>
          <a:r>
            <a:rPr lang="es-AR" sz="2000" dirty="0" err="1"/>
            <a:t>Dataset</a:t>
          </a:r>
          <a:r>
            <a:rPr lang="es-AR" sz="2000" dirty="0"/>
            <a:t> proporcionado por </a:t>
          </a:r>
          <a:r>
            <a:rPr lang="es-AR" sz="2000" dirty="0" err="1"/>
            <a:t>Properati</a:t>
          </a:r>
          <a:r>
            <a:rPr lang="es-AR" sz="2000" dirty="0"/>
            <a:t>, buscaremos identificar y comprender la interrelación de variables que determinan el precio en USD por m2 de una propiedad.</a:t>
          </a:r>
        </a:p>
      </dgm:t>
    </dgm:pt>
    <dgm:pt modelId="{D0AE6297-5325-401F-9076-BFE16012CCCE}" type="parTrans" cxnId="{787AAF8E-AFF6-4E83-8E44-FB6C7AA0469B}">
      <dgm:prSet/>
      <dgm:spPr/>
      <dgm:t>
        <a:bodyPr/>
        <a:lstStyle/>
        <a:p>
          <a:endParaRPr lang="es-AR" sz="1400"/>
        </a:p>
      </dgm:t>
    </dgm:pt>
    <dgm:pt modelId="{556A5596-2105-4D43-8CC3-8C7727B4FFB4}" type="sibTrans" cxnId="{787AAF8E-AFF6-4E83-8E44-FB6C7AA0469B}">
      <dgm:prSet/>
      <dgm:spPr/>
      <dgm:t>
        <a:bodyPr/>
        <a:lstStyle/>
        <a:p>
          <a:endParaRPr lang="es-AR" sz="1400"/>
        </a:p>
      </dgm:t>
    </dgm:pt>
    <dgm:pt modelId="{8A498773-EF5A-4CA5-B7ED-445767740B90}" type="pres">
      <dgm:prSet presAssocID="{1A4A061A-8E34-409F-95B4-0DA6373D1993}" presName="linear" presStyleCnt="0">
        <dgm:presLayoutVars>
          <dgm:animLvl val="lvl"/>
          <dgm:resizeHandles val="exact"/>
        </dgm:presLayoutVars>
      </dgm:prSet>
      <dgm:spPr/>
    </dgm:pt>
    <dgm:pt modelId="{B1E2E374-D6A1-42CD-BE7F-D717152252E8}" type="pres">
      <dgm:prSet presAssocID="{EFA1D9F1-B85D-48AF-B287-C0C105CC01E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0910B23-2EEF-4418-BC67-68C8BB859895}" type="presOf" srcId="{1A4A061A-8E34-409F-95B4-0DA6373D1993}" destId="{8A498773-EF5A-4CA5-B7ED-445767740B90}" srcOrd="0" destOrd="0" presId="urn:microsoft.com/office/officeart/2005/8/layout/vList2"/>
    <dgm:cxn modelId="{787AAF8E-AFF6-4E83-8E44-FB6C7AA0469B}" srcId="{1A4A061A-8E34-409F-95B4-0DA6373D1993}" destId="{EFA1D9F1-B85D-48AF-B287-C0C105CC01E5}" srcOrd="0" destOrd="0" parTransId="{D0AE6297-5325-401F-9076-BFE16012CCCE}" sibTransId="{556A5596-2105-4D43-8CC3-8C7727B4FFB4}"/>
    <dgm:cxn modelId="{42C08BC2-A060-4EE2-8AEB-46B609524EB9}" type="presOf" srcId="{EFA1D9F1-B85D-48AF-B287-C0C105CC01E5}" destId="{B1E2E374-D6A1-42CD-BE7F-D717152252E8}" srcOrd="0" destOrd="0" presId="urn:microsoft.com/office/officeart/2005/8/layout/vList2"/>
    <dgm:cxn modelId="{C073B590-AAFD-421D-9013-995EA7C92076}" type="presParOf" srcId="{8A498773-EF5A-4CA5-B7ED-445767740B90}" destId="{B1E2E374-D6A1-42CD-BE7F-D717152252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C4B3DA5-F67C-42C9-B759-9A18474FA4B4}" type="doc">
      <dgm:prSet loTypeId="urn:microsoft.com/office/officeart/2008/layout/Lin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C0CBFFAA-7AE7-488A-9FA2-307D5E1B4F96}">
      <dgm:prSet phldrT="[Texto]"/>
      <dgm:spPr/>
      <dgm:t>
        <a:bodyPr/>
        <a:lstStyle/>
        <a:p>
          <a:r>
            <a:rPr lang="es-AR" dirty="0"/>
            <a:t>Comenzamos con un análisis de correlación, para poder determinar el comportamiento conjunto de nuestras variables de interés.</a:t>
          </a:r>
        </a:p>
      </dgm:t>
    </dgm:pt>
    <dgm:pt modelId="{38BA8000-7115-4921-92AB-15C4F5CA1257}" type="parTrans" cxnId="{7BAEF78E-11B0-47FD-A0FB-4AAA30C48825}">
      <dgm:prSet/>
      <dgm:spPr/>
      <dgm:t>
        <a:bodyPr/>
        <a:lstStyle/>
        <a:p>
          <a:endParaRPr lang="es-AR"/>
        </a:p>
      </dgm:t>
    </dgm:pt>
    <dgm:pt modelId="{DD29B3DD-B238-4151-9F3C-3AF586037E24}" type="sibTrans" cxnId="{7BAEF78E-11B0-47FD-A0FB-4AAA30C48825}">
      <dgm:prSet/>
      <dgm:spPr/>
      <dgm:t>
        <a:bodyPr/>
        <a:lstStyle/>
        <a:p>
          <a:endParaRPr lang="es-AR"/>
        </a:p>
      </dgm:t>
    </dgm:pt>
    <dgm:pt modelId="{AD25D96E-4093-4A07-816F-58CC38A09C77}">
      <dgm:prSet phldrT="[Texto]"/>
      <dgm:spPr/>
      <dgm:t>
        <a:bodyPr/>
        <a:lstStyle/>
        <a:p>
          <a:r>
            <a:rPr lang="es-AR" dirty="0"/>
            <a:t>El primer intento no fue satisfactorio,, ya que se notaban correlaciones muy bajas, solo llamadoras de atención para </a:t>
          </a:r>
          <a:r>
            <a:rPr lang="es-AR" dirty="0" err="1"/>
            <a:t>Floor</a:t>
          </a:r>
          <a:r>
            <a:rPr lang="es-AR" dirty="0"/>
            <a:t>/Price_usd_m2 y para romos/Price.</a:t>
          </a:r>
        </a:p>
      </dgm:t>
    </dgm:pt>
    <dgm:pt modelId="{33E235B9-589E-4DC6-877B-FEBEA2D7B180}" type="parTrans" cxnId="{1FC58289-AEF5-4F84-B5EE-1C5379BA4832}">
      <dgm:prSet/>
      <dgm:spPr/>
      <dgm:t>
        <a:bodyPr/>
        <a:lstStyle/>
        <a:p>
          <a:endParaRPr lang="es-AR"/>
        </a:p>
      </dgm:t>
    </dgm:pt>
    <dgm:pt modelId="{AB5955C6-DEBB-4AE4-9AFA-888CE58835BA}" type="sibTrans" cxnId="{1FC58289-AEF5-4F84-B5EE-1C5379BA4832}">
      <dgm:prSet/>
      <dgm:spPr/>
      <dgm:t>
        <a:bodyPr/>
        <a:lstStyle/>
        <a:p>
          <a:endParaRPr lang="es-AR"/>
        </a:p>
      </dgm:t>
    </dgm:pt>
    <dgm:pt modelId="{CB19373D-12EC-4163-A3AB-01DF3032DA0D}">
      <dgm:prSet phldrT="[Texto]"/>
      <dgm:spPr/>
      <dgm:t>
        <a:bodyPr/>
        <a:lstStyle/>
        <a:p>
          <a:r>
            <a:rPr lang="es-AR" dirty="0"/>
            <a:t>En el presenta análisis se encuentran </a:t>
          </a:r>
          <a:r>
            <a:rPr lang="es-AR" dirty="0" err="1"/>
            <a:t>incluídas</a:t>
          </a:r>
          <a:r>
            <a:rPr lang="es-AR" dirty="0"/>
            <a:t> las observaciones de nuestro </a:t>
          </a:r>
          <a:r>
            <a:rPr lang="es-AR" dirty="0" err="1"/>
            <a:t>dataseet</a:t>
          </a:r>
          <a:r>
            <a:rPr lang="es-AR" dirty="0"/>
            <a:t> considerando el Top 10 de locaciones, pero sin diferenciarlas entre sí.</a:t>
          </a:r>
        </a:p>
      </dgm:t>
    </dgm:pt>
    <dgm:pt modelId="{8554BFC4-03FF-4666-9B69-09E387D8B537}" type="parTrans" cxnId="{9323D20B-B3F6-4C03-A51E-C28AF86BA1FC}">
      <dgm:prSet/>
      <dgm:spPr/>
      <dgm:t>
        <a:bodyPr/>
        <a:lstStyle/>
        <a:p>
          <a:endParaRPr lang="es-AR"/>
        </a:p>
      </dgm:t>
    </dgm:pt>
    <dgm:pt modelId="{AB4BE352-388B-4E6A-8456-EF99C3E2B0CA}" type="sibTrans" cxnId="{9323D20B-B3F6-4C03-A51E-C28AF86BA1FC}">
      <dgm:prSet/>
      <dgm:spPr/>
      <dgm:t>
        <a:bodyPr/>
        <a:lstStyle/>
        <a:p>
          <a:endParaRPr lang="es-AR"/>
        </a:p>
      </dgm:t>
    </dgm:pt>
    <dgm:pt modelId="{B72024BD-7099-49B7-88D2-FC0C2C81AF40}" type="pres">
      <dgm:prSet presAssocID="{EC4B3DA5-F67C-42C9-B759-9A18474FA4B4}" presName="vert0" presStyleCnt="0">
        <dgm:presLayoutVars>
          <dgm:dir/>
          <dgm:animOne val="branch"/>
          <dgm:animLvl val="lvl"/>
        </dgm:presLayoutVars>
      </dgm:prSet>
      <dgm:spPr/>
    </dgm:pt>
    <dgm:pt modelId="{E44EE640-98A8-4888-9186-F04C4005CA25}" type="pres">
      <dgm:prSet presAssocID="{C0CBFFAA-7AE7-488A-9FA2-307D5E1B4F96}" presName="thickLine" presStyleLbl="alignNode1" presStyleIdx="0" presStyleCnt="3"/>
      <dgm:spPr/>
    </dgm:pt>
    <dgm:pt modelId="{FA78211A-1387-4802-90CF-25D708F65A8F}" type="pres">
      <dgm:prSet presAssocID="{C0CBFFAA-7AE7-488A-9FA2-307D5E1B4F96}" presName="horz1" presStyleCnt="0"/>
      <dgm:spPr/>
    </dgm:pt>
    <dgm:pt modelId="{CAD2B7D6-E298-4EF3-8DBC-8E530A759FF2}" type="pres">
      <dgm:prSet presAssocID="{C0CBFFAA-7AE7-488A-9FA2-307D5E1B4F96}" presName="tx1" presStyleLbl="revTx" presStyleIdx="0" presStyleCnt="3"/>
      <dgm:spPr/>
    </dgm:pt>
    <dgm:pt modelId="{5E21A02C-A111-473C-BC0F-943CF26F4382}" type="pres">
      <dgm:prSet presAssocID="{C0CBFFAA-7AE7-488A-9FA2-307D5E1B4F96}" presName="vert1" presStyleCnt="0"/>
      <dgm:spPr/>
    </dgm:pt>
    <dgm:pt modelId="{D950128D-8205-48E4-92BE-0005F08A8908}" type="pres">
      <dgm:prSet presAssocID="{AD25D96E-4093-4A07-816F-58CC38A09C77}" presName="thickLine" presStyleLbl="alignNode1" presStyleIdx="1" presStyleCnt="3"/>
      <dgm:spPr/>
    </dgm:pt>
    <dgm:pt modelId="{F443851F-5588-4431-BC79-D0213CEDA3DF}" type="pres">
      <dgm:prSet presAssocID="{AD25D96E-4093-4A07-816F-58CC38A09C77}" presName="horz1" presStyleCnt="0"/>
      <dgm:spPr/>
    </dgm:pt>
    <dgm:pt modelId="{11A38F38-3EDC-4042-878F-D23EDCE9C716}" type="pres">
      <dgm:prSet presAssocID="{AD25D96E-4093-4A07-816F-58CC38A09C77}" presName="tx1" presStyleLbl="revTx" presStyleIdx="1" presStyleCnt="3"/>
      <dgm:spPr/>
    </dgm:pt>
    <dgm:pt modelId="{CF9DF359-4F33-4ADE-BF85-8918974D6B84}" type="pres">
      <dgm:prSet presAssocID="{AD25D96E-4093-4A07-816F-58CC38A09C77}" presName="vert1" presStyleCnt="0"/>
      <dgm:spPr/>
    </dgm:pt>
    <dgm:pt modelId="{79D8CE82-5645-4B68-93B5-DCB282689FCA}" type="pres">
      <dgm:prSet presAssocID="{CB19373D-12EC-4163-A3AB-01DF3032DA0D}" presName="thickLine" presStyleLbl="alignNode1" presStyleIdx="2" presStyleCnt="3"/>
      <dgm:spPr/>
    </dgm:pt>
    <dgm:pt modelId="{2E04D961-1CFC-4E98-BAF7-7BF653B1C957}" type="pres">
      <dgm:prSet presAssocID="{CB19373D-12EC-4163-A3AB-01DF3032DA0D}" presName="horz1" presStyleCnt="0"/>
      <dgm:spPr/>
    </dgm:pt>
    <dgm:pt modelId="{1C4A7DEA-EF7C-43DD-A35C-A057F32C32F5}" type="pres">
      <dgm:prSet presAssocID="{CB19373D-12EC-4163-A3AB-01DF3032DA0D}" presName="tx1" presStyleLbl="revTx" presStyleIdx="2" presStyleCnt="3"/>
      <dgm:spPr/>
    </dgm:pt>
    <dgm:pt modelId="{6391F905-B592-4C2F-9289-4DB055F3D5FF}" type="pres">
      <dgm:prSet presAssocID="{CB19373D-12EC-4163-A3AB-01DF3032DA0D}" presName="vert1" presStyleCnt="0"/>
      <dgm:spPr/>
    </dgm:pt>
  </dgm:ptLst>
  <dgm:cxnLst>
    <dgm:cxn modelId="{9323D20B-B3F6-4C03-A51E-C28AF86BA1FC}" srcId="{EC4B3DA5-F67C-42C9-B759-9A18474FA4B4}" destId="{CB19373D-12EC-4163-A3AB-01DF3032DA0D}" srcOrd="2" destOrd="0" parTransId="{8554BFC4-03FF-4666-9B69-09E387D8B537}" sibTransId="{AB4BE352-388B-4E6A-8456-EF99C3E2B0CA}"/>
    <dgm:cxn modelId="{DA6E2A6E-328C-4E83-9D3D-1C4FBB0D446F}" type="presOf" srcId="{AD25D96E-4093-4A07-816F-58CC38A09C77}" destId="{11A38F38-3EDC-4042-878F-D23EDCE9C716}" srcOrd="0" destOrd="0" presId="urn:microsoft.com/office/officeart/2008/layout/LinedList"/>
    <dgm:cxn modelId="{1FC58289-AEF5-4F84-B5EE-1C5379BA4832}" srcId="{EC4B3DA5-F67C-42C9-B759-9A18474FA4B4}" destId="{AD25D96E-4093-4A07-816F-58CC38A09C77}" srcOrd="1" destOrd="0" parTransId="{33E235B9-589E-4DC6-877B-FEBEA2D7B180}" sibTransId="{AB5955C6-DEBB-4AE4-9AFA-888CE58835BA}"/>
    <dgm:cxn modelId="{E3799E8B-B509-48A8-9193-815EBBE9F421}" type="presOf" srcId="{C0CBFFAA-7AE7-488A-9FA2-307D5E1B4F96}" destId="{CAD2B7D6-E298-4EF3-8DBC-8E530A759FF2}" srcOrd="0" destOrd="0" presId="urn:microsoft.com/office/officeart/2008/layout/LinedList"/>
    <dgm:cxn modelId="{7BAEF78E-11B0-47FD-A0FB-4AAA30C48825}" srcId="{EC4B3DA5-F67C-42C9-B759-9A18474FA4B4}" destId="{C0CBFFAA-7AE7-488A-9FA2-307D5E1B4F96}" srcOrd="0" destOrd="0" parTransId="{38BA8000-7115-4921-92AB-15C4F5CA1257}" sibTransId="{DD29B3DD-B238-4151-9F3C-3AF586037E24}"/>
    <dgm:cxn modelId="{43AF0FC1-2E76-466D-9196-1B68FB5A7452}" type="presOf" srcId="{EC4B3DA5-F67C-42C9-B759-9A18474FA4B4}" destId="{B72024BD-7099-49B7-88D2-FC0C2C81AF40}" srcOrd="0" destOrd="0" presId="urn:microsoft.com/office/officeart/2008/layout/LinedList"/>
    <dgm:cxn modelId="{F52F0FFE-0AC4-4E91-B2FB-01208F1E53CD}" type="presOf" srcId="{CB19373D-12EC-4163-A3AB-01DF3032DA0D}" destId="{1C4A7DEA-EF7C-43DD-A35C-A057F32C32F5}" srcOrd="0" destOrd="0" presId="urn:microsoft.com/office/officeart/2008/layout/LinedList"/>
    <dgm:cxn modelId="{AF136F00-42D4-4DB6-B3D6-711C1C4BEE8E}" type="presParOf" srcId="{B72024BD-7099-49B7-88D2-FC0C2C81AF40}" destId="{E44EE640-98A8-4888-9186-F04C4005CA25}" srcOrd="0" destOrd="0" presId="urn:microsoft.com/office/officeart/2008/layout/LinedList"/>
    <dgm:cxn modelId="{EAD5AEAE-EA70-4C24-9CF8-E5188B8EB4CF}" type="presParOf" srcId="{B72024BD-7099-49B7-88D2-FC0C2C81AF40}" destId="{FA78211A-1387-4802-90CF-25D708F65A8F}" srcOrd="1" destOrd="0" presId="urn:microsoft.com/office/officeart/2008/layout/LinedList"/>
    <dgm:cxn modelId="{A84C187B-C667-43CF-93A3-467EF58D30A4}" type="presParOf" srcId="{FA78211A-1387-4802-90CF-25D708F65A8F}" destId="{CAD2B7D6-E298-4EF3-8DBC-8E530A759FF2}" srcOrd="0" destOrd="0" presId="urn:microsoft.com/office/officeart/2008/layout/LinedList"/>
    <dgm:cxn modelId="{14DD03A7-012E-49EE-8AC9-D9841620FF6A}" type="presParOf" srcId="{FA78211A-1387-4802-90CF-25D708F65A8F}" destId="{5E21A02C-A111-473C-BC0F-943CF26F4382}" srcOrd="1" destOrd="0" presId="urn:microsoft.com/office/officeart/2008/layout/LinedList"/>
    <dgm:cxn modelId="{FFB09608-2E02-438B-8116-F21B913D9800}" type="presParOf" srcId="{B72024BD-7099-49B7-88D2-FC0C2C81AF40}" destId="{D950128D-8205-48E4-92BE-0005F08A8908}" srcOrd="2" destOrd="0" presId="urn:microsoft.com/office/officeart/2008/layout/LinedList"/>
    <dgm:cxn modelId="{B1D4ADB0-1677-4DCB-89CB-AA585768139A}" type="presParOf" srcId="{B72024BD-7099-49B7-88D2-FC0C2C81AF40}" destId="{F443851F-5588-4431-BC79-D0213CEDA3DF}" srcOrd="3" destOrd="0" presId="urn:microsoft.com/office/officeart/2008/layout/LinedList"/>
    <dgm:cxn modelId="{A576BBAF-F2CD-4BC6-936E-BEF60E9F0C90}" type="presParOf" srcId="{F443851F-5588-4431-BC79-D0213CEDA3DF}" destId="{11A38F38-3EDC-4042-878F-D23EDCE9C716}" srcOrd="0" destOrd="0" presId="urn:microsoft.com/office/officeart/2008/layout/LinedList"/>
    <dgm:cxn modelId="{DDCDCEC0-E2C6-40D8-8DBC-A1E7388FE921}" type="presParOf" srcId="{F443851F-5588-4431-BC79-D0213CEDA3DF}" destId="{CF9DF359-4F33-4ADE-BF85-8918974D6B84}" srcOrd="1" destOrd="0" presId="urn:microsoft.com/office/officeart/2008/layout/LinedList"/>
    <dgm:cxn modelId="{AF90DFFD-FF8B-4D15-9B81-FF1539130F61}" type="presParOf" srcId="{B72024BD-7099-49B7-88D2-FC0C2C81AF40}" destId="{79D8CE82-5645-4B68-93B5-DCB282689FCA}" srcOrd="4" destOrd="0" presId="urn:microsoft.com/office/officeart/2008/layout/LinedList"/>
    <dgm:cxn modelId="{66DC33A2-2DA3-45FF-A380-7D302053F02A}" type="presParOf" srcId="{B72024BD-7099-49B7-88D2-FC0C2C81AF40}" destId="{2E04D961-1CFC-4E98-BAF7-7BF653B1C957}" srcOrd="5" destOrd="0" presId="urn:microsoft.com/office/officeart/2008/layout/LinedList"/>
    <dgm:cxn modelId="{ED21D1C9-2F3A-4E23-A222-8FE3812B177F}" type="presParOf" srcId="{2E04D961-1CFC-4E98-BAF7-7BF653B1C957}" destId="{1C4A7DEA-EF7C-43DD-A35C-A057F32C32F5}" srcOrd="0" destOrd="0" presId="urn:microsoft.com/office/officeart/2008/layout/LinedList"/>
    <dgm:cxn modelId="{5BEE3730-043F-407D-A7BA-0EBA5D9E361E}" type="presParOf" srcId="{2E04D961-1CFC-4E98-BAF7-7BF653B1C957}" destId="{6391F905-B592-4C2F-9289-4DB055F3D5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C4B3DA5-F67C-42C9-B759-9A18474FA4B4}" type="doc">
      <dgm:prSet loTypeId="urn:microsoft.com/office/officeart/2008/layout/Lin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C0CBFFAA-7AE7-488A-9FA2-307D5E1B4F96}">
      <dgm:prSet phldrT="[Texto]"/>
      <dgm:spPr/>
      <dgm:t>
        <a:bodyPr/>
        <a:lstStyle/>
        <a:p>
          <a:r>
            <a:rPr lang="es-AR" dirty="0"/>
            <a:t>Partiendo de una idea preliminar de que al analizar todo el </a:t>
          </a:r>
          <a:r>
            <a:rPr lang="es-AR" dirty="0" err="1"/>
            <a:t>dataset</a:t>
          </a:r>
          <a:r>
            <a:rPr lang="es-AR" dirty="0"/>
            <a:t> podríamos mezclar zonas cuyos comportamientos sean distintos.</a:t>
          </a:r>
        </a:p>
      </dgm:t>
    </dgm:pt>
    <dgm:pt modelId="{38BA8000-7115-4921-92AB-15C4F5CA1257}" type="parTrans" cxnId="{7BAEF78E-11B0-47FD-A0FB-4AAA30C48825}">
      <dgm:prSet/>
      <dgm:spPr/>
      <dgm:t>
        <a:bodyPr/>
        <a:lstStyle/>
        <a:p>
          <a:endParaRPr lang="es-AR"/>
        </a:p>
      </dgm:t>
    </dgm:pt>
    <dgm:pt modelId="{DD29B3DD-B238-4151-9F3C-3AF586037E24}" type="sibTrans" cxnId="{7BAEF78E-11B0-47FD-A0FB-4AAA30C48825}">
      <dgm:prSet/>
      <dgm:spPr/>
      <dgm:t>
        <a:bodyPr/>
        <a:lstStyle/>
        <a:p>
          <a:endParaRPr lang="es-AR"/>
        </a:p>
      </dgm:t>
    </dgm:pt>
    <dgm:pt modelId="{6CBBE910-6CE7-469A-885C-76834DA21951}">
      <dgm:prSet phldrT="[Texto]"/>
      <dgm:spPr/>
      <dgm:t>
        <a:bodyPr/>
        <a:lstStyle/>
        <a:p>
          <a:r>
            <a:rPr lang="es-AR" dirty="0"/>
            <a:t>Decidimos aislar dicho efecto, y proceder al análisis de correlación geográfico, para lo cual definimos una </a:t>
          </a:r>
          <a:r>
            <a:rPr lang="es-AR" dirty="0" err="1"/>
            <a:t>boolean</a:t>
          </a:r>
          <a:r>
            <a:rPr lang="es-AR" dirty="0"/>
            <a:t> </a:t>
          </a:r>
          <a:r>
            <a:rPr lang="es-AR" dirty="0" err="1"/>
            <a:t>mask</a:t>
          </a:r>
          <a:r>
            <a:rPr lang="es-AR" dirty="0"/>
            <a:t> por zonas de interés.</a:t>
          </a:r>
        </a:p>
      </dgm:t>
    </dgm:pt>
    <dgm:pt modelId="{8499F7CC-AC76-4F91-B947-70457B312FF2}" type="parTrans" cxnId="{9FAA4D3A-AF52-4650-844C-BBD89EAA2019}">
      <dgm:prSet/>
      <dgm:spPr/>
      <dgm:t>
        <a:bodyPr/>
        <a:lstStyle/>
        <a:p>
          <a:endParaRPr lang="es-AR"/>
        </a:p>
      </dgm:t>
    </dgm:pt>
    <dgm:pt modelId="{EAA147E7-E8F0-49D5-AFD7-2455CF31CD6C}" type="sibTrans" cxnId="{9FAA4D3A-AF52-4650-844C-BBD89EAA2019}">
      <dgm:prSet/>
      <dgm:spPr/>
      <dgm:t>
        <a:bodyPr/>
        <a:lstStyle/>
        <a:p>
          <a:endParaRPr lang="es-AR"/>
        </a:p>
      </dgm:t>
    </dgm:pt>
    <dgm:pt modelId="{B3381114-AC61-47BF-A9B0-AACB6ABCA40A}">
      <dgm:prSet phldrT="[Texto]"/>
      <dgm:spPr/>
      <dgm:t>
        <a:bodyPr/>
        <a:lstStyle/>
        <a:p>
          <a:r>
            <a:rPr lang="es-AR" dirty="0"/>
            <a:t>En el presente gráfico podemos observar el comportamiento de las variables para “Caballito”</a:t>
          </a:r>
        </a:p>
      </dgm:t>
    </dgm:pt>
    <dgm:pt modelId="{E52F9EC9-D4A4-41FE-AAEE-E9EB4A5F9019}" type="parTrans" cxnId="{8E6876A0-0296-485D-AAAB-D32EAA339E3E}">
      <dgm:prSet/>
      <dgm:spPr/>
      <dgm:t>
        <a:bodyPr/>
        <a:lstStyle/>
        <a:p>
          <a:endParaRPr lang="es-AR"/>
        </a:p>
      </dgm:t>
    </dgm:pt>
    <dgm:pt modelId="{4B3C2CF4-3A46-4AE1-A95D-683AF81FDCBB}" type="sibTrans" cxnId="{8E6876A0-0296-485D-AAAB-D32EAA339E3E}">
      <dgm:prSet/>
      <dgm:spPr/>
      <dgm:t>
        <a:bodyPr/>
        <a:lstStyle/>
        <a:p>
          <a:endParaRPr lang="es-AR"/>
        </a:p>
      </dgm:t>
    </dgm:pt>
    <dgm:pt modelId="{122740FA-8871-4AB2-AEFE-1E03F240C905}">
      <dgm:prSet phldrT="[Texto]"/>
      <dgm:spPr/>
      <dgm:t>
        <a:bodyPr/>
        <a:lstStyle/>
        <a:p>
          <a:r>
            <a:rPr lang="es-AR" dirty="0"/>
            <a:t>Observamos correlaciones positivas para Price/</a:t>
          </a:r>
          <a:r>
            <a:rPr lang="es-AR" dirty="0" err="1"/>
            <a:t>Rooms</a:t>
          </a:r>
          <a:r>
            <a:rPr lang="es-AR" dirty="0"/>
            <a:t> – Price/</a:t>
          </a:r>
          <a:r>
            <a:rPr lang="es-AR" dirty="0" err="1"/>
            <a:t>Surface_total</a:t>
          </a:r>
          <a:r>
            <a:rPr lang="es-AR" dirty="0"/>
            <a:t> </a:t>
          </a:r>
        </a:p>
      </dgm:t>
    </dgm:pt>
    <dgm:pt modelId="{D46E07AF-EF3E-4EF5-A950-DB05A77A2C5F}" type="parTrans" cxnId="{0EC4DAF9-96A4-4ACA-A73B-68D3A41FE453}">
      <dgm:prSet/>
      <dgm:spPr/>
      <dgm:t>
        <a:bodyPr/>
        <a:lstStyle/>
        <a:p>
          <a:endParaRPr lang="es-AR"/>
        </a:p>
      </dgm:t>
    </dgm:pt>
    <dgm:pt modelId="{6513B614-CEAE-47A2-A96B-BB9D27134DDB}" type="sibTrans" cxnId="{0EC4DAF9-96A4-4ACA-A73B-68D3A41FE453}">
      <dgm:prSet/>
      <dgm:spPr/>
      <dgm:t>
        <a:bodyPr/>
        <a:lstStyle/>
        <a:p>
          <a:endParaRPr lang="es-AR"/>
        </a:p>
      </dgm:t>
    </dgm:pt>
    <dgm:pt modelId="{B72024BD-7099-49B7-88D2-FC0C2C81AF40}" type="pres">
      <dgm:prSet presAssocID="{EC4B3DA5-F67C-42C9-B759-9A18474FA4B4}" presName="vert0" presStyleCnt="0">
        <dgm:presLayoutVars>
          <dgm:dir/>
          <dgm:animOne val="branch"/>
          <dgm:animLvl val="lvl"/>
        </dgm:presLayoutVars>
      </dgm:prSet>
      <dgm:spPr/>
    </dgm:pt>
    <dgm:pt modelId="{E44EE640-98A8-4888-9186-F04C4005CA25}" type="pres">
      <dgm:prSet presAssocID="{C0CBFFAA-7AE7-488A-9FA2-307D5E1B4F96}" presName="thickLine" presStyleLbl="alignNode1" presStyleIdx="0" presStyleCnt="4"/>
      <dgm:spPr/>
    </dgm:pt>
    <dgm:pt modelId="{FA78211A-1387-4802-90CF-25D708F65A8F}" type="pres">
      <dgm:prSet presAssocID="{C0CBFFAA-7AE7-488A-9FA2-307D5E1B4F96}" presName="horz1" presStyleCnt="0"/>
      <dgm:spPr/>
    </dgm:pt>
    <dgm:pt modelId="{CAD2B7D6-E298-4EF3-8DBC-8E530A759FF2}" type="pres">
      <dgm:prSet presAssocID="{C0CBFFAA-7AE7-488A-9FA2-307D5E1B4F96}" presName="tx1" presStyleLbl="revTx" presStyleIdx="0" presStyleCnt="4"/>
      <dgm:spPr/>
    </dgm:pt>
    <dgm:pt modelId="{5E21A02C-A111-473C-BC0F-943CF26F4382}" type="pres">
      <dgm:prSet presAssocID="{C0CBFFAA-7AE7-488A-9FA2-307D5E1B4F96}" presName="vert1" presStyleCnt="0"/>
      <dgm:spPr/>
    </dgm:pt>
    <dgm:pt modelId="{C56C7A6A-EA88-479B-ACAA-C50986349731}" type="pres">
      <dgm:prSet presAssocID="{6CBBE910-6CE7-469A-885C-76834DA21951}" presName="thickLine" presStyleLbl="alignNode1" presStyleIdx="1" presStyleCnt="4"/>
      <dgm:spPr/>
    </dgm:pt>
    <dgm:pt modelId="{CCDED4FB-AA2A-44C1-9FF0-CC3442CB7FE5}" type="pres">
      <dgm:prSet presAssocID="{6CBBE910-6CE7-469A-885C-76834DA21951}" presName="horz1" presStyleCnt="0"/>
      <dgm:spPr/>
    </dgm:pt>
    <dgm:pt modelId="{A646ADF4-1B2D-44CE-BDCF-1A33E7BFFFE5}" type="pres">
      <dgm:prSet presAssocID="{6CBBE910-6CE7-469A-885C-76834DA21951}" presName="tx1" presStyleLbl="revTx" presStyleIdx="1" presStyleCnt="4"/>
      <dgm:spPr/>
    </dgm:pt>
    <dgm:pt modelId="{B9E1064F-D535-446E-931C-82B11B22A1BC}" type="pres">
      <dgm:prSet presAssocID="{6CBBE910-6CE7-469A-885C-76834DA21951}" presName="vert1" presStyleCnt="0"/>
      <dgm:spPr/>
    </dgm:pt>
    <dgm:pt modelId="{3A859C83-2AE4-45FC-90B6-4D1DF9CB7C46}" type="pres">
      <dgm:prSet presAssocID="{B3381114-AC61-47BF-A9B0-AACB6ABCA40A}" presName="thickLine" presStyleLbl="alignNode1" presStyleIdx="2" presStyleCnt="4"/>
      <dgm:spPr/>
    </dgm:pt>
    <dgm:pt modelId="{3F6F88A5-A8E9-469D-9AA9-35FC21A9EC21}" type="pres">
      <dgm:prSet presAssocID="{B3381114-AC61-47BF-A9B0-AACB6ABCA40A}" presName="horz1" presStyleCnt="0"/>
      <dgm:spPr/>
    </dgm:pt>
    <dgm:pt modelId="{B5448703-0520-4C27-A260-9335E1BBF855}" type="pres">
      <dgm:prSet presAssocID="{B3381114-AC61-47BF-A9B0-AACB6ABCA40A}" presName="tx1" presStyleLbl="revTx" presStyleIdx="2" presStyleCnt="4"/>
      <dgm:spPr/>
    </dgm:pt>
    <dgm:pt modelId="{5B5F04B6-BA47-4E80-8178-CC73CEEB67D6}" type="pres">
      <dgm:prSet presAssocID="{B3381114-AC61-47BF-A9B0-AACB6ABCA40A}" presName="vert1" presStyleCnt="0"/>
      <dgm:spPr/>
    </dgm:pt>
    <dgm:pt modelId="{63A51C14-9A80-443D-A3C9-0FA91C1D77F2}" type="pres">
      <dgm:prSet presAssocID="{122740FA-8871-4AB2-AEFE-1E03F240C905}" presName="thickLine" presStyleLbl="alignNode1" presStyleIdx="3" presStyleCnt="4"/>
      <dgm:spPr/>
    </dgm:pt>
    <dgm:pt modelId="{EE39D78E-4CEE-4E2B-B73B-2E1B496B2BDA}" type="pres">
      <dgm:prSet presAssocID="{122740FA-8871-4AB2-AEFE-1E03F240C905}" presName="horz1" presStyleCnt="0"/>
      <dgm:spPr/>
    </dgm:pt>
    <dgm:pt modelId="{0F2594A7-AF49-4EA7-9329-304FCAE98ACC}" type="pres">
      <dgm:prSet presAssocID="{122740FA-8871-4AB2-AEFE-1E03F240C905}" presName="tx1" presStyleLbl="revTx" presStyleIdx="3" presStyleCnt="4"/>
      <dgm:spPr/>
    </dgm:pt>
    <dgm:pt modelId="{9C069D95-0BDE-4F4C-B919-9EB77821D6FC}" type="pres">
      <dgm:prSet presAssocID="{122740FA-8871-4AB2-AEFE-1E03F240C905}" presName="vert1" presStyleCnt="0"/>
      <dgm:spPr/>
    </dgm:pt>
  </dgm:ptLst>
  <dgm:cxnLst>
    <dgm:cxn modelId="{9FAA4D3A-AF52-4650-844C-BBD89EAA2019}" srcId="{EC4B3DA5-F67C-42C9-B759-9A18474FA4B4}" destId="{6CBBE910-6CE7-469A-885C-76834DA21951}" srcOrd="1" destOrd="0" parTransId="{8499F7CC-AC76-4F91-B947-70457B312FF2}" sibTransId="{EAA147E7-E8F0-49D5-AFD7-2455CF31CD6C}"/>
    <dgm:cxn modelId="{E3799E8B-B509-48A8-9193-815EBBE9F421}" type="presOf" srcId="{C0CBFFAA-7AE7-488A-9FA2-307D5E1B4F96}" destId="{CAD2B7D6-E298-4EF3-8DBC-8E530A759FF2}" srcOrd="0" destOrd="0" presId="urn:microsoft.com/office/officeart/2008/layout/LinedList"/>
    <dgm:cxn modelId="{7BAEF78E-11B0-47FD-A0FB-4AAA30C48825}" srcId="{EC4B3DA5-F67C-42C9-B759-9A18474FA4B4}" destId="{C0CBFFAA-7AE7-488A-9FA2-307D5E1B4F96}" srcOrd="0" destOrd="0" parTransId="{38BA8000-7115-4921-92AB-15C4F5CA1257}" sibTransId="{DD29B3DD-B238-4151-9F3C-3AF586037E24}"/>
    <dgm:cxn modelId="{D130B490-0E81-4B5B-9787-28739D3E1A27}" type="presOf" srcId="{6CBBE910-6CE7-469A-885C-76834DA21951}" destId="{A646ADF4-1B2D-44CE-BDCF-1A33E7BFFFE5}" srcOrd="0" destOrd="0" presId="urn:microsoft.com/office/officeart/2008/layout/LinedList"/>
    <dgm:cxn modelId="{8E6876A0-0296-485D-AAAB-D32EAA339E3E}" srcId="{EC4B3DA5-F67C-42C9-B759-9A18474FA4B4}" destId="{B3381114-AC61-47BF-A9B0-AACB6ABCA40A}" srcOrd="2" destOrd="0" parTransId="{E52F9EC9-D4A4-41FE-AAEE-E9EB4A5F9019}" sibTransId="{4B3C2CF4-3A46-4AE1-A95D-683AF81FDCBB}"/>
    <dgm:cxn modelId="{43AF0FC1-2E76-466D-9196-1B68FB5A7452}" type="presOf" srcId="{EC4B3DA5-F67C-42C9-B759-9A18474FA4B4}" destId="{B72024BD-7099-49B7-88D2-FC0C2C81AF40}" srcOrd="0" destOrd="0" presId="urn:microsoft.com/office/officeart/2008/layout/LinedList"/>
    <dgm:cxn modelId="{63FE31DC-0987-4CE5-9C58-2D70E4EF90C6}" type="presOf" srcId="{B3381114-AC61-47BF-A9B0-AACB6ABCA40A}" destId="{B5448703-0520-4C27-A260-9335E1BBF855}" srcOrd="0" destOrd="0" presId="urn:microsoft.com/office/officeart/2008/layout/LinedList"/>
    <dgm:cxn modelId="{F00174F7-FA40-4756-859C-D282410B00AE}" type="presOf" srcId="{122740FA-8871-4AB2-AEFE-1E03F240C905}" destId="{0F2594A7-AF49-4EA7-9329-304FCAE98ACC}" srcOrd="0" destOrd="0" presId="urn:microsoft.com/office/officeart/2008/layout/LinedList"/>
    <dgm:cxn modelId="{0EC4DAF9-96A4-4ACA-A73B-68D3A41FE453}" srcId="{EC4B3DA5-F67C-42C9-B759-9A18474FA4B4}" destId="{122740FA-8871-4AB2-AEFE-1E03F240C905}" srcOrd="3" destOrd="0" parTransId="{D46E07AF-EF3E-4EF5-A950-DB05A77A2C5F}" sibTransId="{6513B614-CEAE-47A2-A96B-BB9D27134DDB}"/>
    <dgm:cxn modelId="{AF136F00-42D4-4DB6-B3D6-711C1C4BEE8E}" type="presParOf" srcId="{B72024BD-7099-49B7-88D2-FC0C2C81AF40}" destId="{E44EE640-98A8-4888-9186-F04C4005CA25}" srcOrd="0" destOrd="0" presId="urn:microsoft.com/office/officeart/2008/layout/LinedList"/>
    <dgm:cxn modelId="{EAD5AEAE-EA70-4C24-9CF8-E5188B8EB4CF}" type="presParOf" srcId="{B72024BD-7099-49B7-88D2-FC0C2C81AF40}" destId="{FA78211A-1387-4802-90CF-25D708F65A8F}" srcOrd="1" destOrd="0" presId="urn:microsoft.com/office/officeart/2008/layout/LinedList"/>
    <dgm:cxn modelId="{A84C187B-C667-43CF-93A3-467EF58D30A4}" type="presParOf" srcId="{FA78211A-1387-4802-90CF-25D708F65A8F}" destId="{CAD2B7D6-E298-4EF3-8DBC-8E530A759FF2}" srcOrd="0" destOrd="0" presId="urn:microsoft.com/office/officeart/2008/layout/LinedList"/>
    <dgm:cxn modelId="{14DD03A7-012E-49EE-8AC9-D9841620FF6A}" type="presParOf" srcId="{FA78211A-1387-4802-90CF-25D708F65A8F}" destId="{5E21A02C-A111-473C-BC0F-943CF26F4382}" srcOrd="1" destOrd="0" presId="urn:microsoft.com/office/officeart/2008/layout/LinedList"/>
    <dgm:cxn modelId="{F3E65F24-A0D8-4003-BFA9-12E97F23DA99}" type="presParOf" srcId="{B72024BD-7099-49B7-88D2-FC0C2C81AF40}" destId="{C56C7A6A-EA88-479B-ACAA-C50986349731}" srcOrd="2" destOrd="0" presId="urn:microsoft.com/office/officeart/2008/layout/LinedList"/>
    <dgm:cxn modelId="{7C09D500-BC07-47DD-B6AC-B2B1BEC9CBC4}" type="presParOf" srcId="{B72024BD-7099-49B7-88D2-FC0C2C81AF40}" destId="{CCDED4FB-AA2A-44C1-9FF0-CC3442CB7FE5}" srcOrd="3" destOrd="0" presId="urn:microsoft.com/office/officeart/2008/layout/LinedList"/>
    <dgm:cxn modelId="{8EBC66BD-EF7A-447E-AA69-28B71D629204}" type="presParOf" srcId="{CCDED4FB-AA2A-44C1-9FF0-CC3442CB7FE5}" destId="{A646ADF4-1B2D-44CE-BDCF-1A33E7BFFFE5}" srcOrd="0" destOrd="0" presId="urn:microsoft.com/office/officeart/2008/layout/LinedList"/>
    <dgm:cxn modelId="{9D536DBC-0855-422C-B0F0-DD20C6D6DBAB}" type="presParOf" srcId="{CCDED4FB-AA2A-44C1-9FF0-CC3442CB7FE5}" destId="{B9E1064F-D535-446E-931C-82B11B22A1BC}" srcOrd="1" destOrd="0" presId="urn:microsoft.com/office/officeart/2008/layout/LinedList"/>
    <dgm:cxn modelId="{AC767D5F-641A-4F7B-A505-99BF7983B88D}" type="presParOf" srcId="{B72024BD-7099-49B7-88D2-FC0C2C81AF40}" destId="{3A859C83-2AE4-45FC-90B6-4D1DF9CB7C46}" srcOrd="4" destOrd="0" presId="urn:microsoft.com/office/officeart/2008/layout/LinedList"/>
    <dgm:cxn modelId="{FC140CBD-5FD6-42B2-8925-44D7043A9715}" type="presParOf" srcId="{B72024BD-7099-49B7-88D2-FC0C2C81AF40}" destId="{3F6F88A5-A8E9-469D-9AA9-35FC21A9EC21}" srcOrd="5" destOrd="0" presId="urn:microsoft.com/office/officeart/2008/layout/LinedList"/>
    <dgm:cxn modelId="{72C69F55-E3BE-4314-9EE0-13048E3EC721}" type="presParOf" srcId="{3F6F88A5-A8E9-469D-9AA9-35FC21A9EC21}" destId="{B5448703-0520-4C27-A260-9335E1BBF855}" srcOrd="0" destOrd="0" presId="urn:microsoft.com/office/officeart/2008/layout/LinedList"/>
    <dgm:cxn modelId="{7B0F4C7D-DF45-4724-8EB1-A3AA5F1918EE}" type="presParOf" srcId="{3F6F88A5-A8E9-469D-9AA9-35FC21A9EC21}" destId="{5B5F04B6-BA47-4E80-8178-CC73CEEB67D6}" srcOrd="1" destOrd="0" presId="urn:microsoft.com/office/officeart/2008/layout/LinedList"/>
    <dgm:cxn modelId="{A6531873-090F-4209-BA79-507D98661561}" type="presParOf" srcId="{B72024BD-7099-49B7-88D2-FC0C2C81AF40}" destId="{63A51C14-9A80-443D-A3C9-0FA91C1D77F2}" srcOrd="6" destOrd="0" presId="urn:microsoft.com/office/officeart/2008/layout/LinedList"/>
    <dgm:cxn modelId="{F9ED36B1-08A8-4681-9ABE-4B5F96BF38A3}" type="presParOf" srcId="{B72024BD-7099-49B7-88D2-FC0C2C81AF40}" destId="{EE39D78E-4CEE-4E2B-B73B-2E1B496B2BDA}" srcOrd="7" destOrd="0" presId="urn:microsoft.com/office/officeart/2008/layout/LinedList"/>
    <dgm:cxn modelId="{02097F73-4E12-4335-9FB2-ECEFFBDFFCB0}" type="presParOf" srcId="{EE39D78E-4CEE-4E2B-B73B-2E1B496B2BDA}" destId="{0F2594A7-AF49-4EA7-9329-304FCAE98ACC}" srcOrd="0" destOrd="0" presId="urn:microsoft.com/office/officeart/2008/layout/LinedList"/>
    <dgm:cxn modelId="{9DF2DE46-4B51-4265-9898-B850B4EC9B08}" type="presParOf" srcId="{EE39D78E-4CEE-4E2B-B73B-2E1B496B2BDA}" destId="{9C069D95-0BDE-4F4C-B919-9EB77821D6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310A9A3-5955-427F-AEA9-B9FE7454EDEC}" type="doc">
      <dgm:prSet loTypeId="urn:microsoft.com/office/officeart/2005/8/layout/process5" loCatId="process" qsTypeId="urn:microsoft.com/office/officeart/2005/8/quickstyle/simple2" qsCatId="simple" csTypeId="urn:microsoft.com/office/officeart/2005/8/colors/colorful2" csCatId="colorful" phldr="1"/>
      <dgm:spPr/>
    </dgm:pt>
    <dgm:pt modelId="{E7C4E25E-8521-4BF9-AD80-8988AB141191}">
      <dgm:prSet phldrT="[Texto]"/>
      <dgm:spPr/>
      <dgm:t>
        <a:bodyPr/>
        <a:lstStyle/>
        <a:p>
          <a:r>
            <a:rPr lang="es-AR" dirty="0"/>
            <a:t>Análisis de </a:t>
          </a:r>
          <a:r>
            <a:rPr lang="es-AR" dirty="0" err="1"/>
            <a:t>valriables</a:t>
          </a:r>
          <a:endParaRPr lang="es-AR" dirty="0"/>
        </a:p>
      </dgm:t>
    </dgm:pt>
    <dgm:pt modelId="{953930FF-60E5-4FFF-B1DF-1807B9C4C7D8}" type="parTrans" cxnId="{60E52CA1-089D-4D24-83D1-CD5DAE90E162}">
      <dgm:prSet/>
      <dgm:spPr/>
      <dgm:t>
        <a:bodyPr/>
        <a:lstStyle/>
        <a:p>
          <a:endParaRPr lang="es-AR"/>
        </a:p>
      </dgm:t>
    </dgm:pt>
    <dgm:pt modelId="{ACD389AA-42FC-43FA-94F3-E193A7A95A00}" type="sibTrans" cxnId="{60E52CA1-089D-4D24-83D1-CD5DAE90E162}">
      <dgm:prSet/>
      <dgm:spPr/>
      <dgm:t>
        <a:bodyPr/>
        <a:lstStyle/>
        <a:p>
          <a:endParaRPr lang="es-AR"/>
        </a:p>
      </dgm:t>
    </dgm:pt>
    <dgm:pt modelId="{489B11E7-F9C8-4600-B9C7-9B55AA61E0E5}">
      <dgm:prSet phldrT="[Texto]"/>
      <dgm:spPr/>
      <dgm:t>
        <a:bodyPr/>
        <a:lstStyle/>
        <a:p>
          <a:r>
            <a:rPr lang="es-AR" dirty="0"/>
            <a:t>- Precio medio por m2</a:t>
          </a:r>
          <a:br>
            <a:rPr lang="es-AR" dirty="0"/>
          </a:br>
          <a:r>
            <a:rPr lang="es-AR" dirty="0"/>
            <a:t>- Precio Medio</a:t>
          </a:r>
          <a:br>
            <a:rPr lang="es-AR" dirty="0"/>
          </a:br>
          <a:r>
            <a:rPr lang="es-AR" dirty="0"/>
            <a:t>- Q de observaciones (Tamaño)</a:t>
          </a:r>
          <a:br>
            <a:rPr lang="es-AR" dirty="0"/>
          </a:br>
          <a:r>
            <a:rPr lang="es-AR" dirty="0"/>
            <a:t>- Zona (Color)</a:t>
          </a:r>
        </a:p>
      </dgm:t>
    </dgm:pt>
    <dgm:pt modelId="{2E8E5B97-6CD0-4859-8B59-9DE497556EB1}" type="parTrans" cxnId="{DDE8199B-4D95-4773-B757-E5BF03722711}">
      <dgm:prSet/>
      <dgm:spPr/>
      <dgm:t>
        <a:bodyPr/>
        <a:lstStyle/>
        <a:p>
          <a:endParaRPr lang="es-AR"/>
        </a:p>
      </dgm:t>
    </dgm:pt>
    <dgm:pt modelId="{270D3EAA-4BC1-4449-B90C-56C672ED45A0}" type="sibTrans" cxnId="{DDE8199B-4D95-4773-B757-E5BF03722711}">
      <dgm:prSet/>
      <dgm:spPr/>
      <dgm:t>
        <a:bodyPr/>
        <a:lstStyle/>
        <a:p>
          <a:endParaRPr lang="es-AR"/>
        </a:p>
      </dgm:t>
    </dgm:pt>
    <dgm:pt modelId="{52155CDD-186E-44A6-AE95-7D30E22B5640}">
      <dgm:prSet phldrT="[Texto]"/>
      <dgm:spPr/>
      <dgm:t>
        <a:bodyPr/>
        <a:lstStyle/>
        <a:p>
          <a:r>
            <a:rPr lang="es-AR" dirty="0"/>
            <a:t>Representación en ejes de dos dimensiones de la distribución de propiedades del </a:t>
          </a:r>
          <a:r>
            <a:rPr lang="es-AR" dirty="0" err="1"/>
            <a:t>dataset</a:t>
          </a:r>
          <a:endParaRPr lang="es-AR" dirty="0"/>
        </a:p>
      </dgm:t>
    </dgm:pt>
    <dgm:pt modelId="{8DBB00A4-29BB-4C75-9D42-6AE846B7D177}" type="parTrans" cxnId="{2B32E5D8-11B2-40B3-BB36-BD1F6982F322}">
      <dgm:prSet/>
      <dgm:spPr/>
      <dgm:t>
        <a:bodyPr/>
        <a:lstStyle/>
        <a:p>
          <a:endParaRPr lang="es-AR"/>
        </a:p>
      </dgm:t>
    </dgm:pt>
    <dgm:pt modelId="{F2C27156-87FC-4C8D-B5C7-34B372FBC089}" type="sibTrans" cxnId="{2B32E5D8-11B2-40B3-BB36-BD1F6982F322}">
      <dgm:prSet/>
      <dgm:spPr/>
      <dgm:t>
        <a:bodyPr/>
        <a:lstStyle/>
        <a:p>
          <a:endParaRPr lang="es-AR"/>
        </a:p>
      </dgm:t>
    </dgm:pt>
    <dgm:pt modelId="{3C4093B2-72C7-4A15-B21A-A6D3E44802C5}" type="pres">
      <dgm:prSet presAssocID="{4310A9A3-5955-427F-AEA9-B9FE7454EDEC}" presName="diagram" presStyleCnt="0">
        <dgm:presLayoutVars>
          <dgm:dir/>
          <dgm:resizeHandles val="exact"/>
        </dgm:presLayoutVars>
      </dgm:prSet>
      <dgm:spPr/>
    </dgm:pt>
    <dgm:pt modelId="{6B2A8B1E-0842-4C90-BA3C-A0AE49901BB7}" type="pres">
      <dgm:prSet presAssocID="{E7C4E25E-8521-4BF9-AD80-8988AB141191}" presName="node" presStyleLbl="node1" presStyleIdx="0" presStyleCnt="3">
        <dgm:presLayoutVars>
          <dgm:bulletEnabled val="1"/>
        </dgm:presLayoutVars>
      </dgm:prSet>
      <dgm:spPr/>
    </dgm:pt>
    <dgm:pt modelId="{061326E3-8130-4768-BCC2-0B5D3D9885B0}" type="pres">
      <dgm:prSet presAssocID="{ACD389AA-42FC-43FA-94F3-E193A7A95A00}" presName="sibTrans" presStyleLbl="sibTrans2D1" presStyleIdx="0" presStyleCnt="2"/>
      <dgm:spPr/>
    </dgm:pt>
    <dgm:pt modelId="{C2249922-D50E-4B6D-9CCC-35DECEA04942}" type="pres">
      <dgm:prSet presAssocID="{ACD389AA-42FC-43FA-94F3-E193A7A95A00}" presName="connectorText" presStyleLbl="sibTrans2D1" presStyleIdx="0" presStyleCnt="2"/>
      <dgm:spPr/>
    </dgm:pt>
    <dgm:pt modelId="{C8C0AA99-AA60-4B19-8B82-2BDB14FDDC7B}" type="pres">
      <dgm:prSet presAssocID="{489B11E7-F9C8-4600-B9C7-9B55AA61E0E5}" presName="node" presStyleLbl="node1" presStyleIdx="1" presStyleCnt="3">
        <dgm:presLayoutVars>
          <dgm:bulletEnabled val="1"/>
        </dgm:presLayoutVars>
      </dgm:prSet>
      <dgm:spPr/>
    </dgm:pt>
    <dgm:pt modelId="{91AA27E6-D621-47CF-B46A-81FB182A5397}" type="pres">
      <dgm:prSet presAssocID="{270D3EAA-4BC1-4449-B90C-56C672ED45A0}" presName="sibTrans" presStyleLbl="sibTrans2D1" presStyleIdx="1" presStyleCnt="2"/>
      <dgm:spPr/>
    </dgm:pt>
    <dgm:pt modelId="{0C77A515-4035-4A63-9950-D9E06C8A7100}" type="pres">
      <dgm:prSet presAssocID="{270D3EAA-4BC1-4449-B90C-56C672ED45A0}" presName="connectorText" presStyleLbl="sibTrans2D1" presStyleIdx="1" presStyleCnt="2"/>
      <dgm:spPr/>
    </dgm:pt>
    <dgm:pt modelId="{FBFE8D03-7F98-4007-B084-5C5FB4BA2B53}" type="pres">
      <dgm:prSet presAssocID="{52155CDD-186E-44A6-AE95-7D30E22B5640}" presName="node" presStyleLbl="node1" presStyleIdx="2" presStyleCnt="3">
        <dgm:presLayoutVars>
          <dgm:bulletEnabled val="1"/>
        </dgm:presLayoutVars>
      </dgm:prSet>
      <dgm:spPr/>
    </dgm:pt>
  </dgm:ptLst>
  <dgm:cxnLst>
    <dgm:cxn modelId="{865CD41F-BB9D-4B2E-A071-A5210219DA6C}" type="presOf" srcId="{52155CDD-186E-44A6-AE95-7D30E22B5640}" destId="{FBFE8D03-7F98-4007-B084-5C5FB4BA2B53}" srcOrd="0" destOrd="0" presId="urn:microsoft.com/office/officeart/2005/8/layout/process5"/>
    <dgm:cxn modelId="{C867572C-66DA-4809-BE34-7F385EEF254A}" type="presOf" srcId="{ACD389AA-42FC-43FA-94F3-E193A7A95A00}" destId="{061326E3-8130-4768-BCC2-0B5D3D9885B0}" srcOrd="0" destOrd="0" presId="urn:microsoft.com/office/officeart/2005/8/layout/process5"/>
    <dgm:cxn modelId="{034BD633-1EC6-4BBA-BE77-3809DCAF8810}" type="presOf" srcId="{270D3EAA-4BC1-4449-B90C-56C672ED45A0}" destId="{91AA27E6-D621-47CF-B46A-81FB182A5397}" srcOrd="0" destOrd="0" presId="urn:microsoft.com/office/officeart/2005/8/layout/process5"/>
    <dgm:cxn modelId="{20CB2334-593E-4B6E-B2D2-1BA244C0DA2F}" type="presOf" srcId="{4310A9A3-5955-427F-AEA9-B9FE7454EDEC}" destId="{3C4093B2-72C7-4A15-B21A-A6D3E44802C5}" srcOrd="0" destOrd="0" presId="urn:microsoft.com/office/officeart/2005/8/layout/process5"/>
    <dgm:cxn modelId="{A1737A6D-2BB7-4A19-A42E-4DC749FB2F4B}" type="presOf" srcId="{ACD389AA-42FC-43FA-94F3-E193A7A95A00}" destId="{C2249922-D50E-4B6D-9CCC-35DECEA04942}" srcOrd="1" destOrd="0" presId="urn:microsoft.com/office/officeart/2005/8/layout/process5"/>
    <dgm:cxn modelId="{EE901D6F-4A15-41F3-B316-29CA082B8820}" type="presOf" srcId="{E7C4E25E-8521-4BF9-AD80-8988AB141191}" destId="{6B2A8B1E-0842-4C90-BA3C-A0AE49901BB7}" srcOrd="0" destOrd="0" presId="urn:microsoft.com/office/officeart/2005/8/layout/process5"/>
    <dgm:cxn modelId="{7D631577-12C6-4BD0-A2D6-AFD1C952C064}" type="presOf" srcId="{489B11E7-F9C8-4600-B9C7-9B55AA61E0E5}" destId="{C8C0AA99-AA60-4B19-8B82-2BDB14FDDC7B}" srcOrd="0" destOrd="0" presId="urn:microsoft.com/office/officeart/2005/8/layout/process5"/>
    <dgm:cxn modelId="{DDE8199B-4D95-4773-B757-E5BF03722711}" srcId="{4310A9A3-5955-427F-AEA9-B9FE7454EDEC}" destId="{489B11E7-F9C8-4600-B9C7-9B55AA61E0E5}" srcOrd="1" destOrd="0" parTransId="{2E8E5B97-6CD0-4859-8B59-9DE497556EB1}" sibTransId="{270D3EAA-4BC1-4449-B90C-56C672ED45A0}"/>
    <dgm:cxn modelId="{60E52CA1-089D-4D24-83D1-CD5DAE90E162}" srcId="{4310A9A3-5955-427F-AEA9-B9FE7454EDEC}" destId="{E7C4E25E-8521-4BF9-AD80-8988AB141191}" srcOrd="0" destOrd="0" parTransId="{953930FF-60E5-4FFF-B1DF-1807B9C4C7D8}" sibTransId="{ACD389AA-42FC-43FA-94F3-E193A7A95A00}"/>
    <dgm:cxn modelId="{CAA9BED0-98E7-4FAE-8E34-3C0156A34192}" type="presOf" srcId="{270D3EAA-4BC1-4449-B90C-56C672ED45A0}" destId="{0C77A515-4035-4A63-9950-D9E06C8A7100}" srcOrd="1" destOrd="0" presId="urn:microsoft.com/office/officeart/2005/8/layout/process5"/>
    <dgm:cxn modelId="{2B32E5D8-11B2-40B3-BB36-BD1F6982F322}" srcId="{4310A9A3-5955-427F-AEA9-B9FE7454EDEC}" destId="{52155CDD-186E-44A6-AE95-7D30E22B5640}" srcOrd="2" destOrd="0" parTransId="{8DBB00A4-29BB-4C75-9D42-6AE846B7D177}" sibTransId="{F2C27156-87FC-4C8D-B5C7-34B372FBC089}"/>
    <dgm:cxn modelId="{506C324D-F5A2-441B-88BA-E880C18DA24D}" type="presParOf" srcId="{3C4093B2-72C7-4A15-B21A-A6D3E44802C5}" destId="{6B2A8B1E-0842-4C90-BA3C-A0AE49901BB7}" srcOrd="0" destOrd="0" presId="urn:microsoft.com/office/officeart/2005/8/layout/process5"/>
    <dgm:cxn modelId="{23082D63-1981-4DAD-A2A8-C481372D3D3A}" type="presParOf" srcId="{3C4093B2-72C7-4A15-B21A-A6D3E44802C5}" destId="{061326E3-8130-4768-BCC2-0B5D3D9885B0}" srcOrd="1" destOrd="0" presId="urn:microsoft.com/office/officeart/2005/8/layout/process5"/>
    <dgm:cxn modelId="{6FE8CD09-0713-4DA4-BC44-FE7E7E1D0C86}" type="presParOf" srcId="{061326E3-8130-4768-BCC2-0B5D3D9885B0}" destId="{C2249922-D50E-4B6D-9CCC-35DECEA04942}" srcOrd="0" destOrd="0" presId="urn:microsoft.com/office/officeart/2005/8/layout/process5"/>
    <dgm:cxn modelId="{0F18170B-6656-46E3-A817-2877BC5072EC}" type="presParOf" srcId="{3C4093B2-72C7-4A15-B21A-A6D3E44802C5}" destId="{C8C0AA99-AA60-4B19-8B82-2BDB14FDDC7B}" srcOrd="2" destOrd="0" presId="urn:microsoft.com/office/officeart/2005/8/layout/process5"/>
    <dgm:cxn modelId="{82DD5EBA-EBF9-4BFB-A53F-E9C5A26C690A}" type="presParOf" srcId="{3C4093B2-72C7-4A15-B21A-A6D3E44802C5}" destId="{91AA27E6-D621-47CF-B46A-81FB182A5397}" srcOrd="3" destOrd="0" presId="urn:microsoft.com/office/officeart/2005/8/layout/process5"/>
    <dgm:cxn modelId="{96DDD53F-5CC5-4A08-96ED-F25E677A4882}" type="presParOf" srcId="{91AA27E6-D621-47CF-B46A-81FB182A5397}" destId="{0C77A515-4035-4A63-9950-D9E06C8A7100}" srcOrd="0" destOrd="0" presId="urn:microsoft.com/office/officeart/2005/8/layout/process5"/>
    <dgm:cxn modelId="{366D00DD-B109-4835-98B7-8D3744A2DDB2}" type="presParOf" srcId="{3C4093B2-72C7-4A15-B21A-A6D3E44802C5}" destId="{FBFE8D03-7F98-4007-B084-5C5FB4BA2B53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5598489-36CD-49E5-8066-484C4591C62B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8CD48DD6-B714-45BF-8E61-C87EDA598597}">
      <dgm:prSet phldrT="[Texto]"/>
      <dgm:spPr/>
      <dgm:t>
        <a:bodyPr/>
        <a:lstStyle/>
        <a:p>
          <a:r>
            <a:rPr lang="es-AR" dirty="0"/>
            <a:t>Partiendo de la hipótesis que dependiendo de la zona en que se encuentre el inmueble, su valor medio esperado podría ser distinto</a:t>
          </a:r>
        </a:p>
      </dgm:t>
    </dgm:pt>
    <dgm:pt modelId="{E6FFA0C3-98AD-4B61-8DED-E185DE19EDA4}" type="parTrans" cxnId="{0B51C955-C73A-4C0B-89D2-04DE4922D2C8}">
      <dgm:prSet/>
      <dgm:spPr/>
      <dgm:t>
        <a:bodyPr/>
        <a:lstStyle/>
        <a:p>
          <a:endParaRPr lang="es-AR"/>
        </a:p>
      </dgm:t>
    </dgm:pt>
    <dgm:pt modelId="{B9CE681F-73D8-48F3-8162-E2BBFB6EB4B2}" type="sibTrans" cxnId="{0B51C955-C73A-4C0B-89D2-04DE4922D2C8}">
      <dgm:prSet/>
      <dgm:spPr/>
      <dgm:t>
        <a:bodyPr/>
        <a:lstStyle/>
        <a:p>
          <a:endParaRPr lang="es-AR"/>
        </a:p>
      </dgm:t>
    </dgm:pt>
    <dgm:pt modelId="{A4C1E39F-7378-4128-81F3-D96CA5E18D5C}">
      <dgm:prSet phldrT="[Texto]"/>
      <dgm:spPr/>
      <dgm:t>
        <a:bodyPr/>
        <a:lstStyle/>
        <a:p>
          <a:r>
            <a:rPr lang="es-AR" dirty="0"/>
            <a:t>Analizamos la distribución de valores para las distintas ubicaciones geográficas</a:t>
          </a:r>
        </a:p>
      </dgm:t>
    </dgm:pt>
    <dgm:pt modelId="{1ACE315D-9D5B-4D4F-934D-C7B0ED9CC855}" type="parTrans" cxnId="{3BB2AE9B-A50F-42AC-ABD6-EB11B048F02A}">
      <dgm:prSet/>
      <dgm:spPr/>
      <dgm:t>
        <a:bodyPr/>
        <a:lstStyle/>
        <a:p>
          <a:endParaRPr lang="es-AR"/>
        </a:p>
      </dgm:t>
    </dgm:pt>
    <dgm:pt modelId="{0E24A0C5-A504-4FAE-A981-20428C6094E7}" type="sibTrans" cxnId="{3BB2AE9B-A50F-42AC-ABD6-EB11B048F02A}">
      <dgm:prSet/>
      <dgm:spPr/>
      <dgm:t>
        <a:bodyPr/>
        <a:lstStyle/>
        <a:p>
          <a:endParaRPr lang="es-AR"/>
        </a:p>
      </dgm:t>
    </dgm:pt>
    <dgm:pt modelId="{74785C9E-4B47-4632-B212-0C14CDE42C02}">
      <dgm:prSet phldrT="[Texto]"/>
      <dgm:spPr/>
      <dgm:t>
        <a:bodyPr/>
        <a:lstStyle/>
        <a:p>
          <a:r>
            <a:rPr lang="es-AR" dirty="0"/>
            <a:t>Para focalizar el análisis, nos quedamos como variables categóricas independientes a los 5 estados que contenían el 80 % de las propiedades.</a:t>
          </a:r>
        </a:p>
      </dgm:t>
    </dgm:pt>
    <dgm:pt modelId="{66536493-F33D-4BA5-B33E-5E8F87F005BA}" type="parTrans" cxnId="{B5ABD939-618C-4D5F-86F2-A4A036DF0FE0}">
      <dgm:prSet/>
      <dgm:spPr/>
      <dgm:t>
        <a:bodyPr/>
        <a:lstStyle/>
        <a:p>
          <a:endParaRPr lang="es-AR"/>
        </a:p>
      </dgm:t>
    </dgm:pt>
    <dgm:pt modelId="{BFBA9042-13ED-40CD-9FC2-9B2492669ED0}" type="sibTrans" cxnId="{B5ABD939-618C-4D5F-86F2-A4A036DF0FE0}">
      <dgm:prSet/>
      <dgm:spPr/>
      <dgm:t>
        <a:bodyPr/>
        <a:lstStyle/>
        <a:p>
          <a:endParaRPr lang="es-AR"/>
        </a:p>
      </dgm:t>
    </dgm:pt>
    <dgm:pt modelId="{41066EA7-3E1D-40F0-A8EA-B88F27200F24}">
      <dgm:prSet phldrT="[Texto]"/>
      <dgm:spPr/>
      <dgm:t>
        <a:bodyPr/>
        <a:lstStyle/>
        <a:p>
          <a:r>
            <a:rPr lang="es-AR" dirty="0"/>
            <a:t>El 20% restante fue englobado en el grupo “otros”</a:t>
          </a:r>
        </a:p>
      </dgm:t>
    </dgm:pt>
    <dgm:pt modelId="{A5AD2C64-1626-4CAD-BFDE-8D0E6C3271F9}" type="parTrans" cxnId="{F9D8E534-EA1E-4A83-AE23-119A7A136314}">
      <dgm:prSet/>
      <dgm:spPr/>
      <dgm:t>
        <a:bodyPr/>
        <a:lstStyle/>
        <a:p>
          <a:endParaRPr lang="es-AR"/>
        </a:p>
      </dgm:t>
    </dgm:pt>
    <dgm:pt modelId="{42BEC96E-F349-48BC-A583-A725FB9E3EB6}" type="sibTrans" cxnId="{F9D8E534-EA1E-4A83-AE23-119A7A136314}">
      <dgm:prSet/>
      <dgm:spPr/>
      <dgm:t>
        <a:bodyPr/>
        <a:lstStyle/>
        <a:p>
          <a:endParaRPr lang="es-AR"/>
        </a:p>
      </dgm:t>
    </dgm:pt>
    <dgm:pt modelId="{308B61B1-D6F4-4E10-A140-A9FFAEB05758}">
      <dgm:prSet phldrT="[Texto]"/>
      <dgm:spPr/>
      <dgm:t>
        <a:bodyPr/>
        <a:lstStyle/>
        <a:p>
          <a:r>
            <a:rPr lang="es-AR" dirty="0"/>
            <a:t>Capital Federal presenta la mayor media de precios, así como también la distribución más amplia</a:t>
          </a:r>
        </a:p>
      </dgm:t>
    </dgm:pt>
    <dgm:pt modelId="{B150F617-2E2D-4191-AE0D-FC3B9B85E1F9}" type="parTrans" cxnId="{4731E249-9207-477B-95C1-62351A2185B9}">
      <dgm:prSet/>
      <dgm:spPr/>
      <dgm:t>
        <a:bodyPr/>
        <a:lstStyle/>
        <a:p>
          <a:endParaRPr lang="es-AR"/>
        </a:p>
      </dgm:t>
    </dgm:pt>
    <dgm:pt modelId="{A48CF463-9799-408D-B73E-C529B529217B}" type="sibTrans" cxnId="{4731E249-9207-477B-95C1-62351A2185B9}">
      <dgm:prSet/>
      <dgm:spPr/>
      <dgm:t>
        <a:bodyPr/>
        <a:lstStyle/>
        <a:p>
          <a:endParaRPr lang="es-AR"/>
        </a:p>
      </dgm:t>
    </dgm:pt>
    <dgm:pt modelId="{D8B1FBFE-8A62-4F9C-8257-A559898C2850}" type="pres">
      <dgm:prSet presAssocID="{25598489-36CD-49E5-8066-484C4591C62B}" presName="vert0" presStyleCnt="0">
        <dgm:presLayoutVars>
          <dgm:dir/>
          <dgm:animOne val="branch"/>
          <dgm:animLvl val="lvl"/>
        </dgm:presLayoutVars>
      </dgm:prSet>
      <dgm:spPr/>
    </dgm:pt>
    <dgm:pt modelId="{76F4B49D-8AC0-469F-8988-BF550F8B7A8F}" type="pres">
      <dgm:prSet presAssocID="{8CD48DD6-B714-45BF-8E61-C87EDA598597}" presName="thickLine" presStyleLbl="alignNode1" presStyleIdx="0" presStyleCnt="5"/>
      <dgm:spPr/>
    </dgm:pt>
    <dgm:pt modelId="{B9C158A7-65C4-40FB-9B45-9393CD563197}" type="pres">
      <dgm:prSet presAssocID="{8CD48DD6-B714-45BF-8E61-C87EDA598597}" presName="horz1" presStyleCnt="0"/>
      <dgm:spPr/>
    </dgm:pt>
    <dgm:pt modelId="{EF8CC891-B054-4DDB-9824-0A6C6DCABF77}" type="pres">
      <dgm:prSet presAssocID="{8CD48DD6-B714-45BF-8E61-C87EDA598597}" presName="tx1" presStyleLbl="revTx" presStyleIdx="0" presStyleCnt="5"/>
      <dgm:spPr/>
    </dgm:pt>
    <dgm:pt modelId="{3D3D1352-17A6-431A-A5CE-5CBD8F77A448}" type="pres">
      <dgm:prSet presAssocID="{8CD48DD6-B714-45BF-8E61-C87EDA598597}" presName="vert1" presStyleCnt="0"/>
      <dgm:spPr/>
    </dgm:pt>
    <dgm:pt modelId="{18DB2137-55A9-46D6-8E71-24DBC5817D78}" type="pres">
      <dgm:prSet presAssocID="{A4C1E39F-7378-4128-81F3-D96CA5E18D5C}" presName="thickLine" presStyleLbl="alignNode1" presStyleIdx="1" presStyleCnt="5"/>
      <dgm:spPr/>
    </dgm:pt>
    <dgm:pt modelId="{6525390E-8AA2-4A26-95A6-948C0492BC78}" type="pres">
      <dgm:prSet presAssocID="{A4C1E39F-7378-4128-81F3-D96CA5E18D5C}" presName="horz1" presStyleCnt="0"/>
      <dgm:spPr/>
    </dgm:pt>
    <dgm:pt modelId="{1C89E51E-893A-47F9-81AA-2AE16704254F}" type="pres">
      <dgm:prSet presAssocID="{A4C1E39F-7378-4128-81F3-D96CA5E18D5C}" presName="tx1" presStyleLbl="revTx" presStyleIdx="1" presStyleCnt="5"/>
      <dgm:spPr/>
    </dgm:pt>
    <dgm:pt modelId="{A67D3920-24FA-4A77-BFEE-213E6A732171}" type="pres">
      <dgm:prSet presAssocID="{A4C1E39F-7378-4128-81F3-D96CA5E18D5C}" presName="vert1" presStyleCnt="0"/>
      <dgm:spPr/>
    </dgm:pt>
    <dgm:pt modelId="{631E9992-66BD-4107-82B6-38E86D9CB752}" type="pres">
      <dgm:prSet presAssocID="{74785C9E-4B47-4632-B212-0C14CDE42C02}" presName="thickLine" presStyleLbl="alignNode1" presStyleIdx="2" presStyleCnt="5"/>
      <dgm:spPr/>
    </dgm:pt>
    <dgm:pt modelId="{B489DC04-1CFD-4D45-A8D7-99DAF3FDD8AF}" type="pres">
      <dgm:prSet presAssocID="{74785C9E-4B47-4632-B212-0C14CDE42C02}" presName="horz1" presStyleCnt="0"/>
      <dgm:spPr/>
    </dgm:pt>
    <dgm:pt modelId="{6858A3D8-5789-4896-A440-5371F3779E5A}" type="pres">
      <dgm:prSet presAssocID="{74785C9E-4B47-4632-B212-0C14CDE42C02}" presName="tx1" presStyleLbl="revTx" presStyleIdx="2" presStyleCnt="5"/>
      <dgm:spPr/>
    </dgm:pt>
    <dgm:pt modelId="{8AADD8FB-BDE7-4819-889F-C4801866C39D}" type="pres">
      <dgm:prSet presAssocID="{74785C9E-4B47-4632-B212-0C14CDE42C02}" presName="vert1" presStyleCnt="0"/>
      <dgm:spPr/>
    </dgm:pt>
    <dgm:pt modelId="{75DFFDCF-10FF-4D4E-8A07-2C07D40F307E}" type="pres">
      <dgm:prSet presAssocID="{41066EA7-3E1D-40F0-A8EA-B88F27200F24}" presName="thickLine" presStyleLbl="alignNode1" presStyleIdx="3" presStyleCnt="5"/>
      <dgm:spPr/>
    </dgm:pt>
    <dgm:pt modelId="{B4AF034C-E8D8-4654-94AF-A04146F0FD2F}" type="pres">
      <dgm:prSet presAssocID="{41066EA7-3E1D-40F0-A8EA-B88F27200F24}" presName="horz1" presStyleCnt="0"/>
      <dgm:spPr/>
    </dgm:pt>
    <dgm:pt modelId="{DCFC1ED6-6BCA-4E3E-A07F-4B22D05F46F3}" type="pres">
      <dgm:prSet presAssocID="{41066EA7-3E1D-40F0-A8EA-B88F27200F24}" presName="tx1" presStyleLbl="revTx" presStyleIdx="3" presStyleCnt="5"/>
      <dgm:spPr/>
    </dgm:pt>
    <dgm:pt modelId="{2EC7B942-30D6-4C46-87BE-F9668A8CD68F}" type="pres">
      <dgm:prSet presAssocID="{41066EA7-3E1D-40F0-A8EA-B88F27200F24}" presName="vert1" presStyleCnt="0"/>
      <dgm:spPr/>
    </dgm:pt>
    <dgm:pt modelId="{CAE837C4-1AE1-4741-BD9A-DADFEADB6F67}" type="pres">
      <dgm:prSet presAssocID="{308B61B1-D6F4-4E10-A140-A9FFAEB05758}" presName="thickLine" presStyleLbl="alignNode1" presStyleIdx="4" presStyleCnt="5"/>
      <dgm:spPr/>
    </dgm:pt>
    <dgm:pt modelId="{FDB00A9D-929D-4C48-97FA-9C76D68AA968}" type="pres">
      <dgm:prSet presAssocID="{308B61B1-D6F4-4E10-A140-A9FFAEB05758}" presName="horz1" presStyleCnt="0"/>
      <dgm:spPr/>
    </dgm:pt>
    <dgm:pt modelId="{4D15FAC9-4436-4ED7-94D3-334501C8C8B6}" type="pres">
      <dgm:prSet presAssocID="{308B61B1-D6F4-4E10-A140-A9FFAEB05758}" presName="tx1" presStyleLbl="revTx" presStyleIdx="4" presStyleCnt="5"/>
      <dgm:spPr/>
    </dgm:pt>
    <dgm:pt modelId="{06A31A93-E0DB-4473-99B6-0D9761478976}" type="pres">
      <dgm:prSet presAssocID="{308B61B1-D6F4-4E10-A140-A9FFAEB05758}" presName="vert1" presStyleCnt="0"/>
      <dgm:spPr/>
    </dgm:pt>
  </dgm:ptLst>
  <dgm:cxnLst>
    <dgm:cxn modelId="{9591EE10-6207-483B-B930-48DB3D23C7AB}" type="presOf" srcId="{74785C9E-4B47-4632-B212-0C14CDE42C02}" destId="{6858A3D8-5789-4896-A440-5371F3779E5A}" srcOrd="0" destOrd="0" presId="urn:microsoft.com/office/officeart/2008/layout/LinedList"/>
    <dgm:cxn modelId="{6AD3FA15-71B1-4A31-A258-9A5D1EAB8A19}" type="presOf" srcId="{41066EA7-3E1D-40F0-A8EA-B88F27200F24}" destId="{DCFC1ED6-6BCA-4E3E-A07F-4B22D05F46F3}" srcOrd="0" destOrd="0" presId="urn:microsoft.com/office/officeart/2008/layout/LinedList"/>
    <dgm:cxn modelId="{1346D633-6351-4EF0-A4B0-F65438D54365}" type="presOf" srcId="{25598489-36CD-49E5-8066-484C4591C62B}" destId="{D8B1FBFE-8A62-4F9C-8257-A559898C2850}" srcOrd="0" destOrd="0" presId="urn:microsoft.com/office/officeart/2008/layout/LinedList"/>
    <dgm:cxn modelId="{F9D8E534-EA1E-4A83-AE23-119A7A136314}" srcId="{25598489-36CD-49E5-8066-484C4591C62B}" destId="{41066EA7-3E1D-40F0-A8EA-B88F27200F24}" srcOrd="3" destOrd="0" parTransId="{A5AD2C64-1626-4CAD-BFDE-8D0E6C3271F9}" sibTransId="{42BEC96E-F349-48BC-A583-A725FB9E3EB6}"/>
    <dgm:cxn modelId="{B5ABD939-618C-4D5F-86F2-A4A036DF0FE0}" srcId="{25598489-36CD-49E5-8066-484C4591C62B}" destId="{74785C9E-4B47-4632-B212-0C14CDE42C02}" srcOrd="2" destOrd="0" parTransId="{66536493-F33D-4BA5-B33E-5E8F87F005BA}" sibTransId="{BFBA9042-13ED-40CD-9FC2-9B2492669ED0}"/>
    <dgm:cxn modelId="{4731E249-9207-477B-95C1-62351A2185B9}" srcId="{25598489-36CD-49E5-8066-484C4591C62B}" destId="{308B61B1-D6F4-4E10-A140-A9FFAEB05758}" srcOrd="4" destOrd="0" parTransId="{B150F617-2E2D-4191-AE0D-FC3B9B85E1F9}" sibTransId="{A48CF463-9799-408D-B73E-C529B529217B}"/>
    <dgm:cxn modelId="{0B51C955-C73A-4C0B-89D2-04DE4922D2C8}" srcId="{25598489-36CD-49E5-8066-484C4591C62B}" destId="{8CD48DD6-B714-45BF-8E61-C87EDA598597}" srcOrd="0" destOrd="0" parTransId="{E6FFA0C3-98AD-4B61-8DED-E185DE19EDA4}" sibTransId="{B9CE681F-73D8-48F3-8162-E2BBFB6EB4B2}"/>
    <dgm:cxn modelId="{3BB2AE9B-A50F-42AC-ABD6-EB11B048F02A}" srcId="{25598489-36CD-49E5-8066-484C4591C62B}" destId="{A4C1E39F-7378-4128-81F3-D96CA5E18D5C}" srcOrd="1" destOrd="0" parTransId="{1ACE315D-9D5B-4D4F-934D-C7B0ED9CC855}" sibTransId="{0E24A0C5-A504-4FAE-A981-20428C6094E7}"/>
    <dgm:cxn modelId="{E15807A3-976A-4ABC-B2A6-9F32B838C75B}" type="presOf" srcId="{308B61B1-D6F4-4E10-A140-A9FFAEB05758}" destId="{4D15FAC9-4436-4ED7-94D3-334501C8C8B6}" srcOrd="0" destOrd="0" presId="urn:microsoft.com/office/officeart/2008/layout/LinedList"/>
    <dgm:cxn modelId="{15D25DE4-A27D-4D47-9886-B3711FDE1C43}" type="presOf" srcId="{8CD48DD6-B714-45BF-8E61-C87EDA598597}" destId="{EF8CC891-B054-4DDB-9824-0A6C6DCABF77}" srcOrd="0" destOrd="0" presId="urn:microsoft.com/office/officeart/2008/layout/LinedList"/>
    <dgm:cxn modelId="{E6D07BF7-78B9-42E2-BEDA-69D2C3A46889}" type="presOf" srcId="{A4C1E39F-7378-4128-81F3-D96CA5E18D5C}" destId="{1C89E51E-893A-47F9-81AA-2AE16704254F}" srcOrd="0" destOrd="0" presId="urn:microsoft.com/office/officeart/2008/layout/LinedList"/>
    <dgm:cxn modelId="{9127034F-E360-4208-A119-7C69AC7C1EE9}" type="presParOf" srcId="{D8B1FBFE-8A62-4F9C-8257-A559898C2850}" destId="{76F4B49D-8AC0-469F-8988-BF550F8B7A8F}" srcOrd="0" destOrd="0" presId="urn:microsoft.com/office/officeart/2008/layout/LinedList"/>
    <dgm:cxn modelId="{13441F4D-B77E-49CF-A484-DCD7B04DA3BA}" type="presParOf" srcId="{D8B1FBFE-8A62-4F9C-8257-A559898C2850}" destId="{B9C158A7-65C4-40FB-9B45-9393CD563197}" srcOrd="1" destOrd="0" presId="urn:microsoft.com/office/officeart/2008/layout/LinedList"/>
    <dgm:cxn modelId="{DAD44C57-C26C-4F17-9255-8074E4164346}" type="presParOf" srcId="{B9C158A7-65C4-40FB-9B45-9393CD563197}" destId="{EF8CC891-B054-4DDB-9824-0A6C6DCABF77}" srcOrd="0" destOrd="0" presId="urn:microsoft.com/office/officeart/2008/layout/LinedList"/>
    <dgm:cxn modelId="{933C740A-5C79-4B41-ADF0-560A5EF4048B}" type="presParOf" srcId="{B9C158A7-65C4-40FB-9B45-9393CD563197}" destId="{3D3D1352-17A6-431A-A5CE-5CBD8F77A448}" srcOrd="1" destOrd="0" presId="urn:microsoft.com/office/officeart/2008/layout/LinedList"/>
    <dgm:cxn modelId="{B78ABE16-8441-4719-B650-861E0E90A9E3}" type="presParOf" srcId="{D8B1FBFE-8A62-4F9C-8257-A559898C2850}" destId="{18DB2137-55A9-46D6-8E71-24DBC5817D78}" srcOrd="2" destOrd="0" presId="urn:microsoft.com/office/officeart/2008/layout/LinedList"/>
    <dgm:cxn modelId="{BC68A34B-B2CF-415F-9BF0-A731FFCE992F}" type="presParOf" srcId="{D8B1FBFE-8A62-4F9C-8257-A559898C2850}" destId="{6525390E-8AA2-4A26-95A6-948C0492BC78}" srcOrd="3" destOrd="0" presId="urn:microsoft.com/office/officeart/2008/layout/LinedList"/>
    <dgm:cxn modelId="{53FAB5FF-CCA7-4FC8-AC5E-7FF1B0A54F65}" type="presParOf" srcId="{6525390E-8AA2-4A26-95A6-948C0492BC78}" destId="{1C89E51E-893A-47F9-81AA-2AE16704254F}" srcOrd="0" destOrd="0" presId="urn:microsoft.com/office/officeart/2008/layout/LinedList"/>
    <dgm:cxn modelId="{7B6BEE3A-D24D-4E8D-A0DB-C1D16CDE6FF7}" type="presParOf" srcId="{6525390E-8AA2-4A26-95A6-948C0492BC78}" destId="{A67D3920-24FA-4A77-BFEE-213E6A732171}" srcOrd="1" destOrd="0" presId="urn:microsoft.com/office/officeart/2008/layout/LinedList"/>
    <dgm:cxn modelId="{F44F24B3-5F34-4E02-B1C7-EEA238A8593D}" type="presParOf" srcId="{D8B1FBFE-8A62-4F9C-8257-A559898C2850}" destId="{631E9992-66BD-4107-82B6-38E86D9CB752}" srcOrd="4" destOrd="0" presId="urn:microsoft.com/office/officeart/2008/layout/LinedList"/>
    <dgm:cxn modelId="{D562B41E-EAFA-4775-9710-D9E08039345F}" type="presParOf" srcId="{D8B1FBFE-8A62-4F9C-8257-A559898C2850}" destId="{B489DC04-1CFD-4D45-A8D7-99DAF3FDD8AF}" srcOrd="5" destOrd="0" presId="urn:microsoft.com/office/officeart/2008/layout/LinedList"/>
    <dgm:cxn modelId="{3CAFAA69-26C2-4687-9499-6979442E852E}" type="presParOf" srcId="{B489DC04-1CFD-4D45-A8D7-99DAF3FDD8AF}" destId="{6858A3D8-5789-4896-A440-5371F3779E5A}" srcOrd="0" destOrd="0" presId="urn:microsoft.com/office/officeart/2008/layout/LinedList"/>
    <dgm:cxn modelId="{AA58D478-BBC4-4891-9349-C7F55E33CB31}" type="presParOf" srcId="{B489DC04-1CFD-4D45-A8D7-99DAF3FDD8AF}" destId="{8AADD8FB-BDE7-4819-889F-C4801866C39D}" srcOrd="1" destOrd="0" presId="urn:microsoft.com/office/officeart/2008/layout/LinedList"/>
    <dgm:cxn modelId="{0529FD65-C9C8-4051-9273-F9AE51CE6165}" type="presParOf" srcId="{D8B1FBFE-8A62-4F9C-8257-A559898C2850}" destId="{75DFFDCF-10FF-4D4E-8A07-2C07D40F307E}" srcOrd="6" destOrd="0" presId="urn:microsoft.com/office/officeart/2008/layout/LinedList"/>
    <dgm:cxn modelId="{71A96A31-E2A9-4341-8A35-8997C4CF1279}" type="presParOf" srcId="{D8B1FBFE-8A62-4F9C-8257-A559898C2850}" destId="{B4AF034C-E8D8-4654-94AF-A04146F0FD2F}" srcOrd="7" destOrd="0" presId="urn:microsoft.com/office/officeart/2008/layout/LinedList"/>
    <dgm:cxn modelId="{541434C2-BC1F-418A-9E8E-C26505AD9DE1}" type="presParOf" srcId="{B4AF034C-E8D8-4654-94AF-A04146F0FD2F}" destId="{DCFC1ED6-6BCA-4E3E-A07F-4B22D05F46F3}" srcOrd="0" destOrd="0" presId="urn:microsoft.com/office/officeart/2008/layout/LinedList"/>
    <dgm:cxn modelId="{A236A08A-1845-4352-B13A-5A9C58350DFA}" type="presParOf" srcId="{B4AF034C-E8D8-4654-94AF-A04146F0FD2F}" destId="{2EC7B942-30D6-4C46-87BE-F9668A8CD68F}" srcOrd="1" destOrd="0" presId="urn:microsoft.com/office/officeart/2008/layout/LinedList"/>
    <dgm:cxn modelId="{9DA00462-5938-477E-8F33-94D1184B3FF6}" type="presParOf" srcId="{D8B1FBFE-8A62-4F9C-8257-A559898C2850}" destId="{CAE837C4-1AE1-4741-BD9A-DADFEADB6F67}" srcOrd="8" destOrd="0" presId="urn:microsoft.com/office/officeart/2008/layout/LinedList"/>
    <dgm:cxn modelId="{4281DEC4-B09E-4C98-9D19-318D245C0724}" type="presParOf" srcId="{D8B1FBFE-8A62-4F9C-8257-A559898C2850}" destId="{FDB00A9D-929D-4C48-97FA-9C76D68AA968}" srcOrd="9" destOrd="0" presId="urn:microsoft.com/office/officeart/2008/layout/LinedList"/>
    <dgm:cxn modelId="{60857A99-69DC-482B-9318-E90AB51C4B8F}" type="presParOf" srcId="{FDB00A9D-929D-4C48-97FA-9C76D68AA968}" destId="{4D15FAC9-4436-4ED7-94D3-334501C8C8B6}" srcOrd="0" destOrd="0" presId="urn:microsoft.com/office/officeart/2008/layout/LinedList"/>
    <dgm:cxn modelId="{4F491C74-B33A-4A8C-B2B3-7306FAB9B3AE}" type="presParOf" srcId="{FDB00A9D-929D-4C48-97FA-9C76D68AA968}" destId="{06A31A93-E0DB-4473-99B6-0D97614789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5598489-36CD-49E5-8066-484C4591C62B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8CD48DD6-B714-45BF-8E61-C87EDA598597}">
      <dgm:prSet phldrT="[Texto]"/>
      <dgm:spPr/>
      <dgm:t>
        <a:bodyPr/>
        <a:lstStyle/>
        <a:p>
          <a:r>
            <a:rPr lang="es-AR" dirty="0"/>
            <a:t>No solo la zona en la que se encuentra ubicado ejerce influencia en el precio, sino que también el tipo de inmueble es un factor a considerar.</a:t>
          </a:r>
        </a:p>
      </dgm:t>
    </dgm:pt>
    <dgm:pt modelId="{E6FFA0C3-98AD-4B61-8DED-E185DE19EDA4}" type="parTrans" cxnId="{0B51C955-C73A-4C0B-89D2-04DE4922D2C8}">
      <dgm:prSet/>
      <dgm:spPr/>
      <dgm:t>
        <a:bodyPr/>
        <a:lstStyle/>
        <a:p>
          <a:endParaRPr lang="es-AR"/>
        </a:p>
      </dgm:t>
    </dgm:pt>
    <dgm:pt modelId="{B9CE681F-73D8-48F3-8162-E2BBFB6EB4B2}" type="sibTrans" cxnId="{0B51C955-C73A-4C0B-89D2-04DE4922D2C8}">
      <dgm:prSet/>
      <dgm:spPr/>
      <dgm:t>
        <a:bodyPr/>
        <a:lstStyle/>
        <a:p>
          <a:endParaRPr lang="es-AR"/>
        </a:p>
      </dgm:t>
    </dgm:pt>
    <dgm:pt modelId="{CA359928-F48B-4502-AFEB-21EC6992820C}">
      <dgm:prSet phldrT="[Texto]"/>
      <dgm:spPr/>
      <dgm:t>
        <a:bodyPr/>
        <a:lstStyle/>
        <a:p>
          <a:r>
            <a:rPr lang="es-AR" dirty="0"/>
            <a:t>Analizando Capital Federal, vemos que las casas poseen una media superior al resto de las propiedades</a:t>
          </a:r>
        </a:p>
      </dgm:t>
    </dgm:pt>
    <dgm:pt modelId="{E5FF6F79-49D9-4E5E-9536-EE7AF3F0AC8E}" type="parTrans" cxnId="{FE008504-92F5-4F53-8086-00E87700B0A2}">
      <dgm:prSet/>
      <dgm:spPr/>
      <dgm:t>
        <a:bodyPr/>
        <a:lstStyle/>
        <a:p>
          <a:endParaRPr lang="es-AR"/>
        </a:p>
      </dgm:t>
    </dgm:pt>
    <dgm:pt modelId="{A7AE1B69-1493-4E02-A597-FF4FDBADA9CE}" type="sibTrans" cxnId="{FE008504-92F5-4F53-8086-00E87700B0A2}">
      <dgm:prSet/>
      <dgm:spPr/>
      <dgm:t>
        <a:bodyPr/>
        <a:lstStyle/>
        <a:p>
          <a:endParaRPr lang="es-AR"/>
        </a:p>
      </dgm:t>
    </dgm:pt>
    <dgm:pt modelId="{A582840D-585B-4714-B001-51447A0EF8E2}">
      <dgm:prSet phldrT="[Texto]"/>
      <dgm:spPr/>
      <dgm:t>
        <a:bodyPr/>
        <a:lstStyle/>
        <a:p>
          <a:r>
            <a:rPr lang="es-AR" dirty="0"/>
            <a:t>El análisis de violín </a:t>
          </a:r>
          <a:r>
            <a:rPr lang="es-AR" dirty="0" err="1"/>
            <a:t>plot</a:t>
          </a:r>
          <a:r>
            <a:rPr lang="es-AR" dirty="0"/>
            <a:t>, nos da cuenta de la concentración de dichas observaciones dentro del rango (mucho más concentrado para </a:t>
          </a:r>
          <a:r>
            <a:rPr lang="es-AR" dirty="0" err="1"/>
            <a:t>Ph</a:t>
          </a:r>
          <a:r>
            <a:rPr lang="es-AR" dirty="0"/>
            <a:t> y departamentos que para casas y tiendas)</a:t>
          </a:r>
        </a:p>
      </dgm:t>
    </dgm:pt>
    <dgm:pt modelId="{E8E4B888-725D-4BD7-8EDA-DD1E2D5441DF}" type="parTrans" cxnId="{6CF8148B-DC9E-492D-918B-0F6055DA06F8}">
      <dgm:prSet/>
      <dgm:spPr/>
      <dgm:t>
        <a:bodyPr/>
        <a:lstStyle/>
        <a:p>
          <a:endParaRPr lang="es-AR"/>
        </a:p>
      </dgm:t>
    </dgm:pt>
    <dgm:pt modelId="{81FAD804-D46D-4E2C-8B60-7FF292352F5E}" type="sibTrans" cxnId="{6CF8148B-DC9E-492D-918B-0F6055DA06F8}">
      <dgm:prSet/>
      <dgm:spPr/>
      <dgm:t>
        <a:bodyPr/>
        <a:lstStyle/>
        <a:p>
          <a:endParaRPr lang="es-AR"/>
        </a:p>
      </dgm:t>
    </dgm:pt>
    <dgm:pt modelId="{D8B1FBFE-8A62-4F9C-8257-A559898C2850}" type="pres">
      <dgm:prSet presAssocID="{25598489-36CD-49E5-8066-484C4591C62B}" presName="vert0" presStyleCnt="0">
        <dgm:presLayoutVars>
          <dgm:dir/>
          <dgm:animOne val="branch"/>
          <dgm:animLvl val="lvl"/>
        </dgm:presLayoutVars>
      </dgm:prSet>
      <dgm:spPr/>
    </dgm:pt>
    <dgm:pt modelId="{76F4B49D-8AC0-469F-8988-BF550F8B7A8F}" type="pres">
      <dgm:prSet presAssocID="{8CD48DD6-B714-45BF-8E61-C87EDA598597}" presName="thickLine" presStyleLbl="alignNode1" presStyleIdx="0" presStyleCnt="3"/>
      <dgm:spPr/>
    </dgm:pt>
    <dgm:pt modelId="{B9C158A7-65C4-40FB-9B45-9393CD563197}" type="pres">
      <dgm:prSet presAssocID="{8CD48DD6-B714-45BF-8E61-C87EDA598597}" presName="horz1" presStyleCnt="0"/>
      <dgm:spPr/>
    </dgm:pt>
    <dgm:pt modelId="{EF8CC891-B054-4DDB-9824-0A6C6DCABF77}" type="pres">
      <dgm:prSet presAssocID="{8CD48DD6-B714-45BF-8E61-C87EDA598597}" presName="tx1" presStyleLbl="revTx" presStyleIdx="0" presStyleCnt="3"/>
      <dgm:spPr/>
    </dgm:pt>
    <dgm:pt modelId="{3D3D1352-17A6-431A-A5CE-5CBD8F77A448}" type="pres">
      <dgm:prSet presAssocID="{8CD48DD6-B714-45BF-8E61-C87EDA598597}" presName="vert1" presStyleCnt="0"/>
      <dgm:spPr/>
    </dgm:pt>
    <dgm:pt modelId="{F4DF6692-A940-47E7-9C21-F5D863AFA6C5}" type="pres">
      <dgm:prSet presAssocID="{CA359928-F48B-4502-AFEB-21EC6992820C}" presName="thickLine" presStyleLbl="alignNode1" presStyleIdx="1" presStyleCnt="3"/>
      <dgm:spPr/>
    </dgm:pt>
    <dgm:pt modelId="{998DB441-604A-4DEB-A6B8-8854E4A3E4B3}" type="pres">
      <dgm:prSet presAssocID="{CA359928-F48B-4502-AFEB-21EC6992820C}" presName="horz1" presStyleCnt="0"/>
      <dgm:spPr/>
    </dgm:pt>
    <dgm:pt modelId="{E9F62430-4606-499F-986F-5A726A1EA643}" type="pres">
      <dgm:prSet presAssocID="{CA359928-F48B-4502-AFEB-21EC6992820C}" presName="tx1" presStyleLbl="revTx" presStyleIdx="1" presStyleCnt="3"/>
      <dgm:spPr/>
    </dgm:pt>
    <dgm:pt modelId="{BB23167D-5A53-47BA-AA32-954E1A62F0EC}" type="pres">
      <dgm:prSet presAssocID="{CA359928-F48B-4502-AFEB-21EC6992820C}" presName="vert1" presStyleCnt="0"/>
      <dgm:spPr/>
    </dgm:pt>
    <dgm:pt modelId="{661D1360-CA4D-4FAE-8A1B-D2C4C7034A3D}" type="pres">
      <dgm:prSet presAssocID="{A582840D-585B-4714-B001-51447A0EF8E2}" presName="thickLine" presStyleLbl="alignNode1" presStyleIdx="2" presStyleCnt="3"/>
      <dgm:spPr/>
    </dgm:pt>
    <dgm:pt modelId="{B979120C-D7C4-4399-85D3-14B04DA72319}" type="pres">
      <dgm:prSet presAssocID="{A582840D-585B-4714-B001-51447A0EF8E2}" presName="horz1" presStyleCnt="0"/>
      <dgm:spPr/>
    </dgm:pt>
    <dgm:pt modelId="{BB20280A-8B37-46A3-A868-5C2987AF3086}" type="pres">
      <dgm:prSet presAssocID="{A582840D-585B-4714-B001-51447A0EF8E2}" presName="tx1" presStyleLbl="revTx" presStyleIdx="2" presStyleCnt="3"/>
      <dgm:spPr/>
    </dgm:pt>
    <dgm:pt modelId="{C3F479FD-1894-419C-AEBA-275256D1D9AC}" type="pres">
      <dgm:prSet presAssocID="{A582840D-585B-4714-B001-51447A0EF8E2}" presName="vert1" presStyleCnt="0"/>
      <dgm:spPr/>
    </dgm:pt>
  </dgm:ptLst>
  <dgm:cxnLst>
    <dgm:cxn modelId="{FE008504-92F5-4F53-8086-00E87700B0A2}" srcId="{25598489-36CD-49E5-8066-484C4591C62B}" destId="{CA359928-F48B-4502-AFEB-21EC6992820C}" srcOrd="1" destOrd="0" parTransId="{E5FF6F79-49D9-4E5E-9536-EE7AF3F0AC8E}" sibTransId="{A7AE1B69-1493-4E02-A597-FF4FDBADA9CE}"/>
    <dgm:cxn modelId="{622F0326-5A1C-4C0E-8CDB-6427AB8B4537}" type="presOf" srcId="{A582840D-585B-4714-B001-51447A0EF8E2}" destId="{BB20280A-8B37-46A3-A868-5C2987AF3086}" srcOrd="0" destOrd="0" presId="urn:microsoft.com/office/officeart/2008/layout/LinedList"/>
    <dgm:cxn modelId="{1346D633-6351-4EF0-A4B0-F65438D54365}" type="presOf" srcId="{25598489-36CD-49E5-8066-484C4591C62B}" destId="{D8B1FBFE-8A62-4F9C-8257-A559898C2850}" srcOrd="0" destOrd="0" presId="urn:microsoft.com/office/officeart/2008/layout/LinedList"/>
    <dgm:cxn modelId="{0B51C955-C73A-4C0B-89D2-04DE4922D2C8}" srcId="{25598489-36CD-49E5-8066-484C4591C62B}" destId="{8CD48DD6-B714-45BF-8E61-C87EDA598597}" srcOrd="0" destOrd="0" parTransId="{E6FFA0C3-98AD-4B61-8DED-E185DE19EDA4}" sibTransId="{B9CE681F-73D8-48F3-8162-E2BBFB6EB4B2}"/>
    <dgm:cxn modelId="{6CF8148B-DC9E-492D-918B-0F6055DA06F8}" srcId="{25598489-36CD-49E5-8066-484C4591C62B}" destId="{A582840D-585B-4714-B001-51447A0EF8E2}" srcOrd="2" destOrd="0" parTransId="{E8E4B888-725D-4BD7-8EDA-DD1E2D5441DF}" sibTransId="{81FAD804-D46D-4E2C-8B60-7FF292352F5E}"/>
    <dgm:cxn modelId="{15D25DE4-A27D-4D47-9886-B3711FDE1C43}" type="presOf" srcId="{8CD48DD6-B714-45BF-8E61-C87EDA598597}" destId="{EF8CC891-B054-4DDB-9824-0A6C6DCABF77}" srcOrd="0" destOrd="0" presId="urn:microsoft.com/office/officeart/2008/layout/LinedList"/>
    <dgm:cxn modelId="{14A358ED-14FB-40F9-B610-5DA3979224F9}" type="presOf" srcId="{CA359928-F48B-4502-AFEB-21EC6992820C}" destId="{E9F62430-4606-499F-986F-5A726A1EA643}" srcOrd="0" destOrd="0" presId="urn:microsoft.com/office/officeart/2008/layout/LinedList"/>
    <dgm:cxn modelId="{9127034F-E360-4208-A119-7C69AC7C1EE9}" type="presParOf" srcId="{D8B1FBFE-8A62-4F9C-8257-A559898C2850}" destId="{76F4B49D-8AC0-469F-8988-BF550F8B7A8F}" srcOrd="0" destOrd="0" presId="urn:microsoft.com/office/officeart/2008/layout/LinedList"/>
    <dgm:cxn modelId="{13441F4D-B77E-49CF-A484-DCD7B04DA3BA}" type="presParOf" srcId="{D8B1FBFE-8A62-4F9C-8257-A559898C2850}" destId="{B9C158A7-65C4-40FB-9B45-9393CD563197}" srcOrd="1" destOrd="0" presId="urn:microsoft.com/office/officeart/2008/layout/LinedList"/>
    <dgm:cxn modelId="{DAD44C57-C26C-4F17-9255-8074E4164346}" type="presParOf" srcId="{B9C158A7-65C4-40FB-9B45-9393CD563197}" destId="{EF8CC891-B054-4DDB-9824-0A6C6DCABF77}" srcOrd="0" destOrd="0" presId="urn:microsoft.com/office/officeart/2008/layout/LinedList"/>
    <dgm:cxn modelId="{933C740A-5C79-4B41-ADF0-560A5EF4048B}" type="presParOf" srcId="{B9C158A7-65C4-40FB-9B45-9393CD563197}" destId="{3D3D1352-17A6-431A-A5CE-5CBD8F77A448}" srcOrd="1" destOrd="0" presId="urn:microsoft.com/office/officeart/2008/layout/LinedList"/>
    <dgm:cxn modelId="{CDED9EB7-8A1E-4627-9A3E-CF2AADD0280D}" type="presParOf" srcId="{D8B1FBFE-8A62-4F9C-8257-A559898C2850}" destId="{F4DF6692-A940-47E7-9C21-F5D863AFA6C5}" srcOrd="2" destOrd="0" presId="urn:microsoft.com/office/officeart/2008/layout/LinedList"/>
    <dgm:cxn modelId="{B8E6C20F-05AE-4A4F-A302-562DB965C80A}" type="presParOf" srcId="{D8B1FBFE-8A62-4F9C-8257-A559898C2850}" destId="{998DB441-604A-4DEB-A6B8-8854E4A3E4B3}" srcOrd="3" destOrd="0" presId="urn:microsoft.com/office/officeart/2008/layout/LinedList"/>
    <dgm:cxn modelId="{FDF7BF2F-BAED-44BE-8484-DA925788DA84}" type="presParOf" srcId="{998DB441-604A-4DEB-A6B8-8854E4A3E4B3}" destId="{E9F62430-4606-499F-986F-5A726A1EA643}" srcOrd="0" destOrd="0" presId="urn:microsoft.com/office/officeart/2008/layout/LinedList"/>
    <dgm:cxn modelId="{F1F0AB71-7875-491C-9469-6DDC1EA9CD01}" type="presParOf" srcId="{998DB441-604A-4DEB-A6B8-8854E4A3E4B3}" destId="{BB23167D-5A53-47BA-AA32-954E1A62F0EC}" srcOrd="1" destOrd="0" presId="urn:microsoft.com/office/officeart/2008/layout/LinedList"/>
    <dgm:cxn modelId="{DDFFE145-7E27-4ED4-BCA2-B814D57D67BC}" type="presParOf" srcId="{D8B1FBFE-8A62-4F9C-8257-A559898C2850}" destId="{661D1360-CA4D-4FAE-8A1B-D2C4C7034A3D}" srcOrd="4" destOrd="0" presId="urn:microsoft.com/office/officeart/2008/layout/LinedList"/>
    <dgm:cxn modelId="{D5C51A91-819C-4E40-A531-BECCE9650B6D}" type="presParOf" srcId="{D8B1FBFE-8A62-4F9C-8257-A559898C2850}" destId="{B979120C-D7C4-4399-85D3-14B04DA72319}" srcOrd="5" destOrd="0" presId="urn:microsoft.com/office/officeart/2008/layout/LinedList"/>
    <dgm:cxn modelId="{2FBE2337-3E51-474C-B867-EF09B7BA2962}" type="presParOf" srcId="{B979120C-D7C4-4399-85D3-14B04DA72319}" destId="{BB20280A-8B37-46A3-A868-5C2987AF3086}" srcOrd="0" destOrd="0" presId="urn:microsoft.com/office/officeart/2008/layout/LinedList"/>
    <dgm:cxn modelId="{AC681372-F65B-4E9C-8DB3-59E1A1813F6A}" type="presParOf" srcId="{B979120C-D7C4-4399-85D3-14B04DA72319}" destId="{C3F479FD-1894-419C-AEBA-275256D1D9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218F8CF-F528-4658-86B0-B9B99A461CF5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2DA9FC30-90B1-4F97-B4CC-561EC06A4ABF}">
      <dgm:prSet phldrT="[Texto]"/>
      <dgm:spPr/>
      <dgm:t>
        <a:bodyPr/>
        <a:lstStyle/>
        <a:p>
          <a:r>
            <a:rPr lang="es-AR" dirty="0"/>
            <a:t>Del análisis precedente, tenemos indicios para pensar que el precio por m2 en </a:t>
          </a:r>
          <a:r>
            <a:rPr lang="es-AR" dirty="0" err="1"/>
            <a:t>usd</a:t>
          </a:r>
          <a:r>
            <a:rPr lang="es-AR" dirty="0"/>
            <a:t> de una propiedad, guarda relación con la ubicación geográfica de la misma y con el tipo de inmueble</a:t>
          </a:r>
        </a:p>
      </dgm:t>
    </dgm:pt>
    <dgm:pt modelId="{50EA0EA0-1AAB-4616-B9B5-C9828AD5A870}" type="parTrans" cxnId="{9442D700-8058-49F2-98D2-F743545F9772}">
      <dgm:prSet/>
      <dgm:spPr/>
      <dgm:t>
        <a:bodyPr/>
        <a:lstStyle/>
        <a:p>
          <a:endParaRPr lang="es-AR"/>
        </a:p>
      </dgm:t>
    </dgm:pt>
    <dgm:pt modelId="{4379C211-1C01-4260-9DF1-66986A389985}" type="sibTrans" cxnId="{9442D700-8058-49F2-98D2-F743545F9772}">
      <dgm:prSet/>
      <dgm:spPr/>
      <dgm:t>
        <a:bodyPr/>
        <a:lstStyle/>
        <a:p>
          <a:endParaRPr lang="es-AR"/>
        </a:p>
      </dgm:t>
    </dgm:pt>
    <dgm:pt modelId="{1971FCEB-54DA-4113-8CAE-5082EDA33C0D}">
      <dgm:prSet phldrT="[Texto]"/>
      <dgm:spPr/>
      <dgm:t>
        <a:bodyPr/>
        <a:lstStyle/>
        <a:p>
          <a:r>
            <a:rPr lang="es-AR" dirty="0"/>
            <a:t>Para igual tipo de propiedad, los precios medios por m2 en capital  y GBA son superiores al resto del país, así como dentro de capital federal se ubican los valores más elevados.</a:t>
          </a:r>
        </a:p>
      </dgm:t>
    </dgm:pt>
    <dgm:pt modelId="{3E7FEBDD-4F79-45FF-9DC4-EA506886468F}" type="parTrans" cxnId="{E1CA7ADE-1F43-4593-94BB-0E3D55C89E90}">
      <dgm:prSet/>
      <dgm:spPr/>
      <dgm:t>
        <a:bodyPr/>
        <a:lstStyle/>
        <a:p>
          <a:endParaRPr lang="es-AR"/>
        </a:p>
      </dgm:t>
    </dgm:pt>
    <dgm:pt modelId="{107F9121-1E41-44DE-9862-1B8189002FB7}" type="sibTrans" cxnId="{E1CA7ADE-1F43-4593-94BB-0E3D55C89E90}">
      <dgm:prSet/>
      <dgm:spPr/>
      <dgm:t>
        <a:bodyPr/>
        <a:lstStyle/>
        <a:p>
          <a:endParaRPr lang="es-AR"/>
        </a:p>
      </dgm:t>
    </dgm:pt>
    <dgm:pt modelId="{EC9EAF21-DDD1-492C-8FE2-C0C55E1AB6EF}">
      <dgm:prSet phldrT="[Texto]"/>
      <dgm:spPr/>
      <dgm:t>
        <a:bodyPr/>
        <a:lstStyle/>
        <a:p>
          <a:r>
            <a:rPr lang="es-AR" dirty="0"/>
            <a:t>Al analizar la correlación de variables clave, podemos corroborar como el precio en </a:t>
          </a:r>
          <a:r>
            <a:rPr lang="es-AR" dirty="0" err="1"/>
            <a:t>usd</a:t>
          </a:r>
          <a:r>
            <a:rPr lang="es-AR" dirty="0"/>
            <a:t> se ve correlacionado positivamente con la superficie total, y las habitaciones.</a:t>
          </a:r>
        </a:p>
      </dgm:t>
    </dgm:pt>
    <dgm:pt modelId="{8E578F35-C683-416B-92DF-AE2F9F38FE23}" type="parTrans" cxnId="{8E55E03B-E67F-4313-A21A-AA7087E47D70}">
      <dgm:prSet/>
      <dgm:spPr/>
      <dgm:t>
        <a:bodyPr/>
        <a:lstStyle/>
        <a:p>
          <a:endParaRPr lang="es-AR"/>
        </a:p>
      </dgm:t>
    </dgm:pt>
    <dgm:pt modelId="{47BCAFE4-20F2-4070-AE8E-3FAC44CDAD0E}" type="sibTrans" cxnId="{8E55E03B-E67F-4313-A21A-AA7087E47D70}">
      <dgm:prSet/>
      <dgm:spPr/>
      <dgm:t>
        <a:bodyPr/>
        <a:lstStyle/>
        <a:p>
          <a:endParaRPr lang="es-AR"/>
        </a:p>
      </dgm:t>
    </dgm:pt>
    <dgm:pt modelId="{88D14BBE-14D2-43B6-AC3F-3234C8821E89}">
      <dgm:prSet phldrT="[Texto]"/>
      <dgm:spPr/>
      <dgm:t>
        <a:bodyPr/>
        <a:lstStyle/>
        <a:p>
          <a:r>
            <a:rPr lang="es-AR" dirty="0"/>
            <a:t>No es en vano aclarar,  que observamos como los resultados del análisis pueden verse afectados por el grado y tipo de limpieza que se realice sobre el </a:t>
          </a:r>
          <a:r>
            <a:rPr lang="es-AR" dirty="0" err="1"/>
            <a:t>dataset</a:t>
          </a:r>
          <a:r>
            <a:rPr lang="es-AR" dirty="0"/>
            <a:t>, así como por el subgrupo de la muestra que se decida analizar.</a:t>
          </a:r>
        </a:p>
      </dgm:t>
    </dgm:pt>
    <dgm:pt modelId="{AC106B83-8439-458B-9A55-C92DE87B8B99}" type="parTrans" cxnId="{0DE0F8F8-2443-41FD-87EE-5F43A483AF90}">
      <dgm:prSet/>
      <dgm:spPr/>
      <dgm:t>
        <a:bodyPr/>
        <a:lstStyle/>
        <a:p>
          <a:endParaRPr lang="es-AR"/>
        </a:p>
      </dgm:t>
    </dgm:pt>
    <dgm:pt modelId="{1E237530-FC3D-4CF3-B78A-65FDD6AC96C7}" type="sibTrans" cxnId="{0DE0F8F8-2443-41FD-87EE-5F43A483AF90}">
      <dgm:prSet/>
      <dgm:spPr/>
      <dgm:t>
        <a:bodyPr/>
        <a:lstStyle/>
        <a:p>
          <a:endParaRPr lang="es-AR"/>
        </a:p>
      </dgm:t>
    </dgm:pt>
    <dgm:pt modelId="{8DE112FF-46A8-4E51-810F-433DC84874AF}">
      <dgm:prSet phldrT="[Texto]"/>
      <dgm:spPr/>
      <dgm:t>
        <a:bodyPr/>
        <a:lstStyle/>
        <a:p>
          <a:r>
            <a:rPr lang="es-AR" dirty="0"/>
            <a:t>Dentro del mismo espacio geográfico, tipo de propiedad influye en la valuación del inmueble por m2, siendo en promedio más elevado para departamentos.</a:t>
          </a:r>
        </a:p>
      </dgm:t>
    </dgm:pt>
    <dgm:pt modelId="{43136B3D-2588-450B-9439-77697039F224}" type="parTrans" cxnId="{2C5FCED4-97A8-4B5C-A31C-D4138063255F}">
      <dgm:prSet/>
      <dgm:spPr/>
      <dgm:t>
        <a:bodyPr/>
        <a:lstStyle/>
        <a:p>
          <a:endParaRPr lang="es-AR"/>
        </a:p>
      </dgm:t>
    </dgm:pt>
    <dgm:pt modelId="{E799B519-8EF1-4A4D-9048-F44EC5846603}" type="sibTrans" cxnId="{2C5FCED4-97A8-4B5C-A31C-D4138063255F}">
      <dgm:prSet/>
      <dgm:spPr/>
      <dgm:t>
        <a:bodyPr/>
        <a:lstStyle/>
        <a:p>
          <a:endParaRPr lang="es-AR"/>
        </a:p>
      </dgm:t>
    </dgm:pt>
    <dgm:pt modelId="{D5053600-C1A6-4481-991D-201C5F7ECA1F}">
      <dgm:prSet phldrT="[Texto]"/>
      <dgm:spPr/>
      <dgm:t>
        <a:bodyPr/>
        <a:lstStyle/>
        <a:p>
          <a:r>
            <a:rPr lang="es-AR" dirty="0"/>
            <a:t>La cantidad de comodidades que ofrece un inmueble es un factor que incrementa su valor por m2.</a:t>
          </a:r>
        </a:p>
      </dgm:t>
    </dgm:pt>
    <dgm:pt modelId="{21606D9D-1E57-46A1-A710-0CCA9015BCDD}" type="parTrans" cxnId="{4AEFF2F9-36B2-474D-868A-F88DF2A9BE2E}">
      <dgm:prSet/>
      <dgm:spPr/>
      <dgm:t>
        <a:bodyPr/>
        <a:lstStyle/>
        <a:p>
          <a:endParaRPr lang="es-AR"/>
        </a:p>
      </dgm:t>
    </dgm:pt>
    <dgm:pt modelId="{B3826783-AD26-4EC5-A42E-B550F895EF95}" type="sibTrans" cxnId="{4AEFF2F9-36B2-474D-868A-F88DF2A9BE2E}">
      <dgm:prSet/>
      <dgm:spPr/>
      <dgm:t>
        <a:bodyPr/>
        <a:lstStyle/>
        <a:p>
          <a:endParaRPr lang="es-AR"/>
        </a:p>
      </dgm:t>
    </dgm:pt>
    <dgm:pt modelId="{C677ACE2-D73E-4BE7-9BE1-D1962DE946B5}" type="pres">
      <dgm:prSet presAssocID="{5218F8CF-F528-4658-86B0-B9B99A461CF5}" presName="vert0" presStyleCnt="0">
        <dgm:presLayoutVars>
          <dgm:dir/>
          <dgm:animOne val="branch"/>
          <dgm:animLvl val="lvl"/>
        </dgm:presLayoutVars>
      </dgm:prSet>
      <dgm:spPr/>
    </dgm:pt>
    <dgm:pt modelId="{1D870C5F-2703-4B2C-BCC2-D723DCA79706}" type="pres">
      <dgm:prSet presAssocID="{2DA9FC30-90B1-4F97-B4CC-561EC06A4ABF}" presName="thickLine" presStyleLbl="alignNode1" presStyleIdx="0" presStyleCnt="6"/>
      <dgm:spPr/>
    </dgm:pt>
    <dgm:pt modelId="{4235623C-4B58-45A9-B550-2EC7399AE062}" type="pres">
      <dgm:prSet presAssocID="{2DA9FC30-90B1-4F97-B4CC-561EC06A4ABF}" presName="horz1" presStyleCnt="0"/>
      <dgm:spPr/>
    </dgm:pt>
    <dgm:pt modelId="{6AB5DBC8-9AD7-4ECF-9647-E3D5C512F271}" type="pres">
      <dgm:prSet presAssocID="{2DA9FC30-90B1-4F97-B4CC-561EC06A4ABF}" presName="tx1" presStyleLbl="revTx" presStyleIdx="0" presStyleCnt="6"/>
      <dgm:spPr/>
    </dgm:pt>
    <dgm:pt modelId="{DA3F5267-8109-4D50-8FDB-DFFD43C1E714}" type="pres">
      <dgm:prSet presAssocID="{2DA9FC30-90B1-4F97-B4CC-561EC06A4ABF}" presName="vert1" presStyleCnt="0"/>
      <dgm:spPr/>
    </dgm:pt>
    <dgm:pt modelId="{F257B5A0-E5A4-4333-BE86-7EDC898A4B0D}" type="pres">
      <dgm:prSet presAssocID="{1971FCEB-54DA-4113-8CAE-5082EDA33C0D}" presName="thickLine" presStyleLbl="alignNode1" presStyleIdx="1" presStyleCnt="6"/>
      <dgm:spPr/>
    </dgm:pt>
    <dgm:pt modelId="{C9D43416-06ED-45F1-80C1-536513ADCFB1}" type="pres">
      <dgm:prSet presAssocID="{1971FCEB-54DA-4113-8CAE-5082EDA33C0D}" presName="horz1" presStyleCnt="0"/>
      <dgm:spPr/>
    </dgm:pt>
    <dgm:pt modelId="{5C62603E-2F50-4751-BF1F-25D47839EE35}" type="pres">
      <dgm:prSet presAssocID="{1971FCEB-54DA-4113-8CAE-5082EDA33C0D}" presName="tx1" presStyleLbl="revTx" presStyleIdx="1" presStyleCnt="6"/>
      <dgm:spPr/>
    </dgm:pt>
    <dgm:pt modelId="{9479ACDD-7C77-4161-A46B-F3892A893351}" type="pres">
      <dgm:prSet presAssocID="{1971FCEB-54DA-4113-8CAE-5082EDA33C0D}" presName="vert1" presStyleCnt="0"/>
      <dgm:spPr/>
    </dgm:pt>
    <dgm:pt modelId="{6E2A3A27-55D0-439C-82D4-3E38E467DD7D}" type="pres">
      <dgm:prSet presAssocID="{8DE112FF-46A8-4E51-810F-433DC84874AF}" presName="thickLine" presStyleLbl="alignNode1" presStyleIdx="2" presStyleCnt="6"/>
      <dgm:spPr/>
    </dgm:pt>
    <dgm:pt modelId="{18CF8F11-35FF-402B-849F-A14B4B40699C}" type="pres">
      <dgm:prSet presAssocID="{8DE112FF-46A8-4E51-810F-433DC84874AF}" presName="horz1" presStyleCnt="0"/>
      <dgm:spPr/>
    </dgm:pt>
    <dgm:pt modelId="{335A8ED7-A81C-41D5-BF54-F721559E90CF}" type="pres">
      <dgm:prSet presAssocID="{8DE112FF-46A8-4E51-810F-433DC84874AF}" presName="tx1" presStyleLbl="revTx" presStyleIdx="2" presStyleCnt="6"/>
      <dgm:spPr/>
    </dgm:pt>
    <dgm:pt modelId="{937C405A-313C-4AF1-BC29-81311B5460AE}" type="pres">
      <dgm:prSet presAssocID="{8DE112FF-46A8-4E51-810F-433DC84874AF}" presName="vert1" presStyleCnt="0"/>
      <dgm:spPr/>
    </dgm:pt>
    <dgm:pt modelId="{1E7CD174-1B6C-451F-B84C-80346D0DFAFB}" type="pres">
      <dgm:prSet presAssocID="{D5053600-C1A6-4481-991D-201C5F7ECA1F}" presName="thickLine" presStyleLbl="alignNode1" presStyleIdx="3" presStyleCnt="6"/>
      <dgm:spPr/>
    </dgm:pt>
    <dgm:pt modelId="{4B7E9E23-E3FE-42D1-B598-7D2659311DA6}" type="pres">
      <dgm:prSet presAssocID="{D5053600-C1A6-4481-991D-201C5F7ECA1F}" presName="horz1" presStyleCnt="0"/>
      <dgm:spPr/>
    </dgm:pt>
    <dgm:pt modelId="{08564C77-A92B-4E89-AFC1-F25C8F5CF290}" type="pres">
      <dgm:prSet presAssocID="{D5053600-C1A6-4481-991D-201C5F7ECA1F}" presName="tx1" presStyleLbl="revTx" presStyleIdx="3" presStyleCnt="6"/>
      <dgm:spPr/>
    </dgm:pt>
    <dgm:pt modelId="{9C75D91C-7C7C-46BC-A55E-3C52B21AADC6}" type="pres">
      <dgm:prSet presAssocID="{D5053600-C1A6-4481-991D-201C5F7ECA1F}" presName="vert1" presStyleCnt="0"/>
      <dgm:spPr/>
    </dgm:pt>
    <dgm:pt modelId="{F5367D83-9EAF-4832-83CD-B0979BE72C32}" type="pres">
      <dgm:prSet presAssocID="{EC9EAF21-DDD1-492C-8FE2-C0C55E1AB6EF}" presName="thickLine" presStyleLbl="alignNode1" presStyleIdx="4" presStyleCnt="6"/>
      <dgm:spPr/>
    </dgm:pt>
    <dgm:pt modelId="{4FE6E90C-97A2-4778-A194-B725DC0F3DFB}" type="pres">
      <dgm:prSet presAssocID="{EC9EAF21-DDD1-492C-8FE2-C0C55E1AB6EF}" presName="horz1" presStyleCnt="0"/>
      <dgm:spPr/>
    </dgm:pt>
    <dgm:pt modelId="{148D9C22-6BAB-4C59-9B15-4C5BC984424C}" type="pres">
      <dgm:prSet presAssocID="{EC9EAF21-DDD1-492C-8FE2-C0C55E1AB6EF}" presName="tx1" presStyleLbl="revTx" presStyleIdx="4" presStyleCnt="6"/>
      <dgm:spPr/>
    </dgm:pt>
    <dgm:pt modelId="{F93B1487-3D20-4C9A-BBC3-16DE4169BB99}" type="pres">
      <dgm:prSet presAssocID="{EC9EAF21-DDD1-492C-8FE2-C0C55E1AB6EF}" presName="vert1" presStyleCnt="0"/>
      <dgm:spPr/>
    </dgm:pt>
    <dgm:pt modelId="{C47CC18F-E9DB-453F-B2CF-0090CC3EB38E}" type="pres">
      <dgm:prSet presAssocID="{88D14BBE-14D2-43B6-AC3F-3234C8821E89}" presName="thickLine" presStyleLbl="alignNode1" presStyleIdx="5" presStyleCnt="6"/>
      <dgm:spPr/>
    </dgm:pt>
    <dgm:pt modelId="{A0FC3F4B-27AD-48E6-800C-73A6072CADFF}" type="pres">
      <dgm:prSet presAssocID="{88D14BBE-14D2-43B6-AC3F-3234C8821E89}" presName="horz1" presStyleCnt="0"/>
      <dgm:spPr/>
    </dgm:pt>
    <dgm:pt modelId="{103E357B-FB9A-4290-AE89-CE7688426C5A}" type="pres">
      <dgm:prSet presAssocID="{88D14BBE-14D2-43B6-AC3F-3234C8821E89}" presName="tx1" presStyleLbl="revTx" presStyleIdx="5" presStyleCnt="6"/>
      <dgm:spPr/>
    </dgm:pt>
    <dgm:pt modelId="{637EF87B-EF66-4686-9E4C-BA1E42F5E900}" type="pres">
      <dgm:prSet presAssocID="{88D14BBE-14D2-43B6-AC3F-3234C8821E89}" presName="vert1" presStyleCnt="0"/>
      <dgm:spPr/>
    </dgm:pt>
  </dgm:ptLst>
  <dgm:cxnLst>
    <dgm:cxn modelId="{9442D700-8058-49F2-98D2-F743545F9772}" srcId="{5218F8CF-F528-4658-86B0-B9B99A461CF5}" destId="{2DA9FC30-90B1-4F97-B4CC-561EC06A4ABF}" srcOrd="0" destOrd="0" parTransId="{50EA0EA0-1AAB-4616-B9B5-C9828AD5A870}" sibTransId="{4379C211-1C01-4260-9DF1-66986A389985}"/>
    <dgm:cxn modelId="{D20B6E13-02A7-4DAC-ABED-78AAD721C5C1}" type="presOf" srcId="{EC9EAF21-DDD1-492C-8FE2-C0C55E1AB6EF}" destId="{148D9C22-6BAB-4C59-9B15-4C5BC984424C}" srcOrd="0" destOrd="0" presId="urn:microsoft.com/office/officeart/2008/layout/LinedList"/>
    <dgm:cxn modelId="{72BF2B17-1F5A-4D8E-8011-279295874C5D}" type="presOf" srcId="{5218F8CF-F528-4658-86B0-B9B99A461CF5}" destId="{C677ACE2-D73E-4BE7-9BE1-D1962DE946B5}" srcOrd="0" destOrd="0" presId="urn:microsoft.com/office/officeart/2008/layout/LinedList"/>
    <dgm:cxn modelId="{DB06F618-60A8-4C1A-9659-F3AB0B08475F}" type="presOf" srcId="{8DE112FF-46A8-4E51-810F-433DC84874AF}" destId="{335A8ED7-A81C-41D5-BF54-F721559E90CF}" srcOrd="0" destOrd="0" presId="urn:microsoft.com/office/officeart/2008/layout/LinedList"/>
    <dgm:cxn modelId="{8E55E03B-E67F-4313-A21A-AA7087E47D70}" srcId="{5218F8CF-F528-4658-86B0-B9B99A461CF5}" destId="{EC9EAF21-DDD1-492C-8FE2-C0C55E1AB6EF}" srcOrd="4" destOrd="0" parTransId="{8E578F35-C683-416B-92DF-AE2F9F38FE23}" sibTransId="{47BCAFE4-20F2-4070-AE8E-3FAC44CDAD0E}"/>
    <dgm:cxn modelId="{4C507BB6-A3D7-421C-9A1C-7E0625932854}" type="presOf" srcId="{D5053600-C1A6-4481-991D-201C5F7ECA1F}" destId="{08564C77-A92B-4E89-AFC1-F25C8F5CF290}" srcOrd="0" destOrd="0" presId="urn:microsoft.com/office/officeart/2008/layout/LinedList"/>
    <dgm:cxn modelId="{66D3EAC1-6EF0-45F3-B1A6-1DE4F007CFAF}" type="presOf" srcId="{88D14BBE-14D2-43B6-AC3F-3234C8821E89}" destId="{103E357B-FB9A-4290-AE89-CE7688426C5A}" srcOrd="0" destOrd="0" presId="urn:microsoft.com/office/officeart/2008/layout/LinedList"/>
    <dgm:cxn modelId="{103D96C5-09C2-466A-A1DF-C621ADDD684E}" type="presOf" srcId="{2DA9FC30-90B1-4F97-B4CC-561EC06A4ABF}" destId="{6AB5DBC8-9AD7-4ECF-9647-E3D5C512F271}" srcOrd="0" destOrd="0" presId="urn:microsoft.com/office/officeart/2008/layout/LinedList"/>
    <dgm:cxn modelId="{9EE659C7-7919-478C-9F26-4F77677435E0}" type="presOf" srcId="{1971FCEB-54DA-4113-8CAE-5082EDA33C0D}" destId="{5C62603E-2F50-4751-BF1F-25D47839EE35}" srcOrd="0" destOrd="0" presId="urn:microsoft.com/office/officeart/2008/layout/LinedList"/>
    <dgm:cxn modelId="{2C5FCED4-97A8-4B5C-A31C-D4138063255F}" srcId="{5218F8CF-F528-4658-86B0-B9B99A461CF5}" destId="{8DE112FF-46A8-4E51-810F-433DC84874AF}" srcOrd="2" destOrd="0" parTransId="{43136B3D-2588-450B-9439-77697039F224}" sibTransId="{E799B519-8EF1-4A4D-9048-F44EC5846603}"/>
    <dgm:cxn modelId="{E1CA7ADE-1F43-4593-94BB-0E3D55C89E90}" srcId="{5218F8CF-F528-4658-86B0-B9B99A461CF5}" destId="{1971FCEB-54DA-4113-8CAE-5082EDA33C0D}" srcOrd="1" destOrd="0" parTransId="{3E7FEBDD-4F79-45FF-9DC4-EA506886468F}" sibTransId="{107F9121-1E41-44DE-9862-1B8189002FB7}"/>
    <dgm:cxn modelId="{0DE0F8F8-2443-41FD-87EE-5F43A483AF90}" srcId="{5218F8CF-F528-4658-86B0-B9B99A461CF5}" destId="{88D14BBE-14D2-43B6-AC3F-3234C8821E89}" srcOrd="5" destOrd="0" parTransId="{AC106B83-8439-458B-9A55-C92DE87B8B99}" sibTransId="{1E237530-FC3D-4CF3-B78A-65FDD6AC96C7}"/>
    <dgm:cxn modelId="{4AEFF2F9-36B2-474D-868A-F88DF2A9BE2E}" srcId="{5218F8CF-F528-4658-86B0-B9B99A461CF5}" destId="{D5053600-C1A6-4481-991D-201C5F7ECA1F}" srcOrd="3" destOrd="0" parTransId="{21606D9D-1E57-46A1-A710-0CCA9015BCDD}" sibTransId="{B3826783-AD26-4EC5-A42E-B550F895EF95}"/>
    <dgm:cxn modelId="{0E1AE0AD-623D-4C9F-AC80-8874F7377CC3}" type="presParOf" srcId="{C677ACE2-D73E-4BE7-9BE1-D1962DE946B5}" destId="{1D870C5F-2703-4B2C-BCC2-D723DCA79706}" srcOrd="0" destOrd="0" presId="urn:microsoft.com/office/officeart/2008/layout/LinedList"/>
    <dgm:cxn modelId="{A78D782C-AC69-4531-B334-A8CC4F57E4B6}" type="presParOf" srcId="{C677ACE2-D73E-4BE7-9BE1-D1962DE946B5}" destId="{4235623C-4B58-45A9-B550-2EC7399AE062}" srcOrd="1" destOrd="0" presId="urn:microsoft.com/office/officeart/2008/layout/LinedList"/>
    <dgm:cxn modelId="{8F8A1493-C1CC-4D82-8E42-843E58A1563D}" type="presParOf" srcId="{4235623C-4B58-45A9-B550-2EC7399AE062}" destId="{6AB5DBC8-9AD7-4ECF-9647-E3D5C512F271}" srcOrd="0" destOrd="0" presId="urn:microsoft.com/office/officeart/2008/layout/LinedList"/>
    <dgm:cxn modelId="{4DAD3451-57D8-45B3-8A63-70EAD0F52176}" type="presParOf" srcId="{4235623C-4B58-45A9-B550-2EC7399AE062}" destId="{DA3F5267-8109-4D50-8FDB-DFFD43C1E714}" srcOrd="1" destOrd="0" presId="urn:microsoft.com/office/officeart/2008/layout/LinedList"/>
    <dgm:cxn modelId="{493BAFB0-0A2A-4B20-93AA-BD3690CB1756}" type="presParOf" srcId="{C677ACE2-D73E-4BE7-9BE1-D1962DE946B5}" destId="{F257B5A0-E5A4-4333-BE86-7EDC898A4B0D}" srcOrd="2" destOrd="0" presId="urn:microsoft.com/office/officeart/2008/layout/LinedList"/>
    <dgm:cxn modelId="{1CC9DC83-ADB5-4192-8147-E4D9F485F025}" type="presParOf" srcId="{C677ACE2-D73E-4BE7-9BE1-D1962DE946B5}" destId="{C9D43416-06ED-45F1-80C1-536513ADCFB1}" srcOrd="3" destOrd="0" presId="urn:microsoft.com/office/officeart/2008/layout/LinedList"/>
    <dgm:cxn modelId="{9F2AAB29-3A47-46C7-95EB-D87EA61FCFF4}" type="presParOf" srcId="{C9D43416-06ED-45F1-80C1-536513ADCFB1}" destId="{5C62603E-2F50-4751-BF1F-25D47839EE35}" srcOrd="0" destOrd="0" presId="urn:microsoft.com/office/officeart/2008/layout/LinedList"/>
    <dgm:cxn modelId="{98DD137C-1697-41B6-818D-35F117D3E0FD}" type="presParOf" srcId="{C9D43416-06ED-45F1-80C1-536513ADCFB1}" destId="{9479ACDD-7C77-4161-A46B-F3892A893351}" srcOrd="1" destOrd="0" presId="urn:microsoft.com/office/officeart/2008/layout/LinedList"/>
    <dgm:cxn modelId="{864FAA53-687C-490E-9016-407BC8C58653}" type="presParOf" srcId="{C677ACE2-D73E-4BE7-9BE1-D1962DE946B5}" destId="{6E2A3A27-55D0-439C-82D4-3E38E467DD7D}" srcOrd="4" destOrd="0" presId="urn:microsoft.com/office/officeart/2008/layout/LinedList"/>
    <dgm:cxn modelId="{ED3FDF61-0635-4A69-B473-49EBD80163B3}" type="presParOf" srcId="{C677ACE2-D73E-4BE7-9BE1-D1962DE946B5}" destId="{18CF8F11-35FF-402B-849F-A14B4B40699C}" srcOrd="5" destOrd="0" presId="urn:microsoft.com/office/officeart/2008/layout/LinedList"/>
    <dgm:cxn modelId="{80B99D25-5E40-4AAD-AC04-137EE32EF43C}" type="presParOf" srcId="{18CF8F11-35FF-402B-849F-A14B4B40699C}" destId="{335A8ED7-A81C-41D5-BF54-F721559E90CF}" srcOrd="0" destOrd="0" presId="urn:microsoft.com/office/officeart/2008/layout/LinedList"/>
    <dgm:cxn modelId="{B504A311-1C3D-4973-A090-368E4BF05A16}" type="presParOf" srcId="{18CF8F11-35FF-402B-849F-A14B4B40699C}" destId="{937C405A-313C-4AF1-BC29-81311B5460AE}" srcOrd="1" destOrd="0" presId="urn:microsoft.com/office/officeart/2008/layout/LinedList"/>
    <dgm:cxn modelId="{E97D5036-D06A-44C0-A5C5-E7EDC4D77857}" type="presParOf" srcId="{C677ACE2-D73E-4BE7-9BE1-D1962DE946B5}" destId="{1E7CD174-1B6C-451F-B84C-80346D0DFAFB}" srcOrd="6" destOrd="0" presId="urn:microsoft.com/office/officeart/2008/layout/LinedList"/>
    <dgm:cxn modelId="{E09B8CDD-AA72-441C-AD16-5505604A1AD8}" type="presParOf" srcId="{C677ACE2-D73E-4BE7-9BE1-D1962DE946B5}" destId="{4B7E9E23-E3FE-42D1-B598-7D2659311DA6}" srcOrd="7" destOrd="0" presId="urn:microsoft.com/office/officeart/2008/layout/LinedList"/>
    <dgm:cxn modelId="{CAAF87EE-E0FA-4A52-B840-4676AEDA0393}" type="presParOf" srcId="{4B7E9E23-E3FE-42D1-B598-7D2659311DA6}" destId="{08564C77-A92B-4E89-AFC1-F25C8F5CF290}" srcOrd="0" destOrd="0" presId="urn:microsoft.com/office/officeart/2008/layout/LinedList"/>
    <dgm:cxn modelId="{766ADF7E-46FB-4420-886A-7A3EC70B8321}" type="presParOf" srcId="{4B7E9E23-E3FE-42D1-B598-7D2659311DA6}" destId="{9C75D91C-7C7C-46BC-A55E-3C52B21AADC6}" srcOrd="1" destOrd="0" presId="urn:microsoft.com/office/officeart/2008/layout/LinedList"/>
    <dgm:cxn modelId="{E93C8050-0C16-4A6E-AC1F-E7D392661B8C}" type="presParOf" srcId="{C677ACE2-D73E-4BE7-9BE1-D1962DE946B5}" destId="{F5367D83-9EAF-4832-83CD-B0979BE72C32}" srcOrd="8" destOrd="0" presId="urn:microsoft.com/office/officeart/2008/layout/LinedList"/>
    <dgm:cxn modelId="{230E9C35-93F6-409F-AE16-964E103E3601}" type="presParOf" srcId="{C677ACE2-D73E-4BE7-9BE1-D1962DE946B5}" destId="{4FE6E90C-97A2-4778-A194-B725DC0F3DFB}" srcOrd="9" destOrd="0" presId="urn:microsoft.com/office/officeart/2008/layout/LinedList"/>
    <dgm:cxn modelId="{3AE05DAA-25F0-4F05-86E8-CE802F118A5C}" type="presParOf" srcId="{4FE6E90C-97A2-4778-A194-B725DC0F3DFB}" destId="{148D9C22-6BAB-4C59-9B15-4C5BC984424C}" srcOrd="0" destOrd="0" presId="urn:microsoft.com/office/officeart/2008/layout/LinedList"/>
    <dgm:cxn modelId="{BA116BFE-7DBC-4C94-A780-294349C764CD}" type="presParOf" srcId="{4FE6E90C-97A2-4778-A194-B725DC0F3DFB}" destId="{F93B1487-3D20-4C9A-BBC3-16DE4169BB99}" srcOrd="1" destOrd="0" presId="urn:microsoft.com/office/officeart/2008/layout/LinedList"/>
    <dgm:cxn modelId="{AD7DE14B-A52C-4EDE-9324-2413B1C9F5E5}" type="presParOf" srcId="{C677ACE2-D73E-4BE7-9BE1-D1962DE946B5}" destId="{C47CC18F-E9DB-453F-B2CF-0090CC3EB38E}" srcOrd="10" destOrd="0" presId="urn:microsoft.com/office/officeart/2008/layout/LinedList"/>
    <dgm:cxn modelId="{98493BC0-ACA2-496B-B679-0A78789C79F7}" type="presParOf" srcId="{C677ACE2-D73E-4BE7-9BE1-D1962DE946B5}" destId="{A0FC3F4B-27AD-48E6-800C-73A6072CADFF}" srcOrd="11" destOrd="0" presId="urn:microsoft.com/office/officeart/2008/layout/LinedList"/>
    <dgm:cxn modelId="{48F9E06B-43FB-4C45-9A1B-70AD8CC00779}" type="presParOf" srcId="{A0FC3F4B-27AD-48E6-800C-73A6072CADFF}" destId="{103E357B-FB9A-4290-AE89-CE7688426C5A}" srcOrd="0" destOrd="0" presId="urn:microsoft.com/office/officeart/2008/layout/LinedList"/>
    <dgm:cxn modelId="{DC79F3D7-27F7-4E1F-9222-0EBAC0EC8B2D}" type="presParOf" srcId="{A0FC3F4B-27AD-48E6-800C-73A6072CADFF}" destId="{637EF87B-EF66-4686-9E4C-BA1E42F5E9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5EC259-8575-4C2C-B633-579B085D6622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76472302-B98E-4E4D-ACB8-F0F1EF810CB4}">
      <dgm:prSet phldrT="[Texto]"/>
      <dgm:spPr/>
      <dgm:t>
        <a:bodyPr/>
        <a:lstStyle/>
        <a:p>
          <a:r>
            <a:rPr lang="es-AR" dirty="0"/>
            <a:t>Limpieza de datos</a:t>
          </a:r>
        </a:p>
      </dgm:t>
    </dgm:pt>
    <dgm:pt modelId="{3F869F5C-CB69-42DB-9CF9-99295F5387D1}" type="parTrans" cxnId="{7A203351-82CD-4CA8-BB51-21C3CA7DB9E0}">
      <dgm:prSet/>
      <dgm:spPr/>
      <dgm:t>
        <a:bodyPr/>
        <a:lstStyle/>
        <a:p>
          <a:endParaRPr lang="es-AR"/>
        </a:p>
      </dgm:t>
    </dgm:pt>
    <dgm:pt modelId="{75E15B58-BDC3-476E-8269-0C884D154FD6}" type="sibTrans" cxnId="{7A203351-82CD-4CA8-BB51-21C3CA7DB9E0}">
      <dgm:prSet/>
      <dgm:spPr/>
      <dgm:t>
        <a:bodyPr/>
        <a:lstStyle/>
        <a:p>
          <a:endParaRPr lang="es-AR"/>
        </a:p>
      </dgm:t>
    </dgm:pt>
    <dgm:pt modelId="{2DEC870E-AC3D-465F-8309-084F7A750ED8}">
      <dgm:prSet phldrT="[Texto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AR" dirty="0"/>
            <a:t>Imputación y transformación</a:t>
          </a:r>
        </a:p>
      </dgm:t>
    </dgm:pt>
    <dgm:pt modelId="{512121E3-DB29-4AF1-A7F2-9694610C5454}" type="parTrans" cxnId="{1A96592D-28D8-4E67-BE55-AE4FD7E2CFC9}">
      <dgm:prSet/>
      <dgm:spPr/>
      <dgm:t>
        <a:bodyPr/>
        <a:lstStyle/>
        <a:p>
          <a:endParaRPr lang="es-AR"/>
        </a:p>
      </dgm:t>
    </dgm:pt>
    <dgm:pt modelId="{3D1D1E4D-A9B4-418B-90CD-08AC259D2154}" type="sibTrans" cxnId="{1A96592D-28D8-4E67-BE55-AE4FD7E2CFC9}">
      <dgm:prSet/>
      <dgm:spPr/>
      <dgm:t>
        <a:bodyPr/>
        <a:lstStyle/>
        <a:p>
          <a:endParaRPr lang="es-AR"/>
        </a:p>
      </dgm:t>
    </dgm:pt>
    <dgm:pt modelId="{8AD503F6-E814-4279-B9EA-C63FEF67C1A1}">
      <dgm:prSet phldrT="[Texto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AR" dirty="0"/>
            <a:t>Análisis y visualización</a:t>
          </a:r>
        </a:p>
      </dgm:t>
    </dgm:pt>
    <dgm:pt modelId="{A3A33C1D-6E43-4C3A-8C5B-22D78ABA38E6}" type="parTrans" cxnId="{BF48E704-9307-4926-A3CB-42ACBD442EB6}">
      <dgm:prSet/>
      <dgm:spPr/>
      <dgm:t>
        <a:bodyPr/>
        <a:lstStyle/>
        <a:p>
          <a:endParaRPr lang="es-AR"/>
        </a:p>
      </dgm:t>
    </dgm:pt>
    <dgm:pt modelId="{479350CD-72B3-40B0-878E-FA3334591CEF}" type="sibTrans" cxnId="{BF48E704-9307-4926-A3CB-42ACBD442EB6}">
      <dgm:prSet/>
      <dgm:spPr/>
      <dgm:t>
        <a:bodyPr/>
        <a:lstStyle/>
        <a:p>
          <a:endParaRPr lang="es-AR"/>
        </a:p>
      </dgm:t>
    </dgm:pt>
    <dgm:pt modelId="{B7CAF3F2-81CF-47CC-97FB-A8EA10367EAA}" type="pres">
      <dgm:prSet presAssocID="{885EC259-8575-4C2C-B633-579B085D6622}" presName="linear" presStyleCnt="0">
        <dgm:presLayoutVars>
          <dgm:animLvl val="lvl"/>
          <dgm:resizeHandles val="exact"/>
        </dgm:presLayoutVars>
      </dgm:prSet>
      <dgm:spPr/>
    </dgm:pt>
    <dgm:pt modelId="{E4732114-E491-4015-ADFE-B064966C271F}" type="pres">
      <dgm:prSet presAssocID="{76472302-B98E-4E4D-ACB8-F0F1EF810C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B484C8-BDAB-49AB-83BB-FC2BBC655D36}" type="pres">
      <dgm:prSet presAssocID="{75E15B58-BDC3-476E-8269-0C884D154FD6}" presName="spacer" presStyleCnt="0"/>
      <dgm:spPr/>
    </dgm:pt>
    <dgm:pt modelId="{19AB7E85-F98C-4F5E-A9B6-72B8197A4536}" type="pres">
      <dgm:prSet presAssocID="{2DEC870E-AC3D-465F-8309-084F7A750E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6B5064-02E6-4B44-A1CB-137C7CA5286C}" type="pres">
      <dgm:prSet presAssocID="{3D1D1E4D-A9B4-418B-90CD-08AC259D2154}" presName="spacer" presStyleCnt="0"/>
      <dgm:spPr/>
    </dgm:pt>
    <dgm:pt modelId="{4DC6CF3C-3576-400C-90FF-969EEEA21BC2}" type="pres">
      <dgm:prSet presAssocID="{8AD503F6-E814-4279-B9EA-C63FEF67C1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48E704-9307-4926-A3CB-42ACBD442EB6}" srcId="{885EC259-8575-4C2C-B633-579B085D6622}" destId="{8AD503F6-E814-4279-B9EA-C63FEF67C1A1}" srcOrd="2" destOrd="0" parTransId="{A3A33C1D-6E43-4C3A-8C5B-22D78ABA38E6}" sibTransId="{479350CD-72B3-40B0-878E-FA3334591CEF}"/>
    <dgm:cxn modelId="{1A96592D-28D8-4E67-BE55-AE4FD7E2CFC9}" srcId="{885EC259-8575-4C2C-B633-579B085D6622}" destId="{2DEC870E-AC3D-465F-8309-084F7A750ED8}" srcOrd="1" destOrd="0" parTransId="{512121E3-DB29-4AF1-A7F2-9694610C5454}" sibTransId="{3D1D1E4D-A9B4-418B-90CD-08AC259D2154}"/>
    <dgm:cxn modelId="{A68B3362-897C-47C7-9397-01D825C4ECE5}" type="presOf" srcId="{76472302-B98E-4E4D-ACB8-F0F1EF810CB4}" destId="{E4732114-E491-4015-ADFE-B064966C271F}" srcOrd="0" destOrd="0" presId="urn:microsoft.com/office/officeart/2005/8/layout/vList2"/>
    <dgm:cxn modelId="{7A203351-82CD-4CA8-BB51-21C3CA7DB9E0}" srcId="{885EC259-8575-4C2C-B633-579B085D6622}" destId="{76472302-B98E-4E4D-ACB8-F0F1EF810CB4}" srcOrd="0" destOrd="0" parTransId="{3F869F5C-CB69-42DB-9CF9-99295F5387D1}" sibTransId="{75E15B58-BDC3-476E-8269-0C884D154FD6}"/>
    <dgm:cxn modelId="{F7633F77-4CCF-40B9-AAE6-B796F45976E6}" type="presOf" srcId="{8AD503F6-E814-4279-B9EA-C63FEF67C1A1}" destId="{4DC6CF3C-3576-400C-90FF-969EEEA21BC2}" srcOrd="0" destOrd="0" presId="urn:microsoft.com/office/officeart/2005/8/layout/vList2"/>
    <dgm:cxn modelId="{1877848A-C4ED-41AF-AC66-D464B3640864}" type="presOf" srcId="{885EC259-8575-4C2C-B633-579B085D6622}" destId="{B7CAF3F2-81CF-47CC-97FB-A8EA10367EAA}" srcOrd="0" destOrd="0" presId="urn:microsoft.com/office/officeart/2005/8/layout/vList2"/>
    <dgm:cxn modelId="{E4A017FD-38A8-4DC1-B909-C9D89AB7777B}" type="presOf" srcId="{2DEC870E-AC3D-465F-8309-084F7A750ED8}" destId="{19AB7E85-F98C-4F5E-A9B6-72B8197A4536}" srcOrd="0" destOrd="0" presId="urn:microsoft.com/office/officeart/2005/8/layout/vList2"/>
    <dgm:cxn modelId="{77D7963D-B283-4A6B-B271-EFB6C1DA8C5B}" type="presParOf" srcId="{B7CAF3F2-81CF-47CC-97FB-A8EA10367EAA}" destId="{E4732114-E491-4015-ADFE-B064966C271F}" srcOrd="0" destOrd="0" presId="urn:microsoft.com/office/officeart/2005/8/layout/vList2"/>
    <dgm:cxn modelId="{B3608978-E759-49EE-9FC6-95F11992906D}" type="presParOf" srcId="{B7CAF3F2-81CF-47CC-97FB-A8EA10367EAA}" destId="{8EB484C8-BDAB-49AB-83BB-FC2BBC655D36}" srcOrd="1" destOrd="0" presId="urn:microsoft.com/office/officeart/2005/8/layout/vList2"/>
    <dgm:cxn modelId="{4781BE87-13A4-4497-8143-B0EB3551289C}" type="presParOf" srcId="{B7CAF3F2-81CF-47CC-97FB-A8EA10367EAA}" destId="{19AB7E85-F98C-4F5E-A9B6-72B8197A4536}" srcOrd="2" destOrd="0" presId="urn:microsoft.com/office/officeart/2005/8/layout/vList2"/>
    <dgm:cxn modelId="{78BCB231-5C02-4773-B05A-7F32A3979652}" type="presParOf" srcId="{B7CAF3F2-81CF-47CC-97FB-A8EA10367EAA}" destId="{BF6B5064-02E6-4B44-A1CB-137C7CA5286C}" srcOrd="3" destOrd="0" presId="urn:microsoft.com/office/officeart/2005/8/layout/vList2"/>
    <dgm:cxn modelId="{3E68D43C-2456-4FB9-ACB4-EE81248696D2}" type="presParOf" srcId="{B7CAF3F2-81CF-47CC-97FB-A8EA10367EAA}" destId="{4DC6CF3C-3576-400C-90FF-969EEEA21B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5ABEE5-B50E-4B1E-953A-453DA4DD239E}" type="doc">
      <dgm:prSet loTypeId="urn:microsoft.com/office/officeart/2005/8/layout/venn3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8C20C883-EB37-4210-9B66-3CBAA1833B65}">
      <dgm:prSet phldrT="[Texto]"/>
      <dgm:spPr/>
      <dgm:t>
        <a:bodyPr/>
        <a:lstStyle/>
        <a:p>
          <a:r>
            <a:rPr lang="es-AR" dirty="0" err="1"/>
            <a:t>Rows</a:t>
          </a:r>
          <a:r>
            <a:rPr lang="es-AR" dirty="0"/>
            <a:t> 121.220</a:t>
          </a:r>
        </a:p>
      </dgm:t>
    </dgm:pt>
    <dgm:pt modelId="{ADB4593A-0A6E-4B05-A4C6-78E0F3182C6E}" type="parTrans" cxnId="{6B0BC4D9-57FE-409D-A569-6A0679F0B6E3}">
      <dgm:prSet/>
      <dgm:spPr/>
      <dgm:t>
        <a:bodyPr/>
        <a:lstStyle/>
        <a:p>
          <a:endParaRPr lang="es-AR"/>
        </a:p>
      </dgm:t>
    </dgm:pt>
    <dgm:pt modelId="{B65C1413-B767-40C7-AA0F-E00F53421463}" type="sibTrans" cxnId="{6B0BC4D9-57FE-409D-A569-6A0679F0B6E3}">
      <dgm:prSet/>
      <dgm:spPr/>
      <dgm:t>
        <a:bodyPr/>
        <a:lstStyle/>
        <a:p>
          <a:endParaRPr lang="es-AR"/>
        </a:p>
      </dgm:t>
    </dgm:pt>
    <dgm:pt modelId="{5E471E9F-D797-4A31-BB9F-513868726E8F}">
      <dgm:prSet phldrT="[Texto]"/>
      <dgm:spPr/>
      <dgm:t>
        <a:bodyPr/>
        <a:lstStyle/>
        <a:p>
          <a:r>
            <a:rPr lang="es-AR" dirty="0" err="1"/>
            <a:t>Columns</a:t>
          </a:r>
          <a:r>
            <a:rPr lang="es-AR" dirty="0"/>
            <a:t> 26</a:t>
          </a:r>
        </a:p>
      </dgm:t>
    </dgm:pt>
    <dgm:pt modelId="{F0CB6731-803C-4669-8949-7E0381553BF1}" type="parTrans" cxnId="{33E839BD-6001-4E46-8C56-CC93E311B08E}">
      <dgm:prSet/>
      <dgm:spPr/>
      <dgm:t>
        <a:bodyPr/>
        <a:lstStyle/>
        <a:p>
          <a:endParaRPr lang="es-AR"/>
        </a:p>
      </dgm:t>
    </dgm:pt>
    <dgm:pt modelId="{DF6F30A6-2BBC-467B-8B0C-2CF1AA94E5E3}" type="sibTrans" cxnId="{33E839BD-6001-4E46-8C56-CC93E311B08E}">
      <dgm:prSet/>
      <dgm:spPr/>
      <dgm:t>
        <a:bodyPr/>
        <a:lstStyle/>
        <a:p>
          <a:endParaRPr lang="es-AR"/>
        </a:p>
      </dgm:t>
    </dgm:pt>
    <dgm:pt modelId="{EA03B083-3E1D-4974-8732-D4A6A0E8C6CC}" type="pres">
      <dgm:prSet presAssocID="{485ABEE5-B50E-4B1E-953A-453DA4DD239E}" presName="Name0" presStyleCnt="0">
        <dgm:presLayoutVars>
          <dgm:dir/>
          <dgm:resizeHandles val="exact"/>
        </dgm:presLayoutVars>
      </dgm:prSet>
      <dgm:spPr/>
    </dgm:pt>
    <dgm:pt modelId="{D57DBAC3-0ECC-4A25-A451-9FA86D253603}" type="pres">
      <dgm:prSet presAssocID="{8C20C883-EB37-4210-9B66-3CBAA1833B65}" presName="Name5" presStyleLbl="vennNode1" presStyleIdx="0" presStyleCnt="2">
        <dgm:presLayoutVars>
          <dgm:bulletEnabled val="1"/>
        </dgm:presLayoutVars>
      </dgm:prSet>
      <dgm:spPr/>
    </dgm:pt>
    <dgm:pt modelId="{14A999E2-1291-410B-8285-5D81CADD3C09}" type="pres">
      <dgm:prSet presAssocID="{B65C1413-B767-40C7-AA0F-E00F53421463}" presName="space" presStyleCnt="0"/>
      <dgm:spPr/>
    </dgm:pt>
    <dgm:pt modelId="{DFD4F6F6-CF92-43FC-AC66-6FA38BD59452}" type="pres">
      <dgm:prSet presAssocID="{5E471E9F-D797-4A31-BB9F-513868726E8F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50AA9390-A75D-49A9-8325-C686184D37C6}" type="presOf" srcId="{5E471E9F-D797-4A31-BB9F-513868726E8F}" destId="{DFD4F6F6-CF92-43FC-AC66-6FA38BD59452}" srcOrd="0" destOrd="0" presId="urn:microsoft.com/office/officeart/2005/8/layout/venn3"/>
    <dgm:cxn modelId="{5BA789BC-A060-4CC4-BA53-586C96BA408B}" type="presOf" srcId="{485ABEE5-B50E-4B1E-953A-453DA4DD239E}" destId="{EA03B083-3E1D-4974-8732-D4A6A0E8C6CC}" srcOrd="0" destOrd="0" presId="urn:microsoft.com/office/officeart/2005/8/layout/venn3"/>
    <dgm:cxn modelId="{33E839BD-6001-4E46-8C56-CC93E311B08E}" srcId="{485ABEE5-B50E-4B1E-953A-453DA4DD239E}" destId="{5E471E9F-D797-4A31-BB9F-513868726E8F}" srcOrd="1" destOrd="0" parTransId="{F0CB6731-803C-4669-8949-7E0381553BF1}" sibTransId="{DF6F30A6-2BBC-467B-8B0C-2CF1AA94E5E3}"/>
    <dgm:cxn modelId="{6B0BC4D9-57FE-409D-A569-6A0679F0B6E3}" srcId="{485ABEE5-B50E-4B1E-953A-453DA4DD239E}" destId="{8C20C883-EB37-4210-9B66-3CBAA1833B65}" srcOrd="0" destOrd="0" parTransId="{ADB4593A-0A6E-4B05-A4C6-78E0F3182C6E}" sibTransId="{B65C1413-B767-40C7-AA0F-E00F53421463}"/>
    <dgm:cxn modelId="{EAFE4DE0-5340-4F47-AEA4-4F982EDE0E3F}" type="presOf" srcId="{8C20C883-EB37-4210-9B66-3CBAA1833B65}" destId="{D57DBAC3-0ECC-4A25-A451-9FA86D253603}" srcOrd="0" destOrd="0" presId="urn:microsoft.com/office/officeart/2005/8/layout/venn3"/>
    <dgm:cxn modelId="{D1A3AE8B-796A-4800-9F99-BF576470EE50}" type="presParOf" srcId="{EA03B083-3E1D-4974-8732-D4A6A0E8C6CC}" destId="{D57DBAC3-0ECC-4A25-A451-9FA86D253603}" srcOrd="0" destOrd="0" presId="urn:microsoft.com/office/officeart/2005/8/layout/venn3"/>
    <dgm:cxn modelId="{0394A2EE-7F0A-483C-98B4-D0774DB35E42}" type="presParOf" srcId="{EA03B083-3E1D-4974-8732-D4A6A0E8C6CC}" destId="{14A999E2-1291-410B-8285-5D81CADD3C09}" srcOrd="1" destOrd="0" presId="urn:microsoft.com/office/officeart/2005/8/layout/venn3"/>
    <dgm:cxn modelId="{885C9150-2905-4353-B78E-AA9F90BD6D71}" type="presParOf" srcId="{EA03B083-3E1D-4974-8732-D4A6A0E8C6CC}" destId="{DFD4F6F6-CF92-43FC-AC66-6FA38BD59452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D8E479-801A-4CF1-856F-CAC3AC0845BE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47DF4814-BC0E-45C5-8532-AB3115F2E343}">
      <dgm:prSet phldrT="[Texto]"/>
      <dgm:spPr/>
      <dgm:t>
        <a:bodyPr/>
        <a:lstStyle/>
        <a:p>
          <a:r>
            <a:rPr lang="es-AR" dirty="0"/>
            <a:t>Mediante una </a:t>
          </a:r>
          <a:r>
            <a:rPr lang="es-AR" dirty="0" err="1"/>
            <a:t>boolean</a:t>
          </a:r>
          <a:r>
            <a:rPr lang="es-AR" dirty="0"/>
            <a:t> </a:t>
          </a:r>
          <a:r>
            <a:rPr lang="es-AR" dirty="0" err="1"/>
            <a:t>mask</a:t>
          </a:r>
          <a:r>
            <a:rPr lang="es-AR" dirty="0"/>
            <a:t> asignamos piso = 0 a las propiedades tipo casa y negocio.</a:t>
          </a:r>
        </a:p>
      </dgm:t>
    </dgm:pt>
    <dgm:pt modelId="{4B8FDBE4-58CD-4E4A-B13B-02F33F42BBEB}" type="parTrans" cxnId="{F2A3269D-9BD3-4298-9570-52BDEAA097DF}">
      <dgm:prSet/>
      <dgm:spPr/>
      <dgm:t>
        <a:bodyPr/>
        <a:lstStyle/>
        <a:p>
          <a:endParaRPr lang="es-AR"/>
        </a:p>
      </dgm:t>
    </dgm:pt>
    <dgm:pt modelId="{72D4DCB3-4DC5-421D-B490-CACE5EBC4735}" type="sibTrans" cxnId="{F2A3269D-9BD3-4298-9570-52BDEAA097DF}">
      <dgm:prSet/>
      <dgm:spPr/>
      <dgm:t>
        <a:bodyPr/>
        <a:lstStyle/>
        <a:p>
          <a:endParaRPr lang="es-AR"/>
        </a:p>
      </dgm:t>
    </dgm:pt>
    <dgm:pt modelId="{3F691184-9DB4-424D-8A93-B6A96D268309}">
      <dgm:prSet phldrT="[Texto]"/>
      <dgm:spPr/>
      <dgm:t>
        <a:bodyPr/>
        <a:lstStyle/>
        <a:p>
          <a:r>
            <a:rPr lang="es-AR" dirty="0"/>
            <a:t>Creamos luego un diccionario, con los pisos definidos como </a:t>
          </a:r>
          <a:r>
            <a:rPr lang="es-AR" dirty="0" err="1"/>
            <a:t>keys</a:t>
          </a:r>
          <a:r>
            <a:rPr lang="es-AR" dirty="0"/>
            <a:t> y su correspondiente número como valor.</a:t>
          </a:r>
        </a:p>
      </dgm:t>
    </dgm:pt>
    <dgm:pt modelId="{F1BDE271-F5BF-4420-BC36-01F8FDBF70FE}" type="parTrans" cxnId="{AA8B4DC1-D720-4CE1-A424-310ADD453DE8}">
      <dgm:prSet/>
      <dgm:spPr/>
      <dgm:t>
        <a:bodyPr/>
        <a:lstStyle/>
        <a:p>
          <a:endParaRPr lang="es-AR"/>
        </a:p>
      </dgm:t>
    </dgm:pt>
    <dgm:pt modelId="{FBD50563-1EDD-4195-98A9-740C3C371645}" type="sibTrans" cxnId="{AA8B4DC1-D720-4CE1-A424-310ADD453DE8}">
      <dgm:prSet/>
      <dgm:spPr/>
      <dgm:t>
        <a:bodyPr/>
        <a:lstStyle/>
        <a:p>
          <a:endParaRPr lang="es-AR"/>
        </a:p>
      </dgm:t>
    </dgm:pt>
    <dgm:pt modelId="{46141290-A153-45C7-9A16-47F044F0A595}">
      <dgm:prSet phldrT="[Texto]"/>
      <dgm:spPr/>
      <dgm:t>
        <a:bodyPr/>
        <a:lstStyle/>
        <a:p>
          <a:r>
            <a:rPr lang="es-AR" dirty="0"/>
            <a:t>A través de expresiones regulares buscamos los pisos en el campo </a:t>
          </a:r>
          <a:r>
            <a:rPr lang="es-AR" dirty="0" err="1"/>
            <a:t>description</a:t>
          </a:r>
          <a:r>
            <a:rPr lang="es-AR" dirty="0"/>
            <a:t>, y mediante el diccionario previamente creado asignamos el valor numérico correspondiente a la columna pisos.</a:t>
          </a:r>
        </a:p>
      </dgm:t>
    </dgm:pt>
    <dgm:pt modelId="{DB1122B3-CE94-409A-B5E5-87DEF1A5DB37}" type="parTrans" cxnId="{239F3170-6613-4016-A2A0-2FFC7A8624EB}">
      <dgm:prSet/>
      <dgm:spPr/>
      <dgm:t>
        <a:bodyPr/>
        <a:lstStyle/>
        <a:p>
          <a:endParaRPr lang="es-AR"/>
        </a:p>
      </dgm:t>
    </dgm:pt>
    <dgm:pt modelId="{F11540D1-29D4-46F1-9C39-6741114D0D9D}" type="sibTrans" cxnId="{239F3170-6613-4016-A2A0-2FFC7A8624EB}">
      <dgm:prSet/>
      <dgm:spPr/>
      <dgm:t>
        <a:bodyPr/>
        <a:lstStyle/>
        <a:p>
          <a:endParaRPr lang="es-AR"/>
        </a:p>
      </dgm:t>
    </dgm:pt>
    <dgm:pt modelId="{7BB9DAA0-2EAD-4B78-8E45-79EC7D24D908}" type="pres">
      <dgm:prSet presAssocID="{0AD8E479-801A-4CF1-856F-CAC3AC0845BE}" presName="linear" presStyleCnt="0">
        <dgm:presLayoutVars>
          <dgm:animLvl val="lvl"/>
          <dgm:resizeHandles val="exact"/>
        </dgm:presLayoutVars>
      </dgm:prSet>
      <dgm:spPr/>
    </dgm:pt>
    <dgm:pt modelId="{5003A2FB-94C2-44F4-B9B1-8F3E30CCC779}" type="pres">
      <dgm:prSet presAssocID="{47DF4814-BC0E-45C5-8532-AB3115F2E3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692E3B-4C84-400D-BD41-459DE1C55A1D}" type="pres">
      <dgm:prSet presAssocID="{72D4DCB3-4DC5-421D-B490-CACE5EBC4735}" presName="spacer" presStyleCnt="0"/>
      <dgm:spPr/>
    </dgm:pt>
    <dgm:pt modelId="{AACBDC88-4F2D-4D85-9364-4E1BE817CC22}" type="pres">
      <dgm:prSet presAssocID="{3F691184-9DB4-424D-8A93-B6A96D2683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66037D-CA74-4DD7-A7F2-5ADE67C86D4A}" type="pres">
      <dgm:prSet presAssocID="{FBD50563-1EDD-4195-98A9-740C3C371645}" presName="spacer" presStyleCnt="0"/>
      <dgm:spPr/>
    </dgm:pt>
    <dgm:pt modelId="{3762FFEC-3F45-48B0-8662-13044FFD3306}" type="pres">
      <dgm:prSet presAssocID="{46141290-A153-45C7-9A16-47F044F0A5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64A041-B34E-4D7C-BACF-0A20C8C97EC1}" type="presOf" srcId="{3F691184-9DB4-424D-8A93-B6A96D268309}" destId="{AACBDC88-4F2D-4D85-9364-4E1BE817CC22}" srcOrd="0" destOrd="0" presId="urn:microsoft.com/office/officeart/2005/8/layout/vList2"/>
    <dgm:cxn modelId="{CAFA7547-F213-4B74-B4E1-30E41A9221AE}" type="presOf" srcId="{0AD8E479-801A-4CF1-856F-CAC3AC0845BE}" destId="{7BB9DAA0-2EAD-4B78-8E45-79EC7D24D908}" srcOrd="0" destOrd="0" presId="urn:microsoft.com/office/officeart/2005/8/layout/vList2"/>
    <dgm:cxn modelId="{9DC03648-8D85-4DD3-9681-9E5283E0A1DD}" type="presOf" srcId="{46141290-A153-45C7-9A16-47F044F0A595}" destId="{3762FFEC-3F45-48B0-8662-13044FFD3306}" srcOrd="0" destOrd="0" presId="urn:microsoft.com/office/officeart/2005/8/layout/vList2"/>
    <dgm:cxn modelId="{0706B448-75BB-4F23-9F28-78D63206EB72}" type="presOf" srcId="{47DF4814-BC0E-45C5-8532-AB3115F2E343}" destId="{5003A2FB-94C2-44F4-B9B1-8F3E30CCC779}" srcOrd="0" destOrd="0" presId="urn:microsoft.com/office/officeart/2005/8/layout/vList2"/>
    <dgm:cxn modelId="{239F3170-6613-4016-A2A0-2FFC7A8624EB}" srcId="{0AD8E479-801A-4CF1-856F-CAC3AC0845BE}" destId="{46141290-A153-45C7-9A16-47F044F0A595}" srcOrd="2" destOrd="0" parTransId="{DB1122B3-CE94-409A-B5E5-87DEF1A5DB37}" sibTransId="{F11540D1-29D4-46F1-9C39-6741114D0D9D}"/>
    <dgm:cxn modelId="{F2A3269D-9BD3-4298-9570-52BDEAA097DF}" srcId="{0AD8E479-801A-4CF1-856F-CAC3AC0845BE}" destId="{47DF4814-BC0E-45C5-8532-AB3115F2E343}" srcOrd="0" destOrd="0" parTransId="{4B8FDBE4-58CD-4E4A-B13B-02F33F42BBEB}" sibTransId="{72D4DCB3-4DC5-421D-B490-CACE5EBC4735}"/>
    <dgm:cxn modelId="{AA8B4DC1-D720-4CE1-A424-310ADD453DE8}" srcId="{0AD8E479-801A-4CF1-856F-CAC3AC0845BE}" destId="{3F691184-9DB4-424D-8A93-B6A96D268309}" srcOrd="1" destOrd="0" parTransId="{F1BDE271-F5BF-4420-BC36-01F8FDBF70FE}" sibTransId="{FBD50563-1EDD-4195-98A9-740C3C371645}"/>
    <dgm:cxn modelId="{586F3807-B949-4C90-AD61-9378AED52809}" type="presParOf" srcId="{7BB9DAA0-2EAD-4B78-8E45-79EC7D24D908}" destId="{5003A2FB-94C2-44F4-B9B1-8F3E30CCC779}" srcOrd="0" destOrd="0" presId="urn:microsoft.com/office/officeart/2005/8/layout/vList2"/>
    <dgm:cxn modelId="{8DE17F9E-835E-42D1-9A1A-EAA056EDCA91}" type="presParOf" srcId="{7BB9DAA0-2EAD-4B78-8E45-79EC7D24D908}" destId="{C4692E3B-4C84-400D-BD41-459DE1C55A1D}" srcOrd="1" destOrd="0" presId="urn:microsoft.com/office/officeart/2005/8/layout/vList2"/>
    <dgm:cxn modelId="{058D7894-A2D8-4EC4-889A-7E6C7FE66178}" type="presParOf" srcId="{7BB9DAA0-2EAD-4B78-8E45-79EC7D24D908}" destId="{AACBDC88-4F2D-4D85-9364-4E1BE817CC22}" srcOrd="2" destOrd="0" presId="urn:microsoft.com/office/officeart/2005/8/layout/vList2"/>
    <dgm:cxn modelId="{1596F424-E9BA-4F52-BF78-F1CD35E98433}" type="presParOf" srcId="{7BB9DAA0-2EAD-4B78-8E45-79EC7D24D908}" destId="{CB66037D-CA74-4DD7-A7F2-5ADE67C86D4A}" srcOrd="3" destOrd="0" presId="urn:microsoft.com/office/officeart/2005/8/layout/vList2"/>
    <dgm:cxn modelId="{785781B3-A20E-4657-A63E-970718A82959}" type="presParOf" srcId="{7BB9DAA0-2EAD-4B78-8E45-79EC7D24D908}" destId="{3762FFEC-3F45-48B0-8662-13044FFD33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40DC57-5E12-4F47-A5BA-F449072719D3}" type="doc">
      <dgm:prSet loTypeId="urn:microsoft.com/office/officeart/2008/layout/VerticalCircle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7210CBC0-2586-40F3-BAA8-16F718A4CA90}">
      <dgm:prSet phldrT="[Texto]"/>
      <dgm:spPr/>
      <dgm:t>
        <a:bodyPr/>
        <a:lstStyle/>
        <a:p>
          <a:r>
            <a:rPr lang="es-AR" dirty="0"/>
            <a:t>Nulos originales: 113.321</a:t>
          </a:r>
        </a:p>
      </dgm:t>
    </dgm:pt>
    <dgm:pt modelId="{FC145602-5074-4636-B7B9-04B9648A2ED2}" type="parTrans" cxnId="{FFCA767A-33BD-4E47-B237-79B179B5AAD8}">
      <dgm:prSet/>
      <dgm:spPr/>
      <dgm:t>
        <a:bodyPr/>
        <a:lstStyle/>
        <a:p>
          <a:endParaRPr lang="es-AR"/>
        </a:p>
      </dgm:t>
    </dgm:pt>
    <dgm:pt modelId="{F6FE2597-144D-4021-8ADD-B3B3249D9FF9}" type="sibTrans" cxnId="{FFCA767A-33BD-4E47-B237-79B179B5AAD8}">
      <dgm:prSet/>
      <dgm:spPr/>
      <dgm:t>
        <a:bodyPr/>
        <a:lstStyle/>
        <a:p>
          <a:endParaRPr lang="es-AR"/>
        </a:p>
      </dgm:t>
    </dgm:pt>
    <dgm:pt modelId="{ADE3A501-DF20-4E17-A17C-889DA7155100}">
      <dgm:prSet phldrT="[Texto]"/>
      <dgm:spPr/>
      <dgm:t>
        <a:bodyPr/>
        <a:lstStyle/>
        <a:p>
          <a:r>
            <a:rPr lang="es-AR" dirty="0"/>
            <a:t>Nulos actuales: 54.016</a:t>
          </a:r>
        </a:p>
      </dgm:t>
    </dgm:pt>
    <dgm:pt modelId="{47385640-3938-451D-8AE3-44D2B9DA6116}" type="parTrans" cxnId="{8332034B-99D7-4FF7-8C4B-D2F79DD9E885}">
      <dgm:prSet/>
      <dgm:spPr/>
      <dgm:t>
        <a:bodyPr/>
        <a:lstStyle/>
        <a:p>
          <a:endParaRPr lang="es-AR"/>
        </a:p>
      </dgm:t>
    </dgm:pt>
    <dgm:pt modelId="{C63D83AF-C42E-4347-B67E-BA719278D314}" type="sibTrans" cxnId="{8332034B-99D7-4FF7-8C4B-D2F79DD9E885}">
      <dgm:prSet/>
      <dgm:spPr/>
      <dgm:t>
        <a:bodyPr/>
        <a:lstStyle/>
        <a:p>
          <a:endParaRPr lang="es-AR"/>
        </a:p>
      </dgm:t>
    </dgm:pt>
    <dgm:pt modelId="{48E854B1-5E75-46E2-A089-B70BF52A3E95}">
      <dgm:prSet phldrT="[Texto]"/>
      <dgm:spPr/>
      <dgm:t>
        <a:bodyPr/>
        <a:lstStyle/>
        <a:p>
          <a:r>
            <a:rPr lang="es-AR" dirty="0"/>
            <a:t>52% corregido</a:t>
          </a:r>
        </a:p>
      </dgm:t>
    </dgm:pt>
    <dgm:pt modelId="{C95A2728-CF98-4992-A515-C9923E87CA40}" type="parTrans" cxnId="{7342ECFA-982C-476F-BF7C-F8F34DAEBF77}">
      <dgm:prSet/>
      <dgm:spPr/>
      <dgm:t>
        <a:bodyPr/>
        <a:lstStyle/>
        <a:p>
          <a:endParaRPr lang="es-AR"/>
        </a:p>
      </dgm:t>
    </dgm:pt>
    <dgm:pt modelId="{59AD27FE-F8C2-44F1-B765-D370860718F3}" type="sibTrans" cxnId="{7342ECFA-982C-476F-BF7C-F8F34DAEBF77}">
      <dgm:prSet/>
      <dgm:spPr/>
      <dgm:t>
        <a:bodyPr/>
        <a:lstStyle/>
        <a:p>
          <a:endParaRPr lang="es-AR"/>
        </a:p>
      </dgm:t>
    </dgm:pt>
    <dgm:pt modelId="{55F948EE-0FF1-4D8A-B214-21D95120620E}" type="pres">
      <dgm:prSet presAssocID="{9E40DC57-5E12-4F47-A5BA-F449072719D3}" presName="Name0" presStyleCnt="0">
        <dgm:presLayoutVars>
          <dgm:dir/>
        </dgm:presLayoutVars>
      </dgm:prSet>
      <dgm:spPr/>
    </dgm:pt>
    <dgm:pt modelId="{CE1A9348-9EF1-43E3-A55E-60383EA0034F}" type="pres">
      <dgm:prSet presAssocID="{7210CBC0-2586-40F3-BAA8-16F718A4CA90}" presName="noChildren" presStyleCnt="0"/>
      <dgm:spPr/>
    </dgm:pt>
    <dgm:pt modelId="{0F28F9CE-06AF-499E-AB47-5F20D04C49B3}" type="pres">
      <dgm:prSet presAssocID="{7210CBC0-2586-40F3-BAA8-16F718A4CA90}" presName="gap" presStyleCnt="0"/>
      <dgm:spPr/>
    </dgm:pt>
    <dgm:pt modelId="{A03F2F42-CEEF-4D5D-9996-06AF21326503}" type="pres">
      <dgm:prSet presAssocID="{7210CBC0-2586-40F3-BAA8-16F718A4CA90}" presName="medCircle2" presStyleLbl="vennNode1" presStyleIdx="0" presStyleCnt="3"/>
      <dgm:spPr/>
    </dgm:pt>
    <dgm:pt modelId="{14BAED6F-1642-42C9-8B01-7CD77CFA23D6}" type="pres">
      <dgm:prSet presAssocID="{7210CBC0-2586-40F3-BAA8-16F718A4CA90}" presName="txLvlOnly1" presStyleLbl="revTx" presStyleIdx="0" presStyleCnt="3"/>
      <dgm:spPr/>
    </dgm:pt>
    <dgm:pt modelId="{E9602BB3-ACAB-4215-892C-B9A29933F1CE}" type="pres">
      <dgm:prSet presAssocID="{ADE3A501-DF20-4E17-A17C-889DA7155100}" presName="noChildren" presStyleCnt="0"/>
      <dgm:spPr/>
    </dgm:pt>
    <dgm:pt modelId="{B6548C18-D2BA-4DA1-ACEA-008026A95986}" type="pres">
      <dgm:prSet presAssocID="{ADE3A501-DF20-4E17-A17C-889DA7155100}" presName="gap" presStyleCnt="0"/>
      <dgm:spPr/>
    </dgm:pt>
    <dgm:pt modelId="{9C586515-C564-4EFE-887E-EE321C1A3D0C}" type="pres">
      <dgm:prSet presAssocID="{ADE3A501-DF20-4E17-A17C-889DA7155100}" presName="medCircle2" presStyleLbl="vennNode1" presStyleIdx="1" presStyleCnt="3"/>
      <dgm:spPr/>
    </dgm:pt>
    <dgm:pt modelId="{793CFF62-11E8-453B-9DF4-5133A07CEA53}" type="pres">
      <dgm:prSet presAssocID="{ADE3A501-DF20-4E17-A17C-889DA7155100}" presName="txLvlOnly1" presStyleLbl="revTx" presStyleIdx="1" presStyleCnt="3"/>
      <dgm:spPr/>
    </dgm:pt>
    <dgm:pt modelId="{311B9084-0891-4BC1-8A80-745C8194560A}" type="pres">
      <dgm:prSet presAssocID="{48E854B1-5E75-46E2-A089-B70BF52A3E95}" presName="noChildren" presStyleCnt="0"/>
      <dgm:spPr/>
    </dgm:pt>
    <dgm:pt modelId="{B52D605E-E6A9-4260-8554-7F718E240CAE}" type="pres">
      <dgm:prSet presAssocID="{48E854B1-5E75-46E2-A089-B70BF52A3E95}" presName="gap" presStyleCnt="0"/>
      <dgm:spPr/>
    </dgm:pt>
    <dgm:pt modelId="{4AED953C-DB97-41A7-9428-5371EA636099}" type="pres">
      <dgm:prSet presAssocID="{48E854B1-5E75-46E2-A089-B70BF52A3E95}" presName="medCircle2" presStyleLbl="vennNode1" presStyleIdx="2" presStyleCnt="3"/>
      <dgm:spPr/>
    </dgm:pt>
    <dgm:pt modelId="{79B9914B-5173-4A97-89BB-D4A8233F040F}" type="pres">
      <dgm:prSet presAssocID="{48E854B1-5E75-46E2-A089-B70BF52A3E95}" presName="txLvlOnly1" presStyleLbl="revTx" presStyleIdx="2" presStyleCnt="3"/>
      <dgm:spPr/>
    </dgm:pt>
  </dgm:ptLst>
  <dgm:cxnLst>
    <dgm:cxn modelId="{8332034B-99D7-4FF7-8C4B-D2F79DD9E885}" srcId="{9E40DC57-5E12-4F47-A5BA-F449072719D3}" destId="{ADE3A501-DF20-4E17-A17C-889DA7155100}" srcOrd="1" destOrd="0" parTransId="{47385640-3938-451D-8AE3-44D2B9DA6116}" sibTransId="{C63D83AF-C42E-4347-B67E-BA719278D314}"/>
    <dgm:cxn modelId="{A4DCA258-E73B-4DDE-A080-0A72575A859E}" type="presOf" srcId="{ADE3A501-DF20-4E17-A17C-889DA7155100}" destId="{793CFF62-11E8-453B-9DF4-5133A07CEA53}" srcOrd="0" destOrd="0" presId="urn:microsoft.com/office/officeart/2008/layout/VerticalCircleList"/>
    <dgm:cxn modelId="{FFCA767A-33BD-4E47-B237-79B179B5AAD8}" srcId="{9E40DC57-5E12-4F47-A5BA-F449072719D3}" destId="{7210CBC0-2586-40F3-BAA8-16F718A4CA90}" srcOrd="0" destOrd="0" parTransId="{FC145602-5074-4636-B7B9-04B9648A2ED2}" sibTransId="{F6FE2597-144D-4021-8ADD-B3B3249D9FF9}"/>
    <dgm:cxn modelId="{B998D497-DE4B-48F1-8A33-64A7500F201B}" type="presOf" srcId="{48E854B1-5E75-46E2-A089-B70BF52A3E95}" destId="{79B9914B-5173-4A97-89BB-D4A8233F040F}" srcOrd="0" destOrd="0" presId="urn:microsoft.com/office/officeart/2008/layout/VerticalCircleList"/>
    <dgm:cxn modelId="{41EF59B1-B3F1-4703-A7CF-70BEED8DBFFD}" type="presOf" srcId="{9E40DC57-5E12-4F47-A5BA-F449072719D3}" destId="{55F948EE-0FF1-4D8A-B214-21D95120620E}" srcOrd="0" destOrd="0" presId="urn:microsoft.com/office/officeart/2008/layout/VerticalCircleList"/>
    <dgm:cxn modelId="{6829BBB6-922F-4325-B599-2220DF682D28}" type="presOf" srcId="{7210CBC0-2586-40F3-BAA8-16F718A4CA90}" destId="{14BAED6F-1642-42C9-8B01-7CD77CFA23D6}" srcOrd="0" destOrd="0" presId="urn:microsoft.com/office/officeart/2008/layout/VerticalCircleList"/>
    <dgm:cxn modelId="{7342ECFA-982C-476F-BF7C-F8F34DAEBF77}" srcId="{9E40DC57-5E12-4F47-A5BA-F449072719D3}" destId="{48E854B1-5E75-46E2-A089-B70BF52A3E95}" srcOrd="2" destOrd="0" parTransId="{C95A2728-CF98-4992-A515-C9923E87CA40}" sibTransId="{59AD27FE-F8C2-44F1-B765-D370860718F3}"/>
    <dgm:cxn modelId="{DB498258-8FCE-44CF-812C-01F7913D0338}" type="presParOf" srcId="{55F948EE-0FF1-4D8A-B214-21D95120620E}" destId="{CE1A9348-9EF1-43E3-A55E-60383EA0034F}" srcOrd="0" destOrd="0" presId="urn:microsoft.com/office/officeart/2008/layout/VerticalCircleList"/>
    <dgm:cxn modelId="{536414CC-FC65-421F-A2A3-6057EDEA2673}" type="presParOf" srcId="{CE1A9348-9EF1-43E3-A55E-60383EA0034F}" destId="{0F28F9CE-06AF-499E-AB47-5F20D04C49B3}" srcOrd="0" destOrd="0" presId="urn:microsoft.com/office/officeart/2008/layout/VerticalCircleList"/>
    <dgm:cxn modelId="{2DEF0495-E51D-4EA7-AF10-735E64FB4226}" type="presParOf" srcId="{CE1A9348-9EF1-43E3-A55E-60383EA0034F}" destId="{A03F2F42-CEEF-4D5D-9996-06AF21326503}" srcOrd="1" destOrd="0" presId="urn:microsoft.com/office/officeart/2008/layout/VerticalCircleList"/>
    <dgm:cxn modelId="{1BE2C1CC-C973-4549-B212-43282F6ECB8A}" type="presParOf" srcId="{CE1A9348-9EF1-43E3-A55E-60383EA0034F}" destId="{14BAED6F-1642-42C9-8B01-7CD77CFA23D6}" srcOrd="2" destOrd="0" presId="urn:microsoft.com/office/officeart/2008/layout/VerticalCircleList"/>
    <dgm:cxn modelId="{D55EAEDA-E8D0-48EB-984B-1FECB2670BA9}" type="presParOf" srcId="{55F948EE-0FF1-4D8A-B214-21D95120620E}" destId="{E9602BB3-ACAB-4215-892C-B9A29933F1CE}" srcOrd="1" destOrd="0" presId="urn:microsoft.com/office/officeart/2008/layout/VerticalCircleList"/>
    <dgm:cxn modelId="{321343D0-9C83-4E00-AA58-610ADDB38301}" type="presParOf" srcId="{E9602BB3-ACAB-4215-892C-B9A29933F1CE}" destId="{B6548C18-D2BA-4DA1-ACEA-008026A95986}" srcOrd="0" destOrd="0" presId="urn:microsoft.com/office/officeart/2008/layout/VerticalCircleList"/>
    <dgm:cxn modelId="{A4C5C39C-6E8F-496C-AFC6-F66A1EC0AF22}" type="presParOf" srcId="{E9602BB3-ACAB-4215-892C-B9A29933F1CE}" destId="{9C586515-C564-4EFE-887E-EE321C1A3D0C}" srcOrd="1" destOrd="0" presId="urn:microsoft.com/office/officeart/2008/layout/VerticalCircleList"/>
    <dgm:cxn modelId="{A0DA3733-CC95-400E-B72E-83D97741743E}" type="presParOf" srcId="{E9602BB3-ACAB-4215-892C-B9A29933F1CE}" destId="{793CFF62-11E8-453B-9DF4-5133A07CEA53}" srcOrd="2" destOrd="0" presId="urn:microsoft.com/office/officeart/2008/layout/VerticalCircleList"/>
    <dgm:cxn modelId="{5D07036A-474C-43A8-904B-512AB0CC7B9B}" type="presParOf" srcId="{55F948EE-0FF1-4D8A-B214-21D95120620E}" destId="{311B9084-0891-4BC1-8A80-745C8194560A}" srcOrd="2" destOrd="0" presId="urn:microsoft.com/office/officeart/2008/layout/VerticalCircleList"/>
    <dgm:cxn modelId="{A0B77B4C-BBEF-4218-898B-AFEDADF515DE}" type="presParOf" srcId="{311B9084-0891-4BC1-8A80-745C8194560A}" destId="{B52D605E-E6A9-4260-8554-7F718E240CAE}" srcOrd="0" destOrd="0" presId="urn:microsoft.com/office/officeart/2008/layout/VerticalCircleList"/>
    <dgm:cxn modelId="{8AF560E4-1C0B-4B64-B01C-4C6F589B7AE5}" type="presParOf" srcId="{311B9084-0891-4BC1-8A80-745C8194560A}" destId="{4AED953C-DB97-41A7-9428-5371EA636099}" srcOrd="1" destOrd="0" presId="urn:microsoft.com/office/officeart/2008/layout/VerticalCircleList"/>
    <dgm:cxn modelId="{7112AD3A-D662-4DC5-B802-BDCB0575480A}" type="presParOf" srcId="{311B9084-0891-4BC1-8A80-745C8194560A}" destId="{79B9914B-5173-4A97-89BB-D4A8233F040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40DC57-5E12-4F47-A5BA-F449072719D3}" type="doc">
      <dgm:prSet loTypeId="urn:microsoft.com/office/officeart/2008/layout/VerticalCircle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7210CBC0-2586-40F3-BAA8-16F718A4CA90}">
      <dgm:prSet phldrT="[Texto]"/>
      <dgm:spPr/>
      <dgm:t>
        <a:bodyPr/>
        <a:lstStyle/>
        <a:p>
          <a:r>
            <a:rPr lang="es-AR" dirty="0"/>
            <a:t>Nulos originales: 39.328</a:t>
          </a:r>
        </a:p>
      </dgm:t>
    </dgm:pt>
    <dgm:pt modelId="{FC145602-5074-4636-B7B9-04B9648A2ED2}" type="parTrans" cxnId="{FFCA767A-33BD-4E47-B237-79B179B5AAD8}">
      <dgm:prSet/>
      <dgm:spPr/>
      <dgm:t>
        <a:bodyPr/>
        <a:lstStyle/>
        <a:p>
          <a:endParaRPr lang="es-AR"/>
        </a:p>
      </dgm:t>
    </dgm:pt>
    <dgm:pt modelId="{F6FE2597-144D-4021-8ADD-B3B3249D9FF9}" type="sibTrans" cxnId="{FFCA767A-33BD-4E47-B237-79B179B5AAD8}">
      <dgm:prSet/>
      <dgm:spPr/>
      <dgm:t>
        <a:bodyPr/>
        <a:lstStyle/>
        <a:p>
          <a:endParaRPr lang="es-AR"/>
        </a:p>
      </dgm:t>
    </dgm:pt>
    <dgm:pt modelId="{ADE3A501-DF20-4E17-A17C-889DA7155100}">
      <dgm:prSet phldrT="[Texto]"/>
      <dgm:spPr/>
      <dgm:t>
        <a:bodyPr/>
        <a:lstStyle/>
        <a:p>
          <a:r>
            <a:rPr lang="es-AR" dirty="0"/>
            <a:t>Nulos actuales: 19.590</a:t>
          </a:r>
        </a:p>
      </dgm:t>
    </dgm:pt>
    <dgm:pt modelId="{47385640-3938-451D-8AE3-44D2B9DA6116}" type="parTrans" cxnId="{8332034B-99D7-4FF7-8C4B-D2F79DD9E885}">
      <dgm:prSet/>
      <dgm:spPr/>
      <dgm:t>
        <a:bodyPr/>
        <a:lstStyle/>
        <a:p>
          <a:endParaRPr lang="es-AR"/>
        </a:p>
      </dgm:t>
    </dgm:pt>
    <dgm:pt modelId="{C63D83AF-C42E-4347-B67E-BA719278D314}" type="sibTrans" cxnId="{8332034B-99D7-4FF7-8C4B-D2F79DD9E885}">
      <dgm:prSet/>
      <dgm:spPr/>
      <dgm:t>
        <a:bodyPr/>
        <a:lstStyle/>
        <a:p>
          <a:endParaRPr lang="es-AR"/>
        </a:p>
      </dgm:t>
    </dgm:pt>
    <dgm:pt modelId="{48E854B1-5E75-46E2-A089-B70BF52A3E95}">
      <dgm:prSet phldrT="[Texto]"/>
      <dgm:spPr/>
      <dgm:t>
        <a:bodyPr/>
        <a:lstStyle/>
        <a:p>
          <a:r>
            <a:rPr lang="es-AR" dirty="0"/>
            <a:t>50% corregido</a:t>
          </a:r>
        </a:p>
      </dgm:t>
    </dgm:pt>
    <dgm:pt modelId="{C95A2728-CF98-4992-A515-C9923E87CA40}" type="parTrans" cxnId="{7342ECFA-982C-476F-BF7C-F8F34DAEBF77}">
      <dgm:prSet/>
      <dgm:spPr/>
      <dgm:t>
        <a:bodyPr/>
        <a:lstStyle/>
        <a:p>
          <a:endParaRPr lang="es-AR"/>
        </a:p>
      </dgm:t>
    </dgm:pt>
    <dgm:pt modelId="{59AD27FE-F8C2-44F1-B765-D370860718F3}" type="sibTrans" cxnId="{7342ECFA-982C-476F-BF7C-F8F34DAEBF77}">
      <dgm:prSet/>
      <dgm:spPr/>
      <dgm:t>
        <a:bodyPr/>
        <a:lstStyle/>
        <a:p>
          <a:endParaRPr lang="es-AR"/>
        </a:p>
      </dgm:t>
    </dgm:pt>
    <dgm:pt modelId="{55F948EE-0FF1-4D8A-B214-21D95120620E}" type="pres">
      <dgm:prSet presAssocID="{9E40DC57-5E12-4F47-A5BA-F449072719D3}" presName="Name0" presStyleCnt="0">
        <dgm:presLayoutVars>
          <dgm:dir/>
        </dgm:presLayoutVars>
      </dgm:prSet>
      <dgm:spPr/>
    </dgm:pt>
    <dgm:pt modelId="{CE1A9348-9EF1-43E3-A55E-60383EA0034F}" type="pres">
      <dgm:prSet presAssocID="{7210CBC0-2586-40F3-BAA8-16F718A4CA90}" presName="noChildren" presStyleCnt="0"/>
      <dgm:spPr/>
    </dgm:pt>
    <dgm:pt modelId="{0F28F9CE-06AF-499E-AB47-5F20D04C49B3}" type="pres">
      <dgm:prSet presAssocID="{7210CBC0-2586-40F3-BAA8-16F718A4CA90}" presName="gap" presStyleCnt="0"/>
      <dgm:spPr/>
    </dgm:pt>
    <dgm:pt modelId="{A03F2F42-CEEF-4D5D-9996-06AF21326503}" type="pres">
      <dgm:prSet presAssocID="{7210CBC0-2586-40F3-BAA8-16F718A4CA90}" presName="medCircle2" presStyleLbl="vennNode1" presStyleIdx="0" presStyleCnt="3"/>
      <dgm:spPr/>
    </dgm:pt>
    <dgm:pt modelId="{14BAED6F-1642-42C9-8B01-7CD77CFA23D6}" type="pres">
      <dgm:prSet presAssocID="{7210CBC0-2586-40F3-BAA8-16F718A4CA90}" presName="txLvlOnly1" presStyleLbl="revTx" presStyleIdx="0" presStyleCnt="3"/>
      <dgm:spPr/>
    </dgm:pt>
    <dgm:pt modelId="{E9602BB3-ACAB-4215-892C-B9A29933F1CE}" type="pres">
      <dgm:prSet presAssocID="{ADE3A501-DF20-4E17-A17C-889DA7155100}" presName="noChildren" presStyleCnt="0"/>
      <dgm:spPr/>
    </dgm:pt>
    <dgm:pt modelId="{B6548C18-D2BA-4DA1-ACEA-008026A95986}" type="pres">
      <dgm:prSet presAssocID="{ADE3A501-DF20-4E17-A17C-889DA7155100}" presName="gap" presStyleCnt="0"/>
      <dgm:spPr/>
    </dgm:pt>
    <dgm:pt modelId="{9C586515-C564-4EFE-887E-EE321C1A3D0C}" type="pres">
      <dgm:prSet presAssocID="{ADE3A501-DF20-4E17-A17C-889DA7155100}" presName="medCircle2" presStyleLbl="vennNode1" presStyleIdx="1" presStyleCnt="3"/>
      <dgm:spPr/>
    </dgm:pt>
    <dgm:pt modelId="{793CFF62-11E8-453B-9DF4-5133A07CEA53}" type="pres">
      <dgm:prSet presAssocID="{ADE3A501-DF20-4E17-A17C-889DA7155100}" presName="txLvlOnly1" presStyleLbl="revTx" presStyleIdx="1" presStyleCnt="3"/>
      <dgm:spPr/>
    </dgm:pt>
    <dgm:pt modelId="{311B9084-0891-4BC1-8A80-745C8194560A}" type="pres">
      <dgm:prSet presAssocID="{48E854B1-5E75-46E2-A089-B70BF52A3E95}" presName="noChildren" presStyleCnt="0"/>
      <dgm:spPr/>
    </dgm:pt>
    <dgm:pt modelId="{B52D605E-E6A9-4260-8554-7F718E240CAE}" type="pres">
      <dgm:prSet presAssocID="{48E854B1-5E75-46E2-A089-B70BF52A3E95}" presName="gap" presStyleCnt="0"/>
      <dgm:spPr/>
    </dgm:pt>
    <dgm:pt modelId="{4AED953C-DB97-41A7-9428-5371EA636099}" type="pres">
      <dgm:prSet presAssocID="{48E854B1-5E75-46E2-A089-B70BF52A3E95}" presName="medCircle2" presStyleLbl="vennNode1" presStyleIdx="2" presStyleCnt="3"/>
      <dgm:spPr/>
    </dgm:pt>
    <dgm:pt modelId="{79B9914B-5173-4A97-89BB-D4A8233F040F}" type="pres">
      <dgm:prSet presAssocID="{48E854B1-5E75-46E2-A089-B70BF52A3E95}" presName="txLvlOnly1" presStyleLbl="revTx" presStyleIdx="2" presStyleCnt="3"/>
      <dgm:spPr/>
    </dgm:pt>
  </dgm:ptLst>
  <dgm:cxnLst>
    <dgm:cxn modelId="{8332034B-99D7-4FF7-8C4B-D2F79DD9E885}" srcId="{9E40DC57-5E12-4F47-A5BA-F449072719D3}" destId="{ADE3A501-DF20-4E17-A17C-889DA7155100}" srcOrd="1" destOrd="0" parTransId="{47385640-3938-451D-8AE3-44D2B9DA6116}" sibTransId="{C63D83AF-C42E-4347-B67E-BA719278D314}"/>
    <dgm:cxn modelId="{A4DCA258-E73B-4DDE-A080-0A72575A859E}" type="presOf" srcId="{ADE3A501-DF20-4E17-A17C-889DA7155100}" destId="{793CFF62-11E8-453B-9DF4-5133A07CEA53}" srcOrd="0" destOrd="0" presId="urn:microsoft.com/office/officeart/2008/layout/VerticalCircleList"/>
    <dgm:cxn modelId="{FFCA767A-33BD-4E47-B237-79B179B5AAD8}" srcId="{9E40DC57-5E12-4F47-A5BA-F449072719D3}" destId="{7210CBC0-2586-40F3-BAA8-16F718A4CA90}" srcOrd="0" destOrd="0" parTransId="{FC145602-5074-4636-B7B9-04B9648A2ED2}" sibTransId="{F6FE2597-144D-4021-8ADD-B3B3249D9FF9}"/>
    <dgm:cxn modelId="{B998D497-DE4B-48F1-8A33-64A7500F201B}" type="presOf" srcId="{48E854B1-5E75-46E2-A089-B70BF52A3E95}" destId="{79B9914B-5173-4A97-89BB-D4A8233F040F}" srcOrd="0" destOrd="0" presId="urn:microsoft.com/office/officeart/2008/layout/VerticalCircleList"/>
    <dgm:cxn modelId="{41EF59B1-B3F1-4703-A7CF-70BEED8DBFFD}" type="presOf" srcId="{9E40DC57-5E12-4F47-A5BA-F449072719D3}" destId="{55F948EE-0FF1-4D8A-B214-21D95120620E}" srcOrd="0" destOrd="0" presId="urn:microsoft.com/office/officeart/2008/layout/VerticalCircleList"/>
    <dgm:cxn modelId="{6829BBB6-922F-4325-B599-2220DF682D28}" type="presOf" srcId="{7210CBC0-2586-40F3-BAA8-16F718A4CA90}" destId="{14BAED6F-1642-42C9-8B01-7CD77CFA23D6}" srcOrd="0" destOrd="0" presId="urn:microsoft.com/office/officeart/2008/layout/VerticalCircleList"/>
    <dgm:cxn modelId="{7342ECFA-982C-476F-BF7C-F8F34DAEBF77}" srcId="{9E40DC57-5E12-4F47-A5BA-F449072719D3}" destId="{48E854B1-5E75-46E2-A089-B70BF52A3E95}" srcOrd="2" destOrd="0" parTransId="{C95A2728-CF98-4992-A515-C9923E87CA40}" sibTransId="{59AD27FE-F8C2-44F1-B765-D370860718F3}"/>
    <dgm:cxn modelId="{DB498258-8FCE-44CF-812C-01F7913D0338}" type="presParOf" srcId="{55F948EE-0FF1-4D8A-B214-21D95120620E}" destId="{CE1A9348-9EF1-43E3-A55E-60383EA0034F}" srcOrd="0" destOrd="0" presId="urn:microsoft.com/office/officeart/2008/layout/VerticalCircleList"/>
    <dgm:cxn modelId="{536414CC-FC65-421F-A2A3-6057EDEA2673}" type="presParOf" srcId="{CE1A9348-9EF1-43E3-A55E-60383EA0034F}" destId="{0F28F9CE-06AF-499E-AB47-5F20D04C49B3}" srcOrd="0" destOrd="0" presId="urn:microsoft.com/office/officeart/2008/layout/VerticalCircleList"/>
    <dgm:cxn modelId="{2DEF0495-E51D-4EA7-AF10-735E64FB4226}" type="presParOf" srcId="{CE1A9348-9EF1-43E3-A55E-60383EA0034F}" destId="{A03F2F42-CEEF-4D5D-9996-06AF21326503}" srcOrd="1" destOrd="0" presId="urn:microsoft.com/office/officeart/2008/layout/VerticalCircleList"/>
    <dgm:cxn modelId="{1BE2C1CC-C973-4549-B212-43282F6ECB8A}" type="presParOf" srcId="{CE1A9348-9EF1-43E3-A55E-60383EA0034F}" destId="{14BAED6F-1642-42C9-8B01-7CD77CFA23D6}" srcOrd="2" destOrd="0" presId="urn:microsoft.com/office/officeart/2008/layout/VerticalCircleList"/>
    <dgm:cxn modelId="{D55EAEDA-E8D0-48EB-984B-1FECB2670BA9}" type="presParOf" srcId="{55F948EE-0FF1-4D8A-B214-21D95120620E}" destId="{E9602BB3-ACAB-4215-892C-B9A29933F1CE}" srcOrd="1" destOrd="0" presId="urn:microsoft.com/office/officeart/2008/layout/VerticalCircleList"/>
    <dgm:cxn modelId="{321343D0-9C83-4E00-AA58-610ADDB38301}" type="presParOf" srcId="{E9602BB3-ACAB-4215-892C-B9A29933F1CE}" destId="{B6548C18-D2BA-4DA1-ACEA-008026A95986}" srcOrd="0" destOrd="0" presId="urn:microsoft.com/office/officeart/2008/layout/VerticalCircleList"/>
    <dgm:cxn modelId="{A4C5C39C-6E8F-496C-AFC6-F66A1EC0AF22}" type="presParOf" srcId="{E9602BB3-ACAB-4215-892C-B9A29933F1CE}" destId="{9C586515-C564-4EFE-887E-EE321C1A3D0C}" srcOrd="1" destOrd="0" presId="urn:microsoft.com/office/officeart/2008/layout/VerticalCircleList"/>
    <dgm:cxn modelId="{A0DA3733-CC95-400E-B72E-83D97741743E}" type="presParOf" srcId="{E9602BB3-ACAB-4215-892C-B9A29933F1CE}" destId="{793CFF62-11E8-453B-9DF4-5133A07CEA53}" srcOrd="2" destOrd="0" presId="urn:microsoft.com/office/officeart/2008/layout/VerticalCircleList"/>
    <dgm:cxn modelId="{5D07036A-474C-43A8-904B-512AB0CC7B9B}" type="presParOf" srcId="{55F948EE-0FF1-4D8A-B214-21D95120620E}" destId="{311B9084-0891-4BC1-8A80-745C8194560A}" srcOrd="2" destOrd="0" presId="urn:microsoft.com/office/officeart/2008/layout/VerticalCircleList"/>
    <dgm:cxn modelId="{A0B77B4C-BBEF-4218-898B-AFEDADF515DE}" type="presParOf" srcId="{311B9084-0891-4BC1-8A80-745C8194560A}" destId="{B52D605E-E6A9-4260-8554-7F718E240CAE}" srcOrd="0" destOrd="0" presId="urn:microsoft.com/office/officeart/2008/layout/VerticalCircleList"/>
    <dgm:cxn modelId="{8AF560E4-1C0B-4B64-B01C-4C6F589B7AE5}" type="presParOf" srcId="{311B9084-0891-4BC1-8A80-745C8194560A}" destId="{4AED953C-DB97-41A7-9428-5371EA636099}" srcOrd="1" destOrd="0" presId="urn:microsoft.com/office/officeart/2008/layout/VerticalCircleList"/>
    <dgm:cxn modelId="{7112AD3A-D662-4DC5-B802-BDCB0575480A}" type="presParOf" srcId="{311B9084-0891-4BC1-8A80-745C8194560A}" destId="{79B9914B-5173-4A97-89BB-D4A8233F040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D8E479-801A-4CF1-856F-CAC3AC0845BE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47DF4814-BC0E-45C5-8532-AB3115F2E343}">
      <dgm:prSet phldrT="[Texto]"/>
      <dgm:spPr/>
      <dgm:t>
        <a:bodyPr/>
        <a:lstStyle/>
        <a:p>
          <a:r>
            <a:rPr lang="es-AR" dirty="0"/>
            <a:t>A través de expresiones regulares completamos la mayora cantidad de nulos en superficies cubiertas y descubiertas.</a:t>
          </a:r>
        </a:p>
      </dgm:t>
    </dgm:pt>
    <dgm:pt modelId="{4B8FDBE4-58CD-4E4A-B13B-02F33F42BBEB}" type="parTrans" cxnId="{F2A3269D-9BD3-4298-9570-52BDEAA097DF}">
      <dgm:prSet/>
      <dgm:spPr/>
      <dgm:t>
        <a:bodyPr/>
        <a:lstStyle/>
        <a:p>
          <a:endParaRPr lang="es-AR"/>
        </a:p>
      </dgm:t>
    </dgm:pt>
    <dgm:pt modelId="{72D4DCB3-4DC5-421D-B490-CACE5EBC4735}" type="sibTrans" cxnId="{F2A3269D-9BD3-4298-9570-52BDEAA097DF}">
      <dgm:prSet/>
      <dgm:spPr/>
      <dgm:t>
        <a:bodyPr/>
        <a:lstStyle/>
        <a:p>
          <a:endParaRPr lang="es-AR"/>
        </a:p>
      </dgm:t>
    </dgm:pt>
    <dgm:pt modelId="{3F691184-9DB4-424D-8A93-B6A96D268309}">
      <dgm:prSet phldrT="[Texto]"/>
      <dgm:spPr/>
      <dgm:t>
        <a:bodyPr/>
        <a:lstStyle/>
        <a:p>
          <a:r>
            <a:rPr lang="es-AR" dirty="0"/>
            <a:t>Para ello aplicamos la </a:t>
          </a:r>
          <a:r>
            <a:rPr lang="es-AR" dirty="0" err="1"/>
            <a:t>regex</a:t>
          </a:r>
          <a:r>
            <a:rPr lang="es-AR" dirty="0"/>
            <a:t> sobre la columna </a:t>
          </a:r>
          <a:r>
            <a:rPr lang="es-AR" dirty="0" err="1"/>
            <a:t>description</a:t>
          </a:r>
          <a:r>
            <a:rPr lang="es-AR" dirty="0"/>
            <a:t>. </a:t>
          </a:r>
        </a:p>
      </dgm:t>
    </dgm:pt>
    <dgm:pt modelId="{F1BDE271-F5BF-4420-BC36-01F8FDBF70FE}" type="parTrans" cxnId="{AA8B4DC1-D720-4CE1-A424-310ADD453DE8}">
      <dgm:prSet/>
      <dgm:spPr/>
      <dgm:t>
        <a:bodyPr/>
        <a:lstStyle/>
        <a:p>
          <a:endParaRPr lang="es-AR"/>
        </a:p>
      </dgm:t>
    </dgm:pt>
    <dgm:pt modelId="{FBD50563-1EDD-4195-98A9-740C3C371645}" type="sibTrans" cxnId="{AA8B4DC1-D720-4CE1-A424-310ADD453DE8}">
      <dgm:prSet/>
      <dgm:spPr/>
      <dgm:t>
        <a:bodyPr/>
        <a:lstStyle/>
        <a:p>
          <a:endParaRPr lang="es-AR"/>
        </a:p>
      </dgm:t>
    </dgm:pt>
    <dgm:pt modelId="{46141290-A153-45C7-9A16-47F044F0A595}">
      <dgm:prSet phldrT="[Texto]"/>
      <dgm:spPr/>
      <dgm:t>
        <a:bodyPr/>
        <a:lstStyle/>
        <a:p>
          <a:r>
            <a:rPr lang="es-AR" dirty="0"/>
            <a:t>Completamos luego con los valores no nulos de estas dos columnas, aquellos valores nulos en superficie total</a:t>
          </a:r>
        </a:p>
      </dgm:t>
    </dgm:pt>
    <dgm:pt modelId="{DB1122B3-CE94-409A-B5E5-87DEF1A5DB37}" type="parTrans" cxnId="{239F3170-6613-4016-A2A0-2FFC7A8624EB}">
      <dgm:prSet/>
      <dgm:spPr/>
      <dgm:t>
        <a:bodyPr/>
        <a:lstStyle/>
        <a:p>
          <a:endParaRPr lang="es-AR"/>
        </a:p>
      </dgm:t>
    </dgm:pt>
    <dgm:pt modelId="{F11540D1-29D4-46F1-9C39-6741114D0D9D}" type="sibTrans" cxnId="{239F3170-6613-4016-A2A0-2FFC7A8624EB}">
      <dgm:prSet/>
      <dgm:spPr/>
      <dgm:t>
        <a:bodyPr/>
        <a:lstStyle/>
        <a:p>
          <a:endParaRPr lang="es-AR"/>
        </a:p>
      </dgm:t>
    </dgm:pt>
    <dgm:pt modelId="{7BB9DAA0-2EAD-4B78-8E45-79EC7D24D908}" type="pres">
      <dgm:prSet presAssocID="{0AD8E479-801A-4CF1-856F-CAC3AC0845BE}" presName="linear" presStyleCnt="0">
        <dgm:presLayoutVars>
          <dgm:animLvl val="lvl"/>
          <dgm:resizeHandles val="exact"/>
        </dgm:presLayoutVars>
      </dgm:prSet>
      <dgm:spPr/>
    </dgm:pt>
    <dgm:pt modelId="{5003A2FB-94C2-44F4-B9B1-8F3E30CCC779}" type="pres">
      <dgm:prSet presAssocID="{47DF4814-BC0E-45C5-8532-AB3115F2E3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692E3B-4C84-400D-BD41-459DE1C55A1D}" type="pres">
      <dgm:prSet presAssocID="{72D4DCB3-4DC5-421D-B490-CACE5EBC4735}" presName="spacer" presStyleCnt="0"/>
      <dgm:spPr/>
    </dgm:pt>
    <dgm:pt modelId="{AACBDC88-4F2D-4D85-9364-4E1BE817CC22}" type="pres">
      <dgm:prSet presAssocID="{3F691184-9DB4-424D-8A93-B6A96D2683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66037D-CA74-4DD7-A7F2-5ADE67C86D4A}" type="pres">
      <dgm:prSet presAssocID="{FBD50563-1EDD-4195-98A9-740C3C371645}" presName="spacer" presStyleCnt="0"/>
      <dgm:spPr/>
    </dgm:pt>
    <dgm:pt modelId="{3762FFEC-3F45-48B0-8662-13044FFD3306}" type="pres">
      <dgm:prSet presAssocID="{46141290-A153-45C7-9A16-47F044F0A5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64A041-B34E-4D7C-BACF-0A20C8C97EC1}" type="presOf" srcId="{3F691184-9DB4-424D-8A93-B6A96D268309}" destId="{AACBDC88-4F2D-4D85-9364-4E1BE817CC22}" srcOrd="0" destOrd="0" presId="urn:microsoft.com/office/officeart/2005/8/layout/vList2"/>
    <dgm:cxn modelId="{CAFA7547-F213-4B74-B4E1-30E41A9221AE}" type="presOf" srcId="{0AD8E479-801A-4CF1-856F-CAC3AC0845BE}" destId="{7BB9DAA0-2EAD-4B78-8E45-79EC7D24D908}" srcOrd="0" destOrd="0" presId="urn:microsoft.com/office/officeart/2005/8/layout/vList2"/>
    <dgm:cxn modelId="{9DC03648-8D85-4DD3-9681-9E5283E0A1DD}" type="presOf" srcId="{46141290-A153-45C7-9A16-47F044F0A595}" destId="{3762FFEC-3F45-48B0-8662-13044FFD3306}" srcOrd="0" destOrd="0" presId="urn:microsoft.com/office/officeart/2005/8/layout/vList2"/>
    <dgm:cxn modelId="{0706B448-75BB-4F23-9F28-78D63206EB72}" type="presOf" srcId="{47DF4814-BC0E-45C5-8532-AB3115F2E343}" destId="{5003A2FB-94C2-44F4-B9B1-8F3E30CCC779}" srcOrd="0" destOrd="0" presId="urn:microsoft.com/office/officeart/2005/8/layout/vList2"/>
    <dgm:cxn modelId="{239F3170-6613-4016-A2A0-2FFC7A8624EB}" srcId="{0AD8E479-801A-4CF1-856F-CAC3AC0845BE}" destId="{46141290-A153-45C7-9A16-47F044F0A595}" srcOrd="2" destOrd="0" parTransId="{DB1122B3-CE94-409A-B5E5-87DEF1A5DB37}" sibTransId="{F11540D1-29D4-46F1-9C39-6741114D0D9D}"/>
    <dgm:cxn modelId="{F2A3269D-9BD3-4298-9570-52BDEAA097DF}" srcId="{0AD8E479-801A-4CF1-856F-CAC3AC0845BE}" destId="{47DF4814-BC0E-45C5-8532-AB3115F2E343}" srcOrd="0" destOrd="0" parTransId="{4B8FDBE4-58CD-4E4A-B13B-02F33F42BBEB}" sibTransId="{72D4DCB3-4DC5-421D-B490-CACE5EBC4735}"/>
    <dgm:cxn modelId="{AA8B4DC1-D720-4CE1-A424-310ADD453DE8}" srcId="{0AD8E479-801A-4CF1-856F-CAC3AC0845BE}" destId="{3F691184-9DB4-424D-8A93-B6A96D268309}" srcOrd="1" destOrd="0" parTransId="{F1BDE271-F5BF-4420-BC36-01F8FDBF70FE}" sibTransId="{FBD50563-1EDD-4195-98A9-740C3C371645}"/>
    <dgm:cxn modelId="{586F3807-B949-4C90-AD61-9378AED52809}" type="presParOf" srcId="{7BB9DAA0-2EAD-4B78-8E45-79EC7D24D908}" destId="{5003A2FB-94C2-44F4-B9B1-8F3E30CCC779}" srcOrd="0" destOrd="0" presId="urn:microsoft.com/office/officeart/2005/8/layout/vList2"/>
    <dgm:cxn modelId="{8DE17F9E-835E-42D1-9A1A-EAA056EDCA91}" type="presParOf" srcId="{7BB9DAA0-2EAD-4B78-8E45-79EC7D24D908}" destId="{C4692E3B-4C84-400D-BD41-459DE1C55A1D}" srcOrd="1" destOrd="0" presId="urn:microsoft.com/office/officeart/2005/8/layout/vList2"/>
    <dgm:cxn modelId="{058D7894-A2D8-4EC4-889A-7E6C7FE66178}" type="presParOf" srcId="{7BB9DAA0-2EAD-4B78-8E45-79EC7D24D908}" destId="{AACBDC88-4F2D-4D85-9364-4E1BE817CC22}" srcOrd="2" destOrd="0" presId="urn:microsoft.com/office/officeart/2005/8/layout/vList2"/>
    <dgm:cxn modelId="{1596F424-E9BA-4F52-BF78-F1CD35E98433}" type="presParOf" srcId="{7BB9DAA0-2EAD-4B78-8E45-79EC7D24D908}" destId="{CB66037D-CA74-4DD7-A7F2-5ADE67C86D4A}" srcOrd="3" destOrd="0" presId="urn:microsoft.com/office/officeart/2005/8/layout/vList2"/>
    <dgm:cxn modelId="{785781B3-A20E-4657-A63E-970718A82959}" type="presParOf" srcId="{7BB9DAA0-2EAD-4B78-8E45-79EC7D24D908}" destId="{3762FFEC-3F45-48B0-8662-13044FFD33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40DC57-5E12-4F47-A5BA-F449072719D3}" type="doc">
      <dgm:prSet loTypeId="urn:microsoft.com/office/officeart/2008/layout/VerticalCircle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7210CBC0-2586-40F3-BAA8-16F718A4CA90}">
      <dgm:prSet phldrT="[Texto]"/>
      <dgm:spPr/>
      <dgm:t>
        <a:bodyPr/>
        <a:lstStyle/>
        <a:p>
          <a:r>
            <a:rPr lang="es-AR" dirty="0"/>
            <a:t>Nulos originales: 20.410</a:t>
          </a:r>
        </a:p>
      </dgm:t>
    </dgm:pt>
    <dgm:pt modelId="{FC145602-5074-4636-B7B9-04B9648A2ED2}" type="parTrans" cxnId="{FFCA767A-33BD-4E47-B237-79B179B5AAD8}">
      <dgm:prSet/>
      <dgm:spPr/>
      <dgm:t>
        <a:bodyPr/>
        <a:lstStyle/>
        <a:p>
          <a:endParaRPr lang="es-AR"/>
        </a:p>
      </dgm:t>
    </dgm:pt>
    <dgm:pt modelId="{F6FE2597-144D-4021-8ADD-B3B3249D9FF9}" type="sibTrans" cxnId="{FFCA767A-33BD-4E47-B237-79B179B5AAD8}">
      <dgm:prSet/>
      <dgm:spPr/>
      <dgm:t>
        <a:bodyPr/>
        <a:lstStyle/>
        <a:p>
          <a:endParaRPr lang="es-AR"/>
        </a:p>
      </dgm:t>
    </dgm:pt>
    <dgm:pt modelId="{ADE3A501-DF20-4E17-A17C-889DA7155100}">
      <dgm:prSet phldrT="[Texto]"/>
      <dgm:spPr/>
      <dgm:t>
        <a:bodyPr/>
        <a:lstStyle/>
        <a:p>
          <a:r>
            <a:rPr lang="es-AR" dirty="0"/>
            <a:t>Nulos actuales: 17.971</a:t>
          </a:r>
        </a:p>
      </dgm:t>
    </dgm:pt>
    <dgm:pt modelId="{47385640-3938-451D-8AE3-44D2B9DA6116}" type="parTrans" cxnId="{8332034B-99D7-4FF7-8C4B-D2F79DD9E885}">
      <dgm:prSet/>
      <dgm:spPr/>
      <dgm:t>
        <a:bodyPr/>
        <a:lstStyle/>
        <a:p>
          <a:endParaRPr lang="es-AR"/>
        </a:p>
      </dgm:t>
    </dgm:pt>
    <dgm:pt modelId="{C63D83AF-C42E-4347-B67E-BA719278D314}" type="sibTrans" cxnId="{8332034B-99D7-4FF7-8C4B-D2F79DD9E885}">
      <dgm:prSet/>
      <dgm:spPr/>
      <dgm:t>
        <a:bodyPr/>
        <a:lstStyle/>
        <a:p>
          <a:endParaRPr lang="es-AR"/>
        </a:p>
      </dgm:t>
    </dgm:pt>
    <dgm:pt modelId="{48E854B1-5E75-46E2-A089-B70BF52A3E95}">
      <dgm:prSet phldrT="[Texto]"/>
      <dgm:spPr/>
      <dgm:t>
        <a:bodyPr/>
        <a:lstStyle/>
        <a:p>
          <a:r>
            <a:rPr lang="es-AR" dirty="0"/>
            <a:t>12% corregido</a:t>
          </a:r>
        </a:p>
      </dgm:t>
    </dgm:pt>
    <dgm:pt modelId="{C95A2728-CF98-4992-A515-C9923E87CA40}" type="parTrans" cxnId="{7342ECFA-982C-476F-BF7C-F8F34DAEBF77}">
      <dgm:prSet/>
      <dgm:spPr/>
      <dgm:t>
        <a:bodyPr/>
        <a:lstStyle/>
        <a:p>
          <a:endParaRPr lang="es-AR"/>
        </a:p>
      </dgm:t>
    </dgm:pt>
    <dgm:pt modelId="{59AD27FE-F8C2-44F1-B765-D370860718F3}" type="sibTrans" cxnId="{7342ECFA-982C-476F-BF7C-F8F34DAEBF77}">
      <dgm:prSet/>
      <dgm:spPr/>
      <dgm:t>
        <a:bodyPr/>
        <a:lstStyle/>
        <a:p>
          <a:endParaRPr lang="es-AR"/>
        </a:p>
      </dgm:t>
    </dgm:pt>
    <dgm:pt modelId="{55F948EE-0FF1-4D8A-B214-21D95120620E}" type="pres">
      <dgm:prSet presAssocID="{9E40DC57-5E12-4F47-A5BA-F449072719D3}" presName="Name0" presStyleCnt="0">
        <dgm:presLayoutVars>
          <dgm:dir/>
        </dgm:presLayoutVars>
      </dgm:prSet>
      <dgm:spPr/>
    </dgm:pt>
    <dgm:pt modelId="{CE1A9348-9EF1-43E3-A55E-60383EA0034F}" type="pres">
      <dgm:prSet presAssocID="{7210CBC0-2586-40F3-BAA8-16F718A4CA90}" presName="noChildren" presStyleCnt="0"/>
      <dgm:spPr/>
    </dgm:pt>
    <dgm:pt modelId="{0F28F9CE-06AF-499E-AB47-5F20D04C49B3}" type="pres">
      <dgm:prSet presAssocID="{7210CBC0-2586-40F3-BAA8-16F718A4CA90}" presName="gap" presStyleCnt="0"/>
      <dgm:spPr/>
    </dgm:pt>
    <dgm:pt modelId="{A03F2F42-CEEF-4D5D-9996-06AF21326503}" type="pres">
      <dgm:prSet presAssocID="{7210CBC0-2586-40F3-BAA8-16F718A4CA90}" presName="medCircle2" presStyleLbl="vennNode1" presStyleIdx="0" presStyleCnt="3"/>
      <dgm:spPr/>
    </dgm:pt>
    <dgm:pt modelId="{14BAED6F-1642-42C9-8B01-7CD77CFA23D6}" type="pres">
      <dgm:prSet presAssocID="{7210CBC0-2586-40F3-BAA8-16F718A4CA90}" presName="txLvlOnly1" presStyleLbl="revTx" presStyleIdx="0" presStyleCnt="3"/>
      <dgm:spPr/>
    </dgm:pt>
    <dgm:pt modelId="{E9602BB3-ACAB-4215-892C-B9A29933F1CE}" type="pres">
      <dgm:prSet presAssocID="{ADE3A501-DF20-4E17-A17C-889DA7155100}" presName="noChildren" presStyleCnt="0"/>
      <dgm:spPr/>
    </dgm:pt>
    <dgm:pt modelId="{B6548C18-D2BA-4DA1-ACEA-008026A95986}" type="pres">
      <dgm:prSet presAssocID="{ADE3A501-DF20-4E17-A17C-889DA7155100}" presName="gap" presStyleCnt="0"/>
      <dgm:spPr/>
    </dgm:pt>
    <dgm:pt modelId="{9C586515-C564-4EFE-887E-EE321C1A3D0C}" type="pres">
      <dgm:prSet presAssocID="{ADE3A501-DF20-4E17-A17C-889DA7155100}" presName="medCircle2" presStyleLbl="vennNode1" presStyleIdx="1" presStyleCnt="3"/>
      <dgm:spPr/>
    </dgm:pt>
    <dgm:pt modelId="{793CFF62-11E8-453B-9DF4-5133A07CEA53}" type="pres">
      <dgm:prSet presAssocID="{ADE3A501-DF20-4E17-A17C-889DA7155100}" presName="txLvlOnly1" presStyleLbl="revTx" presStyleIdx="1" presStyleCnt="3"/>
      <dgm:spPr/>
    </dgm:pt>
    <dgm:pt modelId="{311B9084-0891-4BC1-8A80-745C8194560A}" type="pres">
      <dgm:prSet presAssocID="{48E854B1-5E75-46E2-A089-B70BF52A3E95}" presName="noChildren" presStyleCnt="0"/>
      <dgm:spPr/>
    </dgm:pt>
    <dgm:pt modelId="{B52D605E-E6A9-4260-8554-7F718E240CAE}" type="pres">
      <dgm:prSet presAssocID="{48E854B1-5E75-46E2-A089-B70BF52A3E95}" presName="gap" presStyleCnt="0"/>
      <dgm:spPr/>
    </dgm:pt>
    <dgm:pt modelId="{4AED953C-DB97-41A7-9428-5371EA636099}" type="pres">
      <dgm:prSet presAssocID="{48E854B1-5E75-46E2-A089-B70BF52A3E95}" presName="medCircle2" presStyleLbl="vennNode1" presStyleIdx="2" presStyleCnt="3"/>
      <dgm:spPr/>
    </dgm:pt>
    <dgm:pt modelId="{79B9914B-5173-4A97-89BB-D4A8233F040F}" type="pres">
      <dgm:prSet presAssocID="{48E854B1-5E75-46E2-A089-B70BF52A3E95}" presName="txLvlOnly1" presStyleLbl="revTx" presStyleIdx="2" presStyleCnt="3"/>
      <dgm:spPr/>
    </dgm:pt>
  </dgm:ptLst>
  <dgm:cxnLst>
    <dgm:cxn modelId="{8332034B-99D7-4FF7-8C4B-D2F79DD9E885}" srcId="{9E40DC57-5E12-4F47-A5BA-F449072719D3}" destId="{ADE3A501-DF20-4E17-A17C-889DA7155100}" srcOrd="1" destOrd="0" parTransId="{47385640-3938-451D-8AE3-44D2B9DA6116}" sibTransId="{C63D83AF-C42E-4347-B67E-BA719278D314}"/>
    <dgm:cxn modelId="{A4DCA258-E73B-4DDE-A080-0A72575A859E}" type="presOf" srcId="{ADE3A501-DF20-4E17-A17C-889DA7155100}" destId="{793CFF62-11E8-453B-9DF4-5133A07CEA53}" srcOrd="0" destOrd="0" presId="urn:microsoft.com/office/officeart/2008/layout/VerticalCircleList"/>
    <dgm:cxn modelId="{FFCA767A-33BD-4E47-B237-79B179B5AAD8}" srcId="{9E40DC57-5E12-4F47-A5BA-F449072719D3}" destId="{7210CBC0-2586-40F3-BAA8-16F718A4CA90}" srcOrd="0" destOrd="0" parTransId="{FC145602-5074-4636-B7B9-04B9648A2ED2}" sibTransId="{F6FE2597-144D-4021-8ADD-B3B3249D9FF9}"/>
    <dgm:cxn modelId="{B998D497-DE4B-48F1-8A33-64A7500F201B}" type="presOf" srcId="{48E854B1-5E75-46E2-A089-B70BF52A3E95}" destId="{79B9914B-5173-4A97-89BB-D4A8233F040F}" srcOrd="0" destOrd="0" presId="urn:microsoft.com/office/officeart/2008/layout/VerticalCircleList"/>
    <dgm:cxn modelId="{41EF59B1-B3F1-4703-A7CF-70BEED8DBFFD}" type="presOf" srcId="{9E40DC57-5E12-4F47-A5BA-F449072719D3}" destId="{55F948EE-0FF1-4D8A-B214-21D95120620E}" srcOrd="0" destOrd="0" presId="urn:microsoft.com/office/officeart/2008/layout/VerticalCircleList"/>
    <dgm:cxn modelId="{6829BBB6-922F-4325-B599-2220DF682D28}" type="presOf" srcId="{7210CBC0-2586-40F3-BAA8-16F718A4CA90}" destId="{14BAED6F-1642-42C9-8B01-7CD77CFA23D6}" srcOrd="0" destOrd="0" presId="urn:microsoft.com/office/officeart/2008/layout/VerticalCircleList"/>
    <dgm:cxn modelId="{7342ECFA-982C-476F-BF7C-F8F34DAEBF77}" srcId="{9E40DC57-5E12-4F47-A5BA-F449072719D3}" destId="{48E854B1-5E75-46E2-A089-B70BF52A3E95}" srcOrd="2" destOrd="0" parTransId="{C95A2728-CF98-4992-A515-C9923E87CA40}" sibTransId="{59AD27FE-F8C2-44F1-B765-D370860718F3}"/>
    <dgm:cxn modelId="{DB498258-8FCE-44CF-812C-01F7913D0338}" type="presParOf" srcId="{55F948EE-0FF1-4D8A-B214-21D95120620E}" destId="{CE1A9348-9EF1-43E3-A55E-60383EA0034F}" srcOrd="0" destOrd="0" presId="urn:microsoft.com/office/officeart/2008/layout/VerticalCircleList"/>
    <dgm:cxn modelId="{536414CC-FC65-421F-A2A3-6057EDEA2673}" type="presParOf" srcId="{CE1A9348-9EF1-43E3-A55E-60383EA0034F}" destId="{0F28F9CE-06AF-499E-AB47-5F20D04C49B3}" srcOrd="0" destOrd="0" presId="urn:microsoft.com/office/officeart/2008/layout/VerticalCircleList"/>
    <dgm:cxn modelId="{2DEF0495-E51D-4EA7-AF10-735E64FB4226}" type="presParOf" srcId="{CE1A9348-9EF1-43E3-A55E-60383EA0034F}" destId="{A03F2F42-CEEF-4D5D-9996-06AF21326503}" srcOrd="1" destOrd="0" presId="urn:microsoft.com/office/officeart/2008/layout/VerticalCircleList"/>
    <dgm:cxn modelId="{1BE2C1CC-C973-4549-B212-43282F6ECB8A}" type="presParOf" srcId="{CE1A9348-9EF1-43E3-A55E-60383EA0034F}" destId="{14BAED6F-1642-42C9-8B01-7CD77CFA23D6}" srcOrd="2" destOrd="0" presId="urn:microsoft.com/office/officeart/2008/layout/VerticalCircleList"/>
    <dgm:cxn modelId="{D55EAEDA-E8D0-48EB-984B-1FECB2670BA9}" type="presParOf" srcId="{55F948EE-0FF1-4D8A-B214-21D95120620E}" destId="{E9602BB3-ACAB-4215-892C-B9A29933F1CE}" srcOrd="1" destOrd="0" presId="urn:microsoft.com/office/officeart/2008/layout/VerticalCircleList"/>
    <dgm:cxn modelId="{321343D0-9C83-4E00-AA58-610ADDB38301}" type="presParOf" srcId="{E9602BB3-ACAB-4215-892C-B9A29933F1CE}" destId="{B6548C18-D2BA-4DA1-ACEA-008026A95986}" srcOrd="0" destOrd="0" presId="urn:microsoft.com/office/officeart/2008/layout/VerticalCircleList"/>
    <dgm:cxn modelId="{A4C5C39C-6E8F-496C-AFC6-F66A1EC0AF22}" type="presParOf" srcId="{E9602BB3-ACAB-4215-892C-B9A29933F1CE}" destId="{9C586515-C564-4EFE-887E-EE321C1A3D0C}" srcOrd="1" destOrd="0" presId="urn:microsoft.com/office/officeart/2008/layout/VerticalCircleList"/>
    <dgm:cxn modelId="{A0DA3733-CC95-400E-B72E-83D97741743E}" type="presParOf" srcId="{E9602BB3-ACAB-4215-892C-B9A29933F1CE}" destId="{793CFF62-11E8-453B-9DF4-5133A07CEA53}" srcOrd="2" destOrd="0" presId="urn:microsoft.com/office/officeart/2008/layout/VerticalCircleList"/>
    <dgm:cxn modelId="{5D07036A-474C-43A8-904B-512AB0CC7B9B}" type="presParOf" srcId="{55F948EE-0FF1-4D8A-B214-21D95120620E}" destId="{311B9084-0891-4BC1-8A80-745C8194560A}" srcOrd="2" destOrd="0" presId="urn:microsoft.com/office/officeart/2008/layout/VerticalCircleList"/>
    <dgm:cxn modelId="{A0B77B4C-BBEF-4218-898B-AFEDADF515DE}" type="presParOf" srcId="{311B9084-0891-4BC1-8A80-745C8194560A}" destId="{B52D605E-E6A9-4260-8554-7F718E240CAE}" srcOrd="0" destOrd="0" presId="urn:microsoft.com/office/officeart/2008/layout/VerticalCircleList"/>
    <dgm:cxn modelId="{8AF560E4-1C0B-4B64-B01C-4C6F589B7AE5}" type="presParOf" srcId="{311B9084-0891-4BC1-8A80-745C8194560A}" destId="{4AED953C-DB97-41A7-9428-5371EA636099}" srcOrd="1" destOrd="0" presId="urn:microsoft.com/office/officeart/2008/layout/VerticalCircleList"/>
    <dgm:cxn modelId="{7112AD3A-D662-4DC5-B802-BDCB0575480A}" type="presParOf" srcId="{311B9084-0891-4BC1-8A80-745C8194560A}" destId="{79B9914B-5173-4A97-89BB-D4A8233F040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2E374-D6A1-42CD-BE7F-D717152252E8}">
      <dsp:nvSpPr>
        <dsp:cNvPr id="0" name=""/>
        <dsp:cNvSpPr/>
      </dsp:nvSpPr>
      <dsp:spPr>
        <a:xfrm>
          <a:off x="0" y="29079"/>
          <a:ext cx="7480789" cy="7150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Plataforma Web y Mobile</a:t>
          </a:r>
        </a:p>
      </dsp:txBody>
      <dsp:txXfrm>
        <a:off x="34906" y="63985"/>
        <a:ext cx="7410977" cy="645240"/>
      </dsp:txXfrm>
    </dsp:sp>
    <dsp:sp modelId="{ADBEA758-9D3D-4EA7-8F8F-F11C14782460}">
      <dsp:nvSpPr>
        <dsp:cNvPr id="0" name=""/>
        <dsp:cNvSpPr/>
      </dsp:nvSpPr>
      <dsp:spPr>
        <a:xfrm>
          <a:off x="0" y="795972"/>
          <a:ext cx="7480789" cy="71505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Brinda soluciones inmobiliarias para quienes buscan vender o acceder a una propiedad</a:t>
          </a:r>
        </a:p>
      </dsp:txBody>
      <dsp:txXfrm>
        <a:off x="34906" y="830878"/>
        <a:ext cx="7410977" cy="645240"/>
      </dsp:txXfrm>
    </dsp:sp>
    <dsp:sp modelId="{433470A4-7062-4AC9-8D38-1DAABC637439}">
      <dsp:nvSpPr>
        <dsp:cNvPr id="0" name=""/>
        <dsp:cNvSpPr/>
      </dsp:nvSpPr>
      <dsp:spPr>
        <a:xfrm>
          <a:off x="0" y="1562865"/>
          <a:ext cx="7480789" cy="71505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Apoyándose en la tecnología, busca ofrecer información para mejorar la toma de decisiones de los usuarios</a:t>
          </a:r>
        </a:p>
      </dsp:txBody>
      <dsp:txXfrm>
        <a:off x="34906" y="1597771"/>
        <a:ext cx="7410977" cy="6452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3A2FB-94C2-44F4-B9B1-8F3E30CCC779}">
      <dsp:nvSpPr>
        <dsp:cNvPr id="0" name=""/>
        <dsp:cNvSpPr/>
      </dsp:nvSpPr>
      <dsp:spPr>
        <a:xfrm>
          <a:off x="0" y="82695"/>
          <a:ext cx="4940553" cy="1099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Mediante </a:t>
          </a:r>
          <a:r>
            <a:rPr lang="es-AR" sz="2000" kern="1200" dirty="0" err="1"/>
            <a:t>regex</a:t>
          </a:r>
          <a:r>
            <a:rPr lang="es-AR" sz="2000" kern="1200" dirty="0"/>
            <a:t>, creamos expresiones regulares para buscar campos que contengan el signo de la divisa seguido del importe.</a:t>
          </a:r>
        </a:p>
      </dsp:txBody>
      <dsp:txXfrm>
        <a:off x="53688" y="136383"/>
        <a:ext cx="4833177" cy="992424"/>
      </dsp:txXfrm>
    </dsp:sp>
    <dsp:sp modelId="{AACBDC88-4F2D-4D85-9364-4E1BE817CC22}">
      <dsp:nvSpPr>
        <dsp:cNvPr id="0" name=""/>
        <dsp:cNvSpPr/>
      </dsp:nvSpPr>
      <dsp:spPr>
        <a:xfrm>
          <a:off x="0" y="1240095"/>
          <a:ext cx="4940553" cy="10998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Aplicamos la expresión regular en las columnas </a:t>
          </a:r>
          <a:r>
            <a:rPr lang="es-AR" sz="2000" kern="1200" dirty="0" err="1"/>
            <a:t>title</a:t>
          </a:r>
          <a:r>
            <a:rPr lang="es-AR" sz="2000" kern="1200" dirty="0"/>
            <a:t> y </a:t>
          </a:r>
          <a:r>
            <a:rPr lang="es-AR" sz="2000" kern="1200" dirty="0" err="1"/>
            <a:t>description</a:t>
          </a:r>
          <a:r>
            <a:rPr lang="es-AR" sz="2000" kern="1200" dirty="0"/>
            <a:t>.</a:t>
          </a:r>
        </a:p>
      </dsp:txBody>
      <dsp:txXfrm>
        <a:off x="53688" y="1293783"/>
        <a:ext cx="4833177" cy="992424"/>
      </dsp:txXfrm>
    </dsp:sp>
    <dsp:sp modelId="{3762FFEC-3F45-48B0-8662-13044FFD3306}">
      <dsp:nvSpPr>
        <dsp:cNvPr id="0" name=""/>
        <dsp:cNvSpPr/>
      </dsp:nvSpPr>
      <dsp:spPr>
        <a:xfrm>
          <a:off x="0" y="2397495"/>
          <a:ext cx="4940553" cy="1099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Completamos con los valores encontrados, los campos nulos de </a:t>
          </a:r>
          <a:r>
            <a:rPr lang="es-AR" sz="2000" kern="1200" dirty="0" err="1"/>
            <a:t>Price_aprox_usd</a:t>
          </a:r>
          <a:endParaRPr lang="es-AR" sz="2000" kern="1200" dirty="0"/>
        </a:p>
      </dsp:txBody>
      <dsp:txXfrm>
        <a:off x="53688" y="2451183"/>
        <a:ext cx="4833177" cy="9924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F2F42-CEEF-4D5D-9996-06AF21326503}">
      <dsp:nvSpPr>
        <dsp:cNvPr id="0" name=""/>
        <dsp:cNvSpPr/>
      </dsp:nvSpPr>
      <dsp:spPr>
        <a:xfrm>
          <a:off x="490986" y="268"/>
          <a:ext cx="390480" cy="39048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BAED6F-1642-42C9-8B01-7CD77CFA23D6}">
      <dsp:nvSpPr>
        <dsp:cNvPr id="0" name=""/>
        <dsp:cNvSpPr/>
      </dsp:nvSpPr>
      <dsp:spPr>
        <a:xfrm>
          <a:off x="686226" y="268"/>
          <a:ext cx="2083354" cy="39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Nulos originales: 52.603</a:t>
          </a:r>
        </a:p>
      </dsp:txBody>
      <dsp:txXfrm>
        <a:off x="686226" y="268"/>
        <a:ext cx="2083354" cy="390480"/>
      </dsp:txXfrm>
    </dsp:sp>
    <dsp:sp modelId="{9C586515-C564-4EFE-887E-EE321C1A3D0C}">
      <dsp:nvSpPr>
        <dsp:cNvPr id="0" name=""/>
        <dsp:cNvSpPr/>
      </dsp:nvSpPr>
      <dsp:spPr>
        <a:xfrm>
          <a:off x="490986" y="390748"/>
          <a:ext cx="390480" cy="390480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3CFF62-11E8-453B-9DF4-5133A07CEA53}">
      <dsp:nvSpPr>
        <dsp:cNvPr id="0" name=""/>
        <dsp:cNvSpPr/>
      </dsp:nvSpPr>
      <dsp:spPr>
        <a:xfrm>
          <a:off x="686226" y="390748"/>
          <a:ext cx="2083354" cy="39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Nulos actuales: 35.809</a:t>
          </a:r>
        </a:p>
      </dsp:txBody>
      <dsp:txXfrm>
        <a:off x="686226" y="390748"/>
        <a:ext cx="2083354" cy="390480"/>
      </dsp:txXfrm>
    </dsp:sp>
    <dsp:sp modelId="{4AED953C-DB97-41A7-9428-5371EA636099}">
      <dsp:nvSpPr>
        <dsp:cNvPr id="0" name=""/>
        <dsp:cNvSpPr/>
      </dsp:nvSpPr>
      <dsp:spPr>
        <a:xfrm>
          <a:off x="490986" y="781229"/>
          <a:ext cx="390480" cy="390480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B9914B-5173-4A97-89BB-D4A8233F040F}">
      <dsp:nvSpPr>
        <dsp:cNvPr id="0" name=""/>
        <dsp:cNvSpPr/>
      </dsp:nvSpPr>
      <dsp:spPr>
        <a:xfrm>
          <a:off x="686226" y="781229"/>
          <a:ext cx="2083354" cy="39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32% corregido</a:t>
          </a:r>
        </a:p>
      </dsp:txBody>
      <dsp:txXfrm>
        <a:off x="686226" y="781229"/>
        <a:ext cx="2083354" cy="3904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3A2FB-94C2-44F4-B9B1-8F3E30CCC779}">
      <dsp:nvSpPr>
        <dsp:cNvPr id="0" name=""/>
        <dsp:cNvSpPr/>
      </dsp:nvSpPr>
      <dsp:spPr>
        <a:xfrm>
          <a:off x="0" y="153525"/>
          <a:ext cx="4940553" cy="15947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kern="1200" dirty="0"/>
            <a:t>Filtramos los valores no nulos para los campos precio </a:t>
          </a:r>
          <a:r>
            <a:rPr lang="es-AR" sz="2900" kern="1200" dirty="0" err="1"/>
            <a:t>aprox</a:t>
          </a:r>
          <a:r>
            <a:rPr lang="es-AR" sz="2900" kern="1200" dirty="0"/>
            <a:t> </a:t>
          </a:r>
          <a:r>
            <a:rPr lang="es-AR" sz="2900" kern="1200" dirty="0" err="1"/>
            <a:t>usd</a:t>
          </a:r>
          <a:r>
            <a:rPr lang="es-AR" sz="2900" kern="1200" dirty="0"/>
            <a:t> y superficie total en m2</a:t>
          </a:r>
        </a:p>
      </dsp:txBody>
      <dsp:txXfrm>
        <a:off x="77847" y="231372"/>
        <a:ext cx="4784859" cy="1439016"/>
      </dsp:txXfrm>
    </dsp:sp>
    <dsp:sp modelId="{AACBDC88-4F2D-4D85-9364-4E1BE817CC22}">
      <dsp:nvSpPr>
        <dsp:cNvPr id="0" name=""/>
        <dsp:cNvSpPr/>
      </dsp:nvSpPr>
      <dsp:spPr>
        <a:xfrm>
          <a:off x="0" y="1831756"/>
          <a:ext cx="4940553" cy="159471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kern="1200" dirty="0"/>
            <a:t>Asignamos el cociente de dichos valores a los campos nulos de precio m2 USD</a:t>
          </a:r>
        </a:p>
      </dsp:txBody>
      <dsp:txXfrm>
        <a:off x="77847" y="1909603"/>
        <a:ext cx="4784859" cy="14390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32114-E491-4015-ADFE-B064966C271F}">
      <dsp:nvSpPr>
        <dsp:cNvPr id="0" name=""/>
        <dsp:cNvSpPr/>
      </dsp:nvSpPr>
      <dsp:spPr>
        <a:xfrm>
          <a:off x="0" y="41935"/>
          <a:ext cx="3438906" cy="993128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Limpieza de datos</a:t>
          </a:r>
        </a:p>
      </dsp:txBody>
      <dsp:txXfrm>
        <a:off x="48481" y="90416"/>
        <a:ext cx="3341944" cy="896166"/>
      </dsp:txXfrm>
    </dsp:sp>
    <dsp:sp modelId="{19AB7E85-F98C-4F5E-A9B6-72B8197A4536}">
      <dsp:nvSpPr>
        <dsp:cNvPr id="0" name=""/>
        <dsp:cNvSpPr/>
      </dsp:nvSpPr>
      <dsp:spPr>
        <a:xfrm>
          <a:off x="0" y="1107064"/>
          <a:ext cx="3438906" cy="993128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Imputación y transformación</a:t>
          </a:r>
        </a:p>
      </dsp:txBody>
      <dsp:txXfrm>
        <a:off x="48481" y="1155545"/>
        <a:ext cx="3341944" cy="896166"/>
      </dsp:txXfrm>
    </dsp:sp>
    <dsp:sp modelId="{4DC6CF3C-3576-400C-90FF-969EEEA21BC2}">
      <dsp:nvSpPr>
        <dsp:cNvPr id="0" name=""/>
        <dsp:cNvSpPr/>
      </dsp:nvSpPr>
      <dsp:spPr>
        <a:xfrm>
          <a:off x="0" y="2172193"/>
          <a:ext cx="3438906" cy="993128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Análisis y visualización</a:t>
          </a:r>
        </a:p>
      </dsp:txBody>
      <dsp:txXfrm>
        <a:off x="48481" y="2220674"/>
        <a:ext cx="3341944" cy="8961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5BF0A-058A-4726-9E91-74ABF2AE8261}">
      <dsp:nvSpPr>
        <dsp:cNvPr id="0" name=""/>
        <dsp:cNvSpPr/>
      </dsp:nvSpPr>
      <dsp:spPr>
        <a:xfrm>
          <a:off x="2656015" y="1155627"/>
          <a:ext cx="2878931" cy="287893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 err="1"/>
            <a:t>Amenities</a:t>
          </a:r>
          <a:endParaRPr lang="es-AR" sz="3700" kern="1200" dirty="0"/>
        </a:p>
      </dsp:txBody>
      <dsp:txXfrm>
        <a:off x="3077625" y="1577237"/>
        <a:ext cx="2035711" cy="2035711"/>
      </dsp:txXfrm>
    </dsp:sp>
    <dsp:sp modelId="{57EEA08F-DD07-4541-8EE7-4D2F6E44A74B}">
      <dsp:nvSpPr>
        <dsp:cNvPr id="0" name=""/>
        <dsp:cNvSpPr/>
      </dsp:nvSpPr>
      <dsp:spPr>
        <a:xfrm>
          <a:off x="3375748" y="513"/>
          <a:ext cx="1439465" cy="1439465"/>
        </a:xfrm>
        <a:prstGeom prst="ellipse">
          <a:avLst/>
        </a:prstGeom>
        <a:solidFill>
          <a:schemeClr val="accent4">
            <a:alpha val="50000"/>
            <a:hueOff val="1633482"/>
            <a:satOff val="-6796"/>
            <a:lumOff val="16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Pileta/piscina</a:t>
          </a:r>
        </a:p>
      </dsp:txBody>
      <dsp:txXfrm>
        <a:off x="3586553" y="211318"/>
        <a:ext cx="1017855" cy="1017855"/>
      </dsp:txXfrm>
    </dsp:sp>
    <dsp:sp modelId="{D4D6B5C4-990E-4BE3-B714-90E47EC788F7}">
      <dsp:nvSpPr>
        <dsp:cNvPr id="0" name=""/>
        <dsp:cNvSpPr/>
      </dsp:nvSpPr>
      <dsp:spPr>
        <a:xfrm>
          <a:off x="4999413" y="937937"/>
          <a:ext cx="1439465" cy="1439465"/>
        </a:xfrm>
        <a:prstGeom prst="ellipse">
          <a:avLst/>
        </a:prstGeom>
        <a:solidFill>
          <a:schemeClr val="accent4">
            <a:alpha val="50000"/>
            <a:hueOff val="3266964"/>
            <a:satOff val="-13592"/>
            <a:lumOff val="32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Terraza/</a:t>
          </a:r>
          <a:r>
            <a:rPr lang="es-AR" sz="1100" kern="1200" dirty="0" err="1"/>
            <a:t>Solarium</a:t>
          </a:r>
          <a:endParaRPr lang="es-AR" sz="1100" kern="1200" dirty="0"/>
        </a:p>
      </dsp:txBody>
      <dsp:txXfrm>
        <a:off x="5210218" y="1148742"/>
        <a:ext cx="1017855" cy="1017855"/>
      </dsp:txXfrm>
    </dsp:sp>
    <dsp:sp modelId="{B3FE4F33-014D-40C6-A808-6DBEB94CD2C2}">
      <dsp:nvSpPr>
        <dsp:cNvPr id="0" name=""/>
        <dsp:cNvSpPr/>
      </dsp:nvSpPr>
      <dsp:spPr>
        <a:xfrm>
          <a:off x="4999413" y="2812783"/>
          <a:ext cx="1439465" cy="1439465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Cochera</a:t>
          </a:r>
        </a:p>
      </dsp:txBody>
      <dsp:txXfrm>
        <a:off x="5210218" y="3023588"/>
        <a:ext cx="1017855" cy="1017855"/>
      </dsp:txXfrm>
    </dsp:sp>
    <dsp:sp modelId="{757FE932-3679-45C1-B720-4C1A9FA89D91}">
      <dsp:nvSpPr>
        <dsp:cNvPr id="0" name=""/>
        <dsp:cNvSpPr/>
      </dsp:nvSpPr>
      <dsp:spPr>
        <a:xfrm>
          <a:off x="3375748" y="3750206"/>
          <a:ext cx="1439465" cy="1439465"/>
        </a:xfrm>
        <a:prstGeom prst="ellipse">
          <a:avLst/>
        </a:prstGeom>
        <a:solidFill>
          <a:schemeClr val="accent4">
            <a:alpha val="50000"/>
            <a:hueOff val="6533927"/>
            <a:satOff val="-27185"/>
            <a:lumOff val="64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Patio</a:t>
          </a:r>
        </a:p>
      </dsp:txBody>
      <dsp:txXfrm>
        <a:off x="3586553" y="3961011"/>
        <a:ext cx="1017855" cy="1017855"/>
      </dsp:txXfrm>
    </dsp:sp>
    <dsp:sp modelId="{12CBC907-3DB8-47A5-84D9-6ADBD71D811A}">
      <dsp:nvSpPr>
        <dsp:cNvPr id="0" name=""/>
        <dsp:cNvSpPr/>
      </dsp:nvSpPr>
      <dsp:spPr>
        <a:xfrm>
          <a:off x="1752084" y="2812783"/>
          <a:ext cx="1439465" cy="1439465"/>
        </a:xfrm>
        <a:prstGeom prst="ellipse">
          <a:avLst/>
        </a:prstGeom>
        <a:solidFill>
          <a:schemeClr val="accent4">
            <a:alpha val="50000"/>
            <a:hueOff val="8167408"/>
            <a:satOff val="-33981"/>
            <a:lumOff val="80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Parrilla</a:t>
          </a:r>
        </a:p>
      </dsp:txBody>
      <dsp:txXfrm>
        <a:off x="1962889" y="3023588"/>
        <a:ext cx="1017855" cy="1017855"/>
      </dsp:txXfrm>
    </dsp:sp>
    <dsp:sp modelId="{614242E0-6DB3-4645-8973-9C842B3D62B9}">
      <dsp:nvSpPr>
        <dsp:cNvPr id="0" name=""/>
        <dsp:cNvSpPr/>
      </dsp:nvSpPr>
      <dsp:spPr>
        <a:xfrm>
          <a:off x="1752084" y="937937"/>
          <a:ext cx="1439465" cy="1439465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Lavadero</a:t>
          </a:r>
        </a:p>
      </dsp:txBody>
      <dsp:txXfrm>
        <a:off x="1962889" y="1148742"/>
        <a:ext cx="1017855" cy="1017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EE640-98A8-4888-9186-F04C4005CA25}">
      <dsp:nvSpPr>
        <dsp:cNvPr id="0" name=""/>
        <dsp:cNvSpPr/>
      </dsp:nvSpPr>
      <dsp:spPr>
        <a:xfrm>
          <a:off x="0" y="0"/>
          <a:ext cx="52950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D2B7D6-E298-4EF3-8DBC-8E530A759FF2}">
      <dsp:nvSpPr>
        <dsp:cNvPr id="0" name=""/>
        <dsp:cNvSpPr/>
      </dsp:nvSpPr>
      <dsp:spPr>
        <a:xfrm>
          <a:off x="0" y="0"/>
          <a:ext cx="5295000" cy="76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Realizamos una puesta en común sobre aquellas características que de estar presentes en una propiedad podrían incrementar su valor</a:t>
          </a:r>
        </a:p>
      </dsp:txBody>
      <dsp:txXfrm>
        <a:off x="0" y="0"/>
        <a:ext cx="5295000" cy="766680"/>
      </dsp:txXfrm>
    </dsp:sp>
    <dsp:sp modelId="{3E16BDCE-67A7-4FFF-8C04-9113CB58D62A}">
      <dsp:nvSpPr>
        <dsp:cNvPr id="0" name=""/>
        <dsp:cNvSpPr/>
      </dsp:nvSpPr>
      <dsp:spPr>
        <a:xfrm>
          <a:off x="0" y="766680"/>
          <a:ext cx="5295000" cy="0"/>
        </a:xfrm>
        <a:prstGeom prst="lin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B10E5B-5BF0-41DB-8B2B-E631DD754F56}">
      <dsp:nvSpPr>
        <dsp:cNvPr id="0" name=""/>
        <dsp:cNvSpPr/>
      </dsp:nvSpPr>
      <dsp:spPr>
        <a:xfrm>
          <a:off x="0" y="766680"/>
          <a:ext cx="5295000" cy="76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Buscamos cada una de ellas mediante expresiones regulares en la columna </a:t>
          </a:r>
          <a:r>
            <a:rPr lang="es-AR" sz="1500" kern="1200" dirty="0" err="1"/>
            <a:t>description</a:t>
          </a:r>
          <a:r>
            <a:rPr lang="es-AR" sz="1500" kern="1200" dirty="0"/>
            <a:t>.</a:t>
          </a:r>
        </a:p>
      </dsp:txBody>
      <dsp:txXfrm>
        <a:off x="0" y="766680"/>
        <a:ext cx="5295000" cy="766680"/>
      </dsp:txXfrm>
    </dsp:sp>
    <dsp:sp modelId="{6C934694-B299-4398-A998-7319B3AB0F6A}">
      <dsp:nvSpPr>
        <dsp:cNvPr id="0" name=""/>
        <dsp:cNvSpPr/>
      </dsp:nvSpPr>
      <dsp:spPr>
        <a:xfrm>
          <a:off x="0" y="1533361"/>
          <a:ext cx="5295000" cy="0"/>
        </a:xfrm>
        <a:prstGeom prst="lin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1E890C-0DDB-46E1-BFD5-C55C63E2FF50}">
      <dsp:nvSpPr>
        <dsp:cNvPr id="0" name=""/>
        <dsp:cNvSpPr/>
      </dsp:nvSpPr>
      <dsp:spPr>
        <a:xfrm>
          <a:off x="0" y="1533361"/>
          <a:ext cx="5295000" cy="76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Se les asignó a las mismas valores 1 para su presencia, y 0 para su carencia.</a:t>
          </a:r>
        </a:p>
      </dsp:txBody>
      <dsp:txXfrm>
        <a:off x="0" y="1533361"/>
        <a:ext cx="5295000" cy="766680"/>
      </dsp:txXfrm>
    </dsp:sp>
    <dsp:sp modelId="{E15A0021-D1AF-4001-934A-D8072CA9D8FD}">
      <dsp:nvSpPr>
        <dsp:cNvPr id="0" name=""/>
        <dsp:cNvSpPr/>
      </dsp:nvSpPr>
      <dsp:spPr>
        <a:xfrm>
          <a:off x="0" y="2300042"/>
          <a:ext cx="5295000" cy="0"/>
        </a:xfrm>
        <a:prstGeom prst="lin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FEBA0A-9B10-4E01-A7C6-4DDD32FE32EF}">
      <dsp:nvSpPr>
        <dsp:cNvPr id="0" name=""/>
        <dsp:cNvSpPr/>
      </dsp:nvSpPr>
      <dsp:spPr>
        <a:xfrm>
          <a:off x="0" y="2300042"/>
          <a:ext cx="5295000" cy="76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La suma de los valores encontrados conforma luego la columna de </a:t>
          </a:r>
          <a:r>
            <a:rPr lang="es-AR" sz="1500" kern="1200" dirty="0" err="1"/>
            <a:t>Amenities</a:t>
          </a:r>
          <a:endParaRPr lang="es-AR" sz="1500" kern="1200" dirty="0"/>
        </a:p>
      </dsp:txBody>
      <dsp:txXfrm>
        <a:off x="0" y="2300042"/>
        <a:ext cx="5295000" cy="7666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EE640-98A8-4888-9186-F04C4005CA25}">
      <dsp:nvSpPr>
        <dsp:cNvPr id="0" name=""/>
        <dsp:cNvSpPr/>
      </dsp:nvSpPr>
      <dsp:spPr>
        <a:xfrm>
          <a:off x="0" y="1497"/>
          <a:ext cx="52950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D2B7D6-E298-4EF3-8DBC-8E530A759FF2}">
      <dsp:nvSpPr>
        <dsp:cNvPr id="0" name=""/>
        <dsp:cNvSpPr/>
      </dsp:nvSpPr>
      <dsp:spPr>
        <a:xfrm>
          <a:off x="0" y="1497"/>
          <a:ext cx="5295000" cy="102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Considerando estas variables como aspectos importantes a conocer de una propiedad, buscamos aproximarnos a su valor para los casos que quedaron sin completar.</a:t>
          </a:r>
        </a:p>
      </dsp:txBody>
      <dsp:txXfrm>
        <a:off x="0" y="1497"/>
        <a:ext cx="5295000" cy="1021242"/>
      </dsp:txXfrm>
    </dsp:sp>
    <dsp:sp modelId="{D08FF0CF-E4D0-43A7-BDA7-DB6444431E20}">
      <dsp:nvSpPr>
        <dsp:cNvPr id="0" name=""/>
        <dsp:cNvSpPr/>
      </dsp:nvSpPr>
      <dsp:spPr>
        <a:xfrm>
          <a:off x="0" y="1022740"/>
          <a:ext cx="5295000" cy="0"/>
        </a:xfrm>
        <a:prstGeom prst="line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458CD1-8B2E-4360-864A-04DF4AAB2BD4}">
      <dsp:nvSpPr>
        <dsp:cNvPr id="0" name=""/>
        <dsp:cNvSpPr/>
      </dsp:nvSpPr>
      <dsp:spPr>
        <a:xfrm>
          <a:off x="0" y="1022740"/>
          <a:ext cx="5295000" cy="102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Para ello, supusimos que inmuebles construidos en la misma zona geográfica, podrían presentar características constructivas similares, y valores semejantes de expensas</a:t>
          </a:r>
        </a:p>
      </dsp:txBody>
      <dsp:txXfrm>
        <a:off x="0" y="1022740"/>
        <a:ext cx="5295000" cy="1021242"/>
      </dsp:txXfrm>
    </dsp:sp>
    <dsp:sp modelId="{61C70792-7931-4880-BCF6-C8B21D848531}">
      <dsp:nvSpPr>
        <dsp:cNvPr id="0" name=""/>
        <dsp:cNvSpPr/>
      </dsp:nvSpPr>
      <dsp:spPr>
        <a:xfrm>
          <a:off x="0" y="2043982"/>
          <a:ext cx="5295000" cy="0"/>
        </a:xfrm>
        <a:prstGeom prst="lin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38CA47-35EA-4E30-8B16-C4A819830199}">
      <dsp:nvSpPr>
        <dsp:cNvPr id="0" name=""/>
        <dsp:cNvSpPr/>
      </dsp:nvSpPr>
      <dsp:spPr>
        <a:xfrm>
          <a:off x="0" y="2043982"/>
          <a:ext cx="5295000" cy="102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Es por ello que como criterio de aproximación, tomamos la media por </a:t>
          </a:r>
          <a:r>
            <a:rPr lang="es-AR" sz="1700" kern="1200" dirty="0" err="1"/>
            <a:t>state</a:t>
          </a:r>
          <a:r>
            <a:rPr lang="es-AR" sz="1700" kern="1200" dirty="0"/>
            <a:t> </a:t>
          </a:r>
          <a:r>
            <a:rPr lang="es-AR" sz="1700" kern="1200" dirty="0" err="1"/>
            <a:t>name</a:t>
          </a:r>
          <a:r>
            <a:rPr lang="es-AR" sz="1700" kern="1200" dirty="0"/>
            <a:t> y place </a:t>
          </a:r>
          <a:r>
            <a:rPr lang="es-AR" sz="1700" kern="1200" dirty="0" err="1"/>
            <a:t>name</a:t>
          </a:r>
          <a:r>
            <a:rPr lang="es-AR" sz="1700" kern="1200" dirty="0"/>
            <a:t> para imputar los valores faltantes de pisos, habitaciones y expensas.</a:t>
          </a:r>
        </a:p>
      </dsp:txBody>
      <dsp:txXfrm>
        <a:off x="0" y="2043982"/>
        <a:ext cx="5295000" cy="10212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EE640-98A8-4888-9186-F04C4005CA25}">
      <dsp:nvSpPr>
        <dsp:cNvPr id="0" name=""/>
        <dsp:cNvSpPr/>
      </dsp:nvSpPr>
      <dsp:spPr>
        <a:xfrm>
          <a:off x="0" y="0"/>
          <a:ext cx="52950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D2B7D6-E298-4EF3-8DBC-8E530A759FF2}">
      <dsp:nvSpPr>
        <dsp:cNvPr id="0" name=""/>
        <dsp:cNvSpPr/>
      </dsp:nvSpPr>
      <dsp:spPr>
        <a:xfrm>
          <a:off x="0" y="0"/>
          <a:ext cx="5295000" cy="1533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A fin de obtener un primer filtro para posibles valores erróneos.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Para ello filtramos los valores de precio por metro cuadrado USD para quedarnos con los casos con valores menores  a 20.000, excluyendo para ello los barrios de Puerto Madero y Palermo Chico. Esto debido a detectamos casos con errores en el origen como precio por metro cuadrado del total del valor de la propiedad</a:t>
          </a:r>
        </a:p>
      </dsp:txBody>
      <dsp:txXfrm>
        <a:off x="0" y="0"/>
        <a:ext cx="5295000" cy="1533361"/>
      </dsp:txXfrm>
    </dsp:sp>
    <dsp:sp modelId="{51D20D8E-31CA-4FE8-9019-0767F40AC2F5}">
      <dsp:nvSpPr>
        <dsp:cNvPr id="0" name=""/>
        <dsp:cNvSpPr/>
      </dsp:nvSpPr>
      <dsp:spPr>
        <a:xfrm>
          <a:off x="0" y="1533361"/>
          <a:ext cx="5295000" cy="0"/>
        </a:xfrm>
        <a:prstGeom prst="lin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3FC52D-BD29-4DF6-8EDC-6C7BBA4B041F}">
      <dsp:nvSpPr>
        <dsp:cNvPr id="0" name=""/>
        <dsp:cNvSpPr/>
      </dsp:nvSpPr>
      <dsp:spPr>
        <a:xfrm>
          <a:off x="0" y="1533361"/>
          <a:ext cx="5295000" cy="1533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Adicional  a ello filtramos el </a:t>
          </a:r>
          <a:r>
            <a:rPr lang="es-AR" sz="1300" kern="1200" dirty="0" err="1"/>
            <a:t>dataset</a:t>
          </a:r>
          <a:r>
            <a:rPr lang="es-AR" sz="1300" kern="1200" dirty="0"/>
            <a:t> para quedarnos con aquellos valores cuyo precio en </a:t>
          </a:r>
          <a:r>
            <a:rPr lang="es-AR" sz="1300" kern="1200" dirty="0" err="1"/>
            <a:t>usd</a:t>
          </a:r>
          <a:r>
            <a:rPr lang="es-AR" sz="1300" kern="1200" dirty="0"/>
            <a:t> fuese superior a 9999 y su superficie total mayor a 14 m2.  Por ultimo nos quedamos solo con registros que </a:t>
          </a:r>
          <a:r>
            <a:rPr lang="es-AR" sz="1300" kern="1200" dirty="0" err="1"/>
            <a:t>teinen</a:t>
          </a:r>
          <a:r>
            <a:rPr lang="es-AR" sz="1300" kern="1200" dirty="0"/>
            <a:t> definido el valor de precio m2 en USD , debido a que es la variable a predecir y no debe ser NULL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300" kern="1200" dirty="0"/>
        </a:p>
      </dsp:txBody>
      <dsp:txXfrm>
        <a:off x="0" y="1533361"/>
        <a:ext cx="5295000" cy="153336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32114-E491-4015-ADFE-B064966C271F}">
      <dsp:nvSpPr>
        <dsp:cNvPr id="0" name=""/>
        <dsp:cNvSpPr/>
      </dsp:nvSpPr>
      <dsp:spPr>
        <a:xfrm>
          <a:off x="0" y="41935"/>
          <a:ext cx="3438906" cy="993128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Limpieza de datos</a:t>
          </a:r>
        </a:p>
      </dsp:txBody>
      <dsp:txXfrm>
        <a:off x="48481" y="90416"/>
        <a:ext cx="3341944" cy="896166"/>
      </dsp:txXfrm>
    </dsp:sp>
    <dsp:sp modelId="{19AB7E85-F98C-4F5E-A9B6-72B8197A4536}">
      <dsp:nvSpPr>
        <dsp:cNvPr id="0" name=""/>
        <dsp:cNvSpPr/>
      </dsp:nvSpPr>
      <dsp:spPr>
        <a:xfrm>
          <a:off x="0" y="1107064"/>
          <a:ext cx="3438906" cy="993128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Imputación y transformación</a:t>
          </a:r>
        </a:p>
      </dsp:txBody>
      <dsp:txXfrm>
        <a:off x="48481" y="1155545"/>
        <a:ext cx="3341944" cy="896166"/>
      </dsp:txXfrm>
    </dsp:sp>
    <dsp:sp modelId="{4DC6CF3C-3576-400C-90FF-969EEEA21BC2}">
      <dsp:nvSpPr>
        <dsp:cNvPr id="0" name=""/>
        <dsp:cNvSpPr/>
      </dsp:nvSpPr>
      <dsp:spPr>
        <a:xfrm>
          <a:off x="0" y="2172193"/>
          <a:ext cx="3438906" cy="993128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Análisis y visualización</a:t>
          </a:r>
        </a:p>
      </dsp:txBody>
      <dsp:txXfrm>
        <a:off x="48481" y="2220674"/>
        <a:ext cx="3341944" cy="89616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DBAC3-0ECC-4A25-A451-9FA86D253603}">
      <dsp:nvSpPr>
        <dsp:cNvPr id="0" name=""/>
        <dsp:cNvSpPr/>
      </dsp:nvSpPr>
      <dsp:spPr>
        <a:xfrm>
          <a:off x="2127" y="285046"/>
          <a:ext cx="1510307" cy="151030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117" tIns="25400" rIns="83117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 err="1"/>
            <a:t>Rows</a:t>
          </a:r>
          <a:r>
            <a:rPr lang="es-AR" sz="2000" kern="1200" dirty="0"/>
            <a:t> 84.288</a:t>
          </a:r>
        </a:p>
      </dsp:txBody>
      <dsp:txXfrm>
        <a:off x="223306" y="506225"/>
        <a:ext cx="1067949" cy="1067949"/>
      </dsp:txXfrm>
    </dsp:sp>
    <dsp:sp modelId="{DFD4F6F6-CF92-43FC-AC66-6FA38BD59452}">
      <dsp:nvSpPr>
        <dsp:cNvPr id="0" name=""/>
        <dsp:cNvSpPr/>
      </dsp:nvSpPr>
      <dsp:spPr>
        <a:xfrm>
          <a:off x="1210373" y="285046"/>
          <a:ext cx="1510307" cy="1510307"/>
        </a:xfrm>
        <a:prstGeom prst="ellipse">
          <a:avLst/>
        </a:prstGeom>
        <a:solidFill>
          <a:schemeClr val="accent5">
            <a:alpha val="50000"/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117" tIns="25400" rIns="83117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 err="1"/>
            <a:t>Columns</a:t>
          </a:r>
          <a:r>
            <a:rPr lang="es-AR" sz="2000" kern="1200" dirty="0"/>
            <a:t> 36</a:t>
          </a:r>
        </a:p>
      </dsp:txBody>
      <dsp:txXfrm>
        <a:off x="1431552" y="506225"/>
        <a:ext cx="1067949" cy="1067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2E374-D6A1-42CD-BE7F-D717152252E8}">
      <dsp:nvSpPr>
        <dsp:cNvPr id="0" name=""/>
        <dsp:cNvSpPr/>
      </dsp:nvSpPr>
      <dsp:spPr>
        <a:xfrm>
          <a:off x="0" y="545099"/>
          <a:ext cx="7480789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A través del análisis del </a:t>
          </a:r>
          <a:r>
            <a:rPr lang="es-AR" sz="2000" kern="1200" dirty="0" err="1"/>
            <a:t>Dataset</a:t>
          </a:r>
          <a:r>
            <a:rPr lang="es-AR" sz="2000" kern="1200" dirty="0"/>
            <a:t> proporcionado por </a:t>
          </a:r>
          <a:r>
            <a:rPr lang="es-AR" sz="2000" kern="1200" dirty="0" err="1"/>
            <a:t>Properati</a:t>
          </a:r>
          <a:r>
            <a:rPr lang="es-AR" sz="2000" kern="1200" dirty="0"/>
            <a:t>, buscaremos identificar y comprender la interrelación de variables que determinan el precio en USD por m2 de una propiedad.</a:t>
          </a:r>
        </a:p>
      </dsp:txBody>
      <dsp:txXfrm>
        <a:off x="59399" y="604498"/>
        <a:ext cx="7361991" cy="109800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EE640-98A8-4888-9186-F04C4005CA25}">
      <dsp:nvSpPr>
        <dsp:cNvPr id="0" name=""/>
        <dsp:cNvSpPr/>
      </dsp:nvSpPr>
      <dsp:spPr>
        <a:xfrm>
          <a:off x="0" y="1038"/>
          <a:ext cx="4442486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D2B7D6-E298-4EF3-8DBC-8E530A759FF2}">
      <dsp:nvSpPr>
        <dsp:cNvPr id="0" name=""/>
        <dsp:cNvSpPr/>
      </dsp:nvSpPr>
      <dsp:spPr>
        <a:xfrm>
          <a:off x="0" y="1038"/>
          <a:ext cx="4442486" cy="708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Comenzamos con un análisis de correlación, para poder determinar el comportamiento conjunto de nuestras variables de interés.</a:t>
          </a:r>
        </a:p>
      </dsp:txBody>
      <dsp:txXfrm>
        <a:off x="0" y="1038"/>
        <a:ext cx="4442486" cy="708364"/>
      </dsp:txXfrm>
    </dsp:sp>
    <dsp:sp modelId="{D950128D-8205-48E4-92BE-0005F08A8908}">
      <dsp:nvSpPr>
        <dsp:cNvPr id="0" name=""/>
        <dsp:cNvSpPr/>
      </dsp:nvSpPr>
      <dsp:spPr>
        <a:xfrm>
          <a:off x="0" y="709403"/>
          <a:ext cx="4442486" cy="0"/>
        </a:xfrm>
        <a:prstGeom prst="line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A38F38-3EDC-4042-878F-D23EDCE9C716}">
      <dsp:nvSpPr>
        <dsp:cNvPr id="0" name=""/>
        <dsp:cNvSpPr/>
      </dsp:nvSpPr>
      <dsp:spPr>
        <a:xfrm>
          <a:off x="0" y="709403"/>
          <a:ext cx="4442486" cy="708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El primer intento no fue satisfactorio,, ya que se notaban correlaciones muy bajas, solo llamadoras de atención para </a:t>
          </a:r>
          <a:r>
            <a:rPr lang="es-AR" sz="1400" kern="1200" dirty="0" err="1"/>
            <a:t>Floor</a:t>
          </a:r>
          <a:r>
            <a:rPr lang="es-AR" sz="1400" kern="1200" dirty="0"/>
            <a:t>/Price_usd_m2 y para romos/Price.</a:t>
          </a:r>
        </a:p>
      </dsp:txBody>
      <dsp:txXfrm>
        <a:off x="0" y="709403"/>
        <a:ext cx="4442486" cy="708364"/>
      </dsp:txXfrm>
    </dsp:sp>
    <dsp:sp modelId="{79D8CE82-5645-4B68-93B5-DCB282689FCA}">
      <dsp:nvSpPr>
        <dsp:cNvPr id="0" name=""/>
        <dsp:cNvSpPr/>
      </dsp:nvSpPr>
      <dsp:spPr>
        <a:xfrm>
          <a:off x="0" y="1417767"/>
          <a:ext cx="4442486" cy="0"/>
        </a:xfrm>
        <a:prstGeom prst="lin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4A7DEA-EF7C-43DD-A35C-A057F32C32F5}">
      <dsp:nvSpPr>
        <dsp:cNvPr id="0" name=""/>
        <dsp:cNvSpPr/>
      </dsp:nvSpPr>
      <dsp:spPr>
        <a:xfrm>
          <a:off x="0" y="1417767"/>
          <a:ext cx="4442486" cy="708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En el presenta análisis se encuentran </a:t>
          </a:r>
          <a:r>
            <a:rPr lang="es-AR" sz="1400" kern="1200" dirty="0" err="1"/>
            <a:t>incluídas</a:t>
          </a:r>
          <a:r>
            <a:rPr lang="es-AR" sz="1400" kern="1200" dirty="0"/>
            <a:t> las observaciones de nuestro </a:t>
          </a:r>
          <a:r>
            <a:rPr lang="es-AR" sz="1400" kern="1200" dirty="0" err="1"/>
            <a:t>dataseet</a:t>
          </a:r>
          <a:r>
            <a:rPr lang="es-AR" sz="1400" kern="1200" dirty="0"/>
            <a:t> considerando el Top 10 de locaciones, pero sin diferenciarlas entre sí.</a:t>
          </a:r>
        </a:p>
      </dsp:txBody>
      <dsp:txXfrm>
        <a:off x="0" y="1417767"/>
        <a:ext cx="4442486" cy="70836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EE640-98A8-4888-9186-F04C4005CA25}">
      <dsp:nvSpPr>
        <dsp:cNvPr id="0" name=""/>
        <dsp:cNvSpPr/>
      </dsp:nvSpPr>
      <dsp:spPr>
        <a:xfrm>
          <a:off x="0" y="0"/>
          <a:ext cx="487072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D2B7D6-E298-4EF3-8DBC-8E530A759FF2}">
      <dsp:nvSpPr>
        <dsp:cNvPr id="0" name=""/>
        <dsp:cNvSpPr/>
      </dsp:nvSpPr>
      <dsp:spPr>
        <a:xfrm>
          <a:off x="0" y="0"/>
          <a:ext cx="4870723" cy="695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Partiendo de una idea preliminar de que al analizar todo el </a:t>
          </a:r>
          <a:r>
            <a:rPr lang="es-AR" sz="1400" kern="1200" dirty="0" err="1"/>
            <a:t>dataset</a:t>
          </a:r>
          <a:r>
            <a:rPr lang="es-AR" sz="1400" kern="1200" dirty="0"/>
            <a:t> podríamos mezclar zonas cuyos comportamientos sean distintos.</a:t>
          </a:r>
        </a:p>
      </dsp:txBody>
      <dsp:txXfrm>
        <a:off x="0" y="0"/>
        <a:ext cx="4870723" cy="695465"/>
      </dsp:txXfrm>
    </dsp:sp>
    <dsp:sp modelId="{C56C7A6A-EA88-479B-ACAA-C50986349731}">
      <dsp:nvSpPr>
        <dsp:cNvPr id="0" name=""/>
        <dsp:cNvSpPr/>
      </dsp:nvSpPr>
      <dsp:spPr>
        <a:xfrm>
          <a:off x="0" y="695465"/>
          <a:ext cx="4870723" cy="0"/>
        </a:xfrm>
        <a:prstGeom prst="lin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46ADF4-1B2D-44CE-BDCF-1A33E7BFFFE5}">
      <dsp:nvSpPr>
        <dsp:cNvPr id="0" name=""/>
        <dsp:cNvSpPr/>
      </dsp:nvSpPr>
      <dsp:spPr>
        <a:xfrm>
          <a:off x="0" y="695465"/>
          <a:ext cx="4870723" cy="695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Decidimos aislar dicho efecto, y proceder al análisis de correlación geográfico, para lo cual definimos una </a:t>
          </a:r>
          <a:r>
            <a:rPr lang="es-AR" sz="1400" kern="1200" dirty="0" err="1"/>
            <a:t>boolean</a:t>
          </a:r>
          <a:r>
            <a:rPr lang="es-AR" sz="1400" kern="1200" dirty="0"/>
            <a:t> </a:t>
          </a:r>
          <a:r>
            <a:rPr lang="es-AR" sz="1400" kern="1200" dirty="0" err="1"/>
            <a:t>mask</a:t>
          </a:r>
          <a:r>
            <a:rPr lang="es-AR" sz="1400" kern="1200" dirty="0"/>
            <a:t> por zonas de interés.</a:t>
          </a:r>
        </a:p>
      </dsp:txBody>
      <dsp:txXfrm>
        <a:off x="0" y="695465"/>
        <a:ext cx="4870723" cy="695465"/>
      </dsp:txXfrm>
    </dsp:sp>
    <dsp:sp modelId="{3A859C83-2AE4-45FC-90B6-4D1DF9CB7C46}">
      <dsp:nvSpPr>
        <dsp:cNvPr id="0" name=""/>
        <dsp:cNvSpPr/>
      </dsp:nvSpPr>
      <dsp:spPr>
        <a:xfrm>
          <a:off x="0" y="1390930"/>
          <a:ext cx="4870723" cy="0"/>
        </a:xfrm>
        <a:prstGeom prst="lin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448703-0520-4C27-A260-9335E1BBF855}">
      <dsp:nvSpPr>
        <dsp:cNvPr id="0" name=""/>
        <dsp:cNvSpPr/>
      </dsp:nvSpPr>
      <dsp:spPr>
        <a:xfrm>
          <a:off x="0" y="1390930"/>
          <a:ext cx="4870723" cy="695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En el presente gráfico podemos observar el comportamiento de las variables para “Caballito”</a:t>
          </a:r>
        </a:p>
      </dsp:txBody>
      <dsp:txXfrm>
        <a:off x="0" y="1390930"/>
        <a:ext cx="4870723" cy="695465"/>
      </dsp:txXfrm>
    </dsp:sp>
    <dsp:sp modelId="{63A51C14-9A80-443D-A3C9-0FA91C1D77F2}">
      <dsp:nvSpPr>
        <dsp:cNvPr id="0" name=""/>
        <dsp:cNvSpPr/>
      </dsp:nvSpPr>
      <dsp:spPr>
        <a:xfrm>
          <a:off x="0" y="2086396"/>
          <a:ext cx="4870723" cy="0"/>
        </a:xfrm>
        <a:prstGeom prst="lin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2594A7-AF49-4EA7-9329-304FCAE98ACC}">
      <dsp:nvSpPr>
        <dsp:cNvPr id="0" name=""/>
        <dsp:cNvSpPr/>
      </dsp:nvSpPr>
      <dsp:spPr>
        <a:xfrm>
          <a:off x="0" y="2086396"/>
          <a:ext cx="4870723" cy="695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Observamos correlaciones positivas para Price/</a:t>
          </a:r>
          <a:r>
            <a:rPr lang="es-AR" sz="1400" kern="1200" dirty="0" err="1"/>
            <a:t>Rooms</a:t>
          </a:r>
          <a:r>
            <a:rPr lang="es-AR" sz="1400" kern="1200" dirty="0"/>
            <a:t> – Price/</a:t>
          </a:r>
          <a:r>
            <a:rPr lang="es-AR" sz="1400" kern="1200" dirty="0" err="1"/>
            <a:t>Surface_total</a:t>
          </a:r>
          <a:r>
            <a:rPr lang="es-AR" sz="1400" kern="1200" dirty="0"/>
            <a:t> </a:t>
          </a:r>
        </a:p>
      </dsp:txBody>
      <dsp:txXfrm>
        <a:off x="0" y="2086396"/>
        <a:ext cx="4870723" cy="69546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A8B1E-0842-4C90-BA3C-A0AE49901BB7}">
      <dsp:nvSpPr>
        <dsp:cNvPr id="0" name=""/>
        <dsp:cNvSpPr/>
      </dsp:nvSpPr>
      <dsp:spPr>
        <a:xfrm>
          <a:off x="560489" y="14"/>
          <a:ext cx="1671923" cy="10031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Análisis de </a:t>
          </a:r>
          <a:r>
            <a:rPr lang="es-AR" sz="1200" kern="1200" dirty="0" err="1"/>
            <a:t>valriables</a:t>
          </a:r>
          <a:endParaRPr lang="es-AR" sz="1200" kern="1200" dirty="0"/>
        </a:p>
      </dsp:txBody>
      <dsp:txXfrm>
        <a:off x="589870" y="29395"/>
        <a:ext cx="1613161" cy="944392"/>
      </dsp:txXfrm>
    </dsp:sp>
    <dsp:sp modelId="{061326E3-8130-4768-BCC2-0B5D3D9885B0}">
      <dsp:nvSpPr>
        <dsp:cNvPr id="0" name=""/>
        <dsp:cNvSpPr/>
      </dsp:nvSpPr>
      <dsp:spPr>
        <a:xfrm rot="5400000">
          <a:off x="1219227" y="1120202"/>
          <a:ext cx="354447" cy="414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900" kern="1200"/>
        </a:p>
      </dsp:txBody>
      <dsp:txXfrm rot="-5400000">
        <a:off x="1272060" y="1150296"/>
        <a:ext cx="248782" cy="248113"/>
      </dsp:txXfrm>
    </dsp:sp>
    <dsp:sp modelId="{C8C0AA99-AA60-4B19-8B82-2BDB14FDDC7B}">
      <dsp:nvSpPr>
        <dsp:cNvPr id="0" name=""/>
        <dsp:cNvSpPr/>
      </dsp:nvSpPr>
      <dsp:spPr>
        <a:xfrm>
          <a:off x="560489" y="1671937"/>
          <a:ext cx="1671923" cy="1003154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- Precio medio por m2</a:t>
          </a:r>
          <a:br>
            <a:rPr lang="es-AR" sz="1200" kern="1200" dirty="0"/>
          </a:br>
          <a:r>
            <a:rPr lang="es-AR" sz="1200" kern="1200" dirty="0"/>
            <a:t>- Precio Medio</a:t>
          </a:r>
          <a:br>
            <a:rPr lang="es-AR" sz="1200" kern="1200" dirty="0"/>
          </a:br>
          <a:r>
            <a:rPr lang="es-AR" sz="1200" kern="1200" dirty="0"/>
            <a:t>- Q de observaciones (Tamaño)</a:t>
          </a:r>
          <a:br>
            <a:rPr lang="es-AR" sz="1200" kern="1200" dirty="0"/>
          </a:br>
          <a:r>
            <a:rPr lang="es-AR" sz="1200" kern="1200" dirty="0"/>
            <a:t>- Zona (Color)</a:t>
          </a:r>
        </a:p>
      </dsp:txBody>
      <dsp:txXfrm>
        <a:off x="589870" y="1701318"/>
        <a:ext cx="1613161" cy="944392"/>
      </dsp:txXfrm>
    </dsp:sp>
    <dsp:sp modelId="{91AA27E6-D621-47CF-B46A-81FB182A5397}">
      <dsp:nvSpPr>
        <dsp:cNvPr id="0" name=""/>
        <dsp:cNvSpPr/>
      </dsp:nvSpPr>
      <dsp:spPr>
        <a:xfrm rot="5400000">
          <a:off x="1219227" y="2792126"/>
          <a:ext cx="354447" cy="414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900" kern="1200"/>
        </a:p>
      </dsp:txBody>
      <dsp:txXfrm rot="-5400000">
        <a:off x="1272060" y="2822220"/>
        <a:ext cx="248782" cy="248113"/>
      </dsp:txXfrm>
    </dsp:sp>
    <dsp:sp modelId="{FBFE8D03-7F98-4007-B084-5C5FB4BA2B53}">
      <dsp:nvSpPr>
        <dsp:cNvPr id="0" name=""/>
        <dsp:cNvSpPr/>
      </dsp:nvSpPr>
      <dsp:spPr>
        <a:xfrm>
          <a:off x="560489" y="3343860"/>
          <a:ext cx="1671923" cy="100315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Representación en ejes de dos dimensiones de la distribución de propiedades del </a:t>
          </a:r>
          <a:r>
            <a:rPr lang="es-AR" sz="1200" kern="1200" dirty="0" err="1"/>
            <a:t>dataset</a:t>
          </a:r>
          <a:endParaRPr lang="es-AR" sz="1200" kern="1200" dirty="0"/>
        </a:p>
      </dsp:txBody>
      <dsp:txXfrm>
        <a:off x="589870" y="3373241"/>
        <a:ext cx="1613161" cy="94439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B49D-8AC0-469F-8988-BF550F8B7A8F}">
      <dsp:nvSpPr>
        <dsp:cNvPr id="0" name=""/>
        <dsp:cNvSpPr/>
      </dsp:nvSpPr>
      <dsp:spPr>
        <a:xfrm>
          <a:off x="0" y="569"/>
          <a:ext cx="302089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8CC891-B054-4DDB-9824-0A6C6DCABF77}">
      <dsp:nvSpPr>
        <dsp:cNvPr id="0" name=""/>
        <dsp:cNvSpPr/>
      </dsp:nvSpPr>
      <dsp:spPr>
        <a:xfrm>
          <a:off x="0" y="569"/>
          <a:ext cx="3020894" cy="932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Partiendo de la hipótesis que dependiendo de la zona en que se encuentre el inmueble, su valor medio esperado podría ser distinto</a:t>
          </a:r>
        </a:p>
      </dsp:txBody>
      <dsp:txXfrm>
        <a:off x="0" y="569"/>
        <a:ext cx="3020894" cy="932957"/>
      </dsp:txXfrm>
    </dsp:sp>
    <dsp:sp modelId="{18DB2137-55A9-46D6-8E71-24DBC5817D78}">
      <dsp:nvSpPr>
        <dsp:cNvPr id="0" name=""/>
        <dsp:cNvSpPr/>
      </dsp:nvSpPr>
      <dsp:spPr>
        <a:xfrm>
          <a:off x="0" y="933527"/>
          <a:ext cx="3020894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89E51E-893A-47F9-81AA-2AE16704254F}">
      <dsp:nvSpPr>
        <dsp:cNvPr id="0" name=""/>
        <dsp:cNvSpPr/>
      </dsp:nvSpPr>
      <dsp:spPr>
        <a:xfrm>
          <a:off x="0" y="933527"/>
          <a:ext cx="3020894" cy="932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Analizamos la distribución de valores para las distintas ubicaciones geográficas</a:t>
          </a:r>
        </a:p>
      </dsp:txBody>
      <dsp:txXfrm>
        <a:off x="0" y="933527"/>
        <a:ext cx="3020894" cy="932957"/>
      </dsp:txXfrm>
    </dsp:sp>
    <dsp:sp modelId="{631E9992-66BD-4107-82B6-38E86D9CB752}">
      <dsp:nvSpPr>
        <dsp:cNvPr id="0" name=""/>
        <dsp:cNvSpPr/>
      </dsp:nvSpPr>
      <dsp:spPr>
        <a:xfrm>
          <a:off x="0" y="1866485"/>
          <a:ext cx="3020894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58A3D8-5789-4896-A440-5371F3779E5A}">
      <dsp:nvSpPr>
        <dsp:cNvPr id="0" name=""/>
        <dsp:cNvSpPr/>
      </dsp:nvSpPr>
      <dsp:spPr>
        <a:xfrm>
          <a:off x="0" y="1866485"/>
          <a:ext cx="3020894" cy="932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Para focalizar el análisis, nos quedamos como variables categóricas independientes a los 5 estados que contenían el 80 % de las propiedades.</a:t>
          </a:r>
        </a:p>
      </dsp:txBody>
      <dsp:txXfrm>
        <a:off x="0" y="1866485"/>
        <a:ext cx="3020894" cy="932957"/>
      </dsp:txXfrm>
    </dsp:sp>
    <dsp:sp modelId="{75DFFDCF-10FF-4D4E-8A07-2C07D40F307E}">
      <dsp:nvSpPr>
        <dsp:cNvPr id="0" name=""/>
        <dsp:cNvSpPr/>
      </dsp:nvSpPr>
      <dsp:spPr>
        <a:xfrm>
          <a:off x="0" y="2799442"/>
          <a:ext cx="3020894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FC1ED6-6BCA-4E3E-A07F-4B22D05F46F3}">
      <dsp:nvSpPr>
        <dsp:cNvPr id="0" name=""/>
        <dsp:cNvSpPr/>
      </dsp:nvSpPr>
      <dsp:spPr>
        <a:xfrm>
          <a:off x="0" y="2799442"/>
          <a:ext cx="3020894" cy="932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El 20% restante fue englobado en el grupo “otros”</a:t>
          </a:r>
        </a:p>
      </dsp:txBody>
      <dsp:txXfrm>
        <a:off x="0" y="2799442"/>
        <a:ext cx="3020894" cy="932957"/>
      </dsp:txXfrm>
    </dsp:sp>
    <dsp:sp modelId="{CAE837C4-1AE1-4741-BD9A-DADFEADB6F67}">
      <dsp:nvSpPr>
        <dsp:cNvPr id="0" name=""/>
        <dsp:cNvSpPr/>
      </dsp:nvSpPr>
      <dsp:spPr>
        <a:xfrm>
          <a:off x="0" y="3732400"/>
          <a:ext cx="3020894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D15FAC9-4436-4ED7-94D3-334501C8C8B6}">
      <dsp:nvSpPr>
        <dsp:cNvPr id="0" name=""/>
        <dsp:cNvSpPr/>
      </dsp:nvSpPr>
      <dsp:spPr>
        <a:xfrm>
          <a:off x="0" y="3732400"/>
          <a:ext cx="3020894" cy="932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Capital Federal presenta la mayor media de precios, así como también la distribución más amplia</a:t>
          </a:r>
        </a:p>
      </dsp:txBody>
      <dsp:txXfrm>
        <a:off x="0" y="3732400"/>
        <a:ext cx="3020894" cy="93295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B49D-8AC0-469F-8988-BF550F8B7A8F}">
      <dsp:nvSpPr>
        <dsp:cNvPr id="0" name=""/>
        <dsp:cNvSpPr/>
      </dsp:nvSpPr>
      <dsp:spPr>
        <a:xfrm>
          <a:off x="0" y="2278"/>
          <a:ext cx="302089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8CC891-B054-4DDB-9824-0A6C6DCABF77}">
      <dsp:nvSpPr>
        <dsp:cNvPr id="0" name=""/>
        <dsp:cNvSpPr/>
      </dsp:nvSpPr>
      <dsp:spPr>
        <a:xfrm>
          <a:off x="0" y="2278"/>
          <a:ext cx="3020894" cy="1553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No solo la zona en la que se encuentra ubicado ejerce influencia en el precio, sino que también el tipo de inmueble es un factor a considerar.</a:t>
          </a:r>
        </a:p>
      </dsp:txBody>
      <dsp:txXfrm>
        <a:off x="0" y="2278"/>
        <a:ext cx="3020894" cy="1553790"/>
      </dsp:txXfrm>
    </dsp:sp>
    <dsp:sp modelId="{F4DF6692-A940-47E7-9C21-F5D863AFA6C5}">
      <dsp:nvSpPr>
        <dsp:cNvPr id="0" name=""/>
        <dsp:cNvSpPr/>
      </dsp:nvSpPr>
      <dsp:spPr>
        <a:xfrm>
          <a:off x="0" y="1556068"/>
          <a:ext cx="3020894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9F62430-4606-499F-986F-5A726A1EA643}">
      <dsp:nvSpPr>
        <dsp:cNvPr id="0" name=""/>
        <dsp:cNvSpPr/>
      </dsp:nvSpPr>
      <dsp:spPr>
        <a:xfrm>
          <a:off x="0" y="1556068"/>
          <a:ext cx="3020894" cy="1553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Analizando Capital Federal, vemos que las casas poseen una media superior al resto de las propiedades</a:t>
          </a:r>
        </a:p>
      </dsp:txBody>
      <dsp:txXfrm>
        <a:off x="0" y="1556068"/>
        <a:ext cx="3020894" cy="1553790"/>
      </dsp:txXfrm>
    </dsp:sp>
    <dsp:sp modelId="{661D1360-CA4D-4FAE-8A1B-D2C4C7034A3D}">
      <dsp:nvSpPr>
        <dsp:cNvPr id="0" name=""/>
        <dsp:cNvSpPr/>
      </dsp:nvSpPr>
      <dsp:spPr>
        <a:xfrm>
          <a:off x="0" y="3109859"/>
          <a:ext cx="3020894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20280A-8B37-46A3-A868-5C2987AF3086}">
      <dsp:nvSpPr>
        <dsp:cNvPr id="0" name=""/>
        <dsp:cNvSpPr/>
      </dsp:nvSpPr>
      <dsp:spPr>
        <a:xfrm>
          <a:off x="0" y="3109859"/>
          <a:ext cx="3020894" cy="1553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El análisis de violín </a:t>
          </a:r>
          <a:r>
            <a:rPr lang="es-AR" sz="1700" kern="1200" dirty="0" err="1"/>
            <a:t>plot</a:t>
          </a:r>
          <a:r>
            <a:rPr lang="es-AR" sz="1700" kern="1200" dirty="0"/>
            <a:t>, nos da cuenta de la concentración de dichas observaciones dentro del rango (mucho más concentrado para </a:t>
          </a:r>
          <a:r>
            <a:rPr lang="es-AR" sz="1700" kern="1200" dirty="0" err="1"/>
            <a:t>Ph</a:t>
          </a:r>
          <a:r>
            <a:rPr lang="es-AR" sz="1700" kern="1200" dirty="0"/>
            <a:t> y departamentos que para casas y tiendas)</a:t>
          </a:r>
        </a:p>
      </dsp:txBody>
      <dsp:txXfrm>
        <a:off x="0" y="3109859"/>
        <a:ext cx="3020894" cy="155379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70C5F-2703-4B2C-BCC2-D723DCA79706}">
      <dsp:nvSpPr>
        <dsp:cNvPr id="0" name=""/>
        <dsp:cNvSpPr/>
      </dsp:nvSpPr>
      <dsp:spPr>
        <a:xfrm>
          <a:off x="0" y="2272"/>
          <a:ext cx="561314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B5DBC8-9AD7-4ECF-9647-E3D5C512F271}">
      <dsp:nvSpPr>
        <dsp:cNvPr id="0" name=""/>
        <dsp:cNvSpPr/>
      </dsp:nvSpPr>
      <dsp:spPr>
        <a:xfrm>
          <a:off x="0" y="2272"/>
          <a:ext cx="5613149" cy="775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Del análisis precedente, tenemos indicios para pensar que el precio por m2 en </a:t>
          </a:r>
          <a:r>
            <a:rPr lang="es-AR" sz="1400" kern="1200" dirty="0" err="1"/>
            <a:t>usd</a:t>
          </a:r>
          <a:r>
            <a:rPr lang="es-AR" sz="1400" kern="1200" dirty="0"/>
            <a:t> de una propiedad, guarda relación con la ubicación geográfica de la misma y con el tipo de inmueble</a:t>
          </a:r>
        </a:p>
      </dsp:txBody>
      <dsp:txXfrm>
        <a:off x="0" y="2272"/>
        <a:ext cx="5613149" cy="775029"/>
      </dsp:txXfrm>
    </dsp:sp>
    <dsp:sp modelId="{F257B5A0-E5A4-4333-BE86-7EDC898A4B0D}">
      <dsp:nvSpPr>
        <dsp:cNvPr id="0" name=""/>
        <dsp:cNvSpPr/>
      </dsp:nvSpPr>
      <dsp:spPr>
        <a:xfrm>
          <a:off x="0" y="777302"/>
          <a:ext cx="5613149" cy="0"/>
        </a:xfrm>
        <a:prstGeom prst="line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62603E-2F50-4751-BF1F-25D47839EE35}">
      <dsp:nvSpPr>
        <dsp:cNvPr id="0" name=""/>
        <dsp:cNvSpPr/>
      </dsp:nvSpPr>
      <dsp:spPr>
        <a:xfrm>
          <a:off x="0" y="777302"/>
          <a:ext cx="5613149" cy="775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Para igual tipo de propiedad, los precios medios por m2 en capital  y GBA son superiores al resto del país, así como dentro de capital federal se ubican los valores más elevados.</a:t>
          </a:r>
        </a:p>
      </dsp:txBody>
      <dsp:txXfrm>
        <a:off x="0" y="777302"/>
        <a:ext cx="5613149" cy="775029"/>
      </dsp:txXfrm>
    </dsp:sp>
    <dsp:sp modelId="{6E2A3A27-55D0-439C-82D4-3E38E467DD7D}">
      <dsp:nvSpPr>
        <dsp:cNvPr id="0" name=""/>
        <dsp:cNvSpPr/>
      </dsp:nvSpPr>
      <dsp:spPr>
        <a:xfrm>
          <a:off x="0" y="1552331"/>
          <a:ext cx="5613149" cy="0"/>
        </a:xfrm>
        <a:prstGeom prst="lin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5A8ED7-A81C-41D5-BF54-F721559E90CF}">
      <dsp:nvSpPr>
        <dsp:cNvPr id="0" name=""/>
        <dsp:cNvSpPr/>
      </dsp:nvSpPr>
      <dsp:spPr>
        <a:xfrm>
          <a:off x="0" y="1552331"/>
          <a:ext cx="5613149" cy="775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Dentro del mismo espacio geográfico, tipo de propiedad influye en la valuación del inmueble por m2, siendo en promedio más elevado para departamentos.</a:t>
          </a:r>
        </a:p>
      </dsp:txBody>
      <dsp:txXfrm>
        <a:off x="0" y="1552331"/>
        <a:ext cx="5613149" cy="775029"/>
      </dsp:txXfrm>
    </dsp:sp>
    <dsp:sp modelId="{1E7CD174-1B6C-451F-B84C-80346D0DFAFB}">
      <dsp:nvSpPr>
        <dsp:cNvPr id="0" name=""/>
        <dsp:cNvSpPr/>
      </dsp:nvSpPr>
      <dsp:spPr>
        <a:xfrm>
          <a:off x="0" y="2327361"/>
          <a:ext cx="5613149" cy="0"/>
        </a:xfrm>
        <a:prstGeom prst="line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8564C77-A92B-4E89-AFC1-F25C8F5CF290}">
      <dsp:nvSpPr>
        <dsp:cNvPr id="0" name=""/>
        <dsp:cNvSpPr/>
      </dsp:nvSpPr>
      <dsp:spPr>
        <a:xfrm>
          <a:off x="0" y="2327361"/>
          <a:ext cx="5613149" cy="775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La cantidad de comodidades que ofrece un inmueble es un factor que incrementa su valor por m2.</a:t>
          </a:r>
        </a:p>
      </dsp:txBody>
      <dsp:txXfrm>
        <a:off x="0" y="2327361"/>
        <a:ext cx="5613149" cy="775029"/>
      </dsp:txXfrm>
    </dsp:sp>
    <dsp:sp modelId="{F5367D83-9EAF-4832-83CD-B0979BE72C32}">
      <dsp:nvSpPr>
        <dsp:cNvPr id="0" name=""/>
        <dsp:cNvSpPr/>
      </dsp:nvSpPr>
      <dsp:spPr>
        <a:xfrm>
          <a:off x="0" y="3102391"/>
          <a:ext cx="5613149" cy="0"/>
        </a:xfrm>
        <a:prstGeom prst="lin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8D9C22-6BAB-4C59-9B15-4C5BC984424C}">
      <dsp:nvSpPr>
        <dsp:cNvPr id="0" name=""/>
        <dsp:cNvSpPr/>
      </dsp:nvSpPr>
      <dsp:spPr>
        <a:xfrm>
          <a:off x="0" y="3102391"/>
          <a:ext cx="5613149" cy="775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Al analizar la correlación de variables clave, podemos corroborar como el precio en </a:t>
          </a:r>
          <a:r>
            <a:rPr lang="es-AR" sz="1400" kern="1200" dirty="0" err="1"/>
            <a:t>usd</a:t>
          </a:r>
          <a:r>
            <a:rPr lang="es-AR" sz="1400" kern="1200" dirty="0"/>
            <a:t> se ve correlacionado positivamente con la superficie total, y las habitaciones.</a:t>
          </a:r>
        </a:p>
      </dsp:txBody>
      <dsp:txXfrm>
        <a:off x="0" y="3102391"/>
        <a:ext cx="5613149" cy="775029"/>
      </dsp:txXfrm>
    </dsp:sp>
    <dsp:sp modelId="{C47CC18F-E9DB-453F-B2CF-0090CC3EB38E}">
      <dsp:nvSpPr>
        <dsp:cNvPr id="0" name=""/>
        <dsp:cNvSpPr/>
      </dsp:nvSpPr>
      <dsp:spPr>
        <a:xfrm>
          <a:off x="0" y="3877420"/>
          <a:ext cx="5613149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3E357B-FB9A-4290-AE89-CE7688426C5A}">
      <dsp:nvSpPr>
        <dsp:cNvPr id="0" name=""/>
        <dsp:cNvSpPr/>
      </dsp:nvSpPr>
      <dsp:spPr>
        <a:xfrm>
          <a:off x="0" y="3877420"/>
          <a:ext cx="5613149" cy="775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No es en vano aclarar,  que observamos como los resultados del análisis pueden verse afectados por el grado y tipo de limpieza que se realice sobre el </a:t>
          </a:r>
          <a:r>
            <a:rPr lang="es-AR" sz="1400" kern="1200" dirty="0" err="1"/>
            <a:t>dataset</a:t>
          </a:r>
          <a:r>
            <a:rPr lang="es-AR" sz="1400" kern="1200" dirty="0"/>
            <a:t>, así como por el subgrupo de la muestra que se decida analizar.</a:t>
          </a:r>
        </a:p>
      </dsp:txBody>
      <dsp:txXfrm>
        <a:off x="0" y="3877420"/>
        <a:ext cx="5613149" cy="775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32114-E491-4015-ADFE-B064966C271F}">
      <dsp:nvSpPr>
        <dsp:cNvPr id="0" name=""/>
        <dsp:cNvSpPr/>
      </dsp:nvSpPr>
      <dsp:spPr>
        <a:xfrm>
          <a:off x="0" y="41935"/>
          <a:ext cx="3438906" cy="9931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Limpieza de datos</a:t>
          </a:r>
        </a:p>
      </dsp:txBody>
      <dsp:txXfrm>
        <a:off x="48481" y="90416"/>
        <a:ext cx="3341944" cy="896166"/>
      </dsp:txXfrm>
    </dsp:sp>
    <dsp:sp modelId="{19AB7E85-F98C-4F5E-A9B6-72B8197A4536}">
      <dsp:nvSpPr>
        <dsp:cNvPr id="0" name=""/>
        <dsp:cNvSpPr/>
      </dsp:nvSpPr>
      <dsp:spPr>
        <a:xfrm>
          <a:off x="0" y="1107064"/>
          <a:ext cx="3438906" cy="993128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Imputación y transformación</a:t>
          </a:r>
        </a:p>
      </dsp:txBody>
      <dsp:txXfrm>
        <a:off x="48481" y="1155545"/>
        <a:ext cx="3341944" cy="896166"/>
      </dsp:txXfrm>
    </dsp:sp>
    <dsp:sp modelId="{4DC6CF3C-3576-400C-90FF-969EEEA21BC2}">
      <dsp:nvSpPr>
        <dsp:cNvPr id="0" name=""/>
        <dsp:cNvSpPr/>
      </dsp:nvSpPr>
      <dsp:spPr>
        <a:xfrm>
          <a:off x="0" y="2172193"/>
          <a:ext cx="3438906" cy="993128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Análisis y visualización</a:t>
          </a:r>
        </a:p>
      </dsp:txBody>
      <dsp:txXfrm>
        <a:off x="48481" y="2220674"/>
        <a:ext cx="3341944" cy="896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DBAC3-0ECC-4A25-A451-9FA86D253603}">
      <dsp:nvSpPr>
        <dsp:cNvPr id="0" name=""/>
        <dsp:cNvSpPr/>
      </dsp:nvSpPr>
      <dsp:spPr>
        <a:xfrm>
          <a:off x="2788" y="587160"/>
          <a:ext cx="1979513" cy="197951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8939" tIns="33020" rIns="108939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 err="1"/>
            <a:t>Rows</a:t>
          </a:r>
          <a:r>
            <a:rPr lang="es-AR" sz="2600" kern="1200" dirty="0"/>
            <a:t> 121.220</a:t>
          </a:r>
        </a:p>
      </dsp:txBody>
      <dsp:txXfrm>
        <a:off x="292681" y="877053"/>
        <a:ext cx="1399727" cy="1399727"/>
      </dsp:txXfrm>
    </dsp:sp>
    <dsp:sp modelId="{DFD4F6F6-CF92-43FC-AC66-6FA38BD59452}">
      <dsp:nvSpPr>
        <dsp:cNvPr id="0" name=""/>
        <dsp:cNvSpPr/>
      </dsp:nvSpPr>
      <dsp:spPr>
        <a:xfrm>
          <a:off x="1586398" y="587160"/>
          <a:ext cx="1979513" cy="1979513"/>
        </a:xfrm>
        <a:prstGeom prst="ellipse">
          <a:avLst/>
        </a:prstGeom>
        <a:solidFill>
          <a:schemeClr val="accent5">
            <a:alpha val="50000"/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8939" tIns="33020" rIns="108939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 err="1"/>
            <a:t>Columns</a:t>
          </a:r>
          <a:r>
            <a:rPr lang="es-AR" sz="2600" kern="1200" dirty="0"/>
            <a:t> 26</a:t>
          </a:r>
        </a:p>
      </dsp:txBody>
      <dsp:txXfrm>
        <a:off x="1876291" y="877053"/>
        <a:ext cx="1399727" cy="13997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3A2FB-94C2-44F4-B9B1-8F3E30CCC779}">
      <dsp:nvSpPr>
        <dsp:cNvPr id="0" name=""/>
        <dsp:cNvSpPr/>
      </dsp:nvSpPr>
      <dsp:spPr>
        <a:xfrm>
          <a:off x="0" y="43320"/>
          <a:ext cx="4940553" cy="1133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Mediante una </a:t>
          </a:r>
          <a:r>
            <a:rPr lang="es-AR" sz="1600" kern="1200" dirty="0" err="1"/>
            <a:t>boolean</a:t>
          </a:r>
          <a:r>
            <a:rPr lang="es-AR" sz="1600" kern="1200" dirty="0"/>
            <a:t> </a:t>
          </a:r>
          <a:r>
            <a:rPr lang="es-AR" sz="1600" kern="1200" dirty="0" err="1"/>
            <a:t>mask</a:t>
          </a:r>
          <a:r>
            <a:rPr lang="es-AR" sz="1600" kern="1200" dirty="0"/>
            <a:t> asignamos piso = 0 a las propiedades tipo casa y negocio.</a:t>
          </a:r>
        </a:p>
      </dsp:txBody>
      <dsp:txXfrm>
        <a:off x="55344" y="98664"/>
        <a:ext cx="4829865" cy="1023042"/>
      </dsp:txXfrm>
    </dsp:sp>
    <dsp:sp modelId="{AACBDC88-4F2D-4D85-9364-4E1BE817CC22}">
      <dsp:nvSpPr>
        <dsp:cNvPr id="0" name=""/>
        <dsp:cNvSpPr/>
      </dsp:nvSpPr>
      <dsp:spPr>
        <a:xfrm>
          <a:off x="0" y="1223130"/>
          <a:ext cx="4940553" cy="11337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Creamos luego un diccionario, con los pisos definidos como </a:t>
          </a:r>
          <a:r>
            <a:rPr lang="es-AR" sz="1600" kern="1200" dirty="0" err="1"/>
            <a:t>keys</a:t>
          </a:r>
          <a:r>
            <a:rPr lang="es-AR" sz="1600" kern="1200" dirty="0"/>
            <a:t> y su correspondiente número como valor.</a:t>
          </a:r>
        </a:p>
      </dsp:txBody>
      <dsp:txXfrm>
        <a:off x="55344" y="1278474"/>
        <a:ext cx="4829865" cy="1023042"/>
      </dsp:txXfrm>
    </dsp:sp>
    <dsp:sp modelId="{3762FFEC-3F45-48B0-8662-13044FFD3306}">
      <dsp:nvSpPr>
        <dsp:cNvPr id="0" name=""/>
        <dsp:cNvSpPr/>
      </dsp:nvSpPr>
      <dsp:spPr>
        <a:xfrm>
          <a:off x="0" y="2402941"/>
          <a:ext cx="4940553" cy="11337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A través de expresiones regulares buscamos los pisos en el campo </a:t>
          </a:r>
          <a:r>
            <a:rPr lang="es-AR" sz="1600" kern="1200" dirty="0" err="1"/>
            <a:t>description</a:t>
          </a:r>
          <a:r>
            <a:rPr lang="es-AR" sz="1600" kern="1200" dirty="0"/>
            <a:t>, y mediante el diccionario previamente creado asignamos el valor numérico correspondiente a la columna pisos.</a:t>
          </a:r>
        </a:p>
      </dsp:txBody>
      <dsp:txXfrm>
        <a:off x="55344" y="2458285"/>
        <a:ext cx="4829865" cy="10230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F2F42-CEEF-4D5D-9996-06AF21326503}">
      <dsp:nvSpPr>
        <dsp:cNvPr id="0" name=""/>
        <dsp:cNvSpPr/>
      </dsp:nvSpPr>
      <dsp:spPr>
        <a:xfrm>
          <a:off x="490986" y="268"/>
          <a:ext cx="390480" cy="39048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BAED6F-1642-42C9-8B01-7CD77CFA23D6}">
      <dsp:nvSpPr>
        <dsp:cNvPr id="0" name=""/>
        <dsp:cNvSpPr/>
      </dsp:nvSpPr>
      <dsp:spPr>
        <a:xfrm>
          <a:off x="686226" y="268"/>
          <a:ext cx="2083354" cy="39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Nulos originales: 113.321</a:t>
          </a:r>
        </a:p>
      </dsp:txBody>
      <dsp:txXfrm>
        <a:off x="686226" y="268"/>
        <a:ext cx="2083354" cy="390480"/>
      </dsp:txXfrm>
    </dsp:sp>
    <dsp:sp modelId="{9C586515-C564-4EFE-887E-EE321C1A3D0C}">
      <dsp:nvSpPr>
        <dsp:cNvPr id="0" name=""/>
        <dsp:cNvSpPr/>
      </dsp:nvSpPr>
      <dsp:spPr>
        <a:xfrm>
          <a:off x="490986" y="390748"/>
          <a:ext cx="390480" cy="390480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3CFF62-11E8-453B-9DF4-5133A07CEA53}">
      <dsp:nvSpPr>
        <dsp:cNvPr id="0" name=""/>
        <dsp:cNvSpPr/>
      </dsp:nvSpPr>
      <dsp:spPr>
        <a:xfrm>
          <a:off x="686226" y="390748"/>
          <a:ext cx="2083354" cy="39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Nulos actuales: 54.016</a:t>
          </a:r>
        </a:p>
      </dsp:txBody>
      <dsp:txXfrm>
        <a:off x="686226" y="390748"/>
        <a:ext cx="2083354" cy="390480"/>
      </dsp:txXfrm>
    </dsp:sp>
    <dsp:sp modelId="{4AED953C-DB97-41A7-9428-5371EA636099}">
      <dsp:nvSpPr>
        <dsp:cNvPr id="0" name=""/>
        <dsp:cNvSpPr/>
      </dsp:nvSpPr>
      <dsp:spPr>
        <a:xfrm>
          <a:off x="490986" y="781229"/>
          <a:ext cx="390480" cy="390480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B9914B-5173-4A97-89BB-D4A8233F040F}">
      <dsp:nvSpPr>
        <dsp:cNvPr id="0" name=""/>
        <dsp:cNvSpPr/>
      </dsp:nvSpPr>
      <dsp:spPr>
        <a:xfrm>
          <a:off x="686226" y="781229"/>
          <a:ext cx="2083354" cy="39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52% corregido</a:t>
          </a:r>
        </a:p>
      </dsp:txBody>
      <dsp:txXfrm>
        <a:off x="686226" y="781229"/>
        <a:ext cx="2083354" cy="3904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F2F42-CEEF-4D5D-9996-06AF21326503}">
      <dsp:nvSpPr>
        <dsp:cNvPr id="0" name=""/>
        <dsp:cNvSpPr/>
      </dsp:nvSpPr>
      <dsp:spPr>
        <a:xfrm>
          <a:off x="490986" y="268"/>
          <a:ext cx="390480" cy="39048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BAED6F-1642-42C9-8B01-7CD77CFA23D6}">
      <dsp:nvSpPr>
        <dsp:cNvPr id="0" name=""/>
        <dsp:cNvSpPr/>
      </dsp:nvSpPr>
      <dsp:spPr>
        <a:xfrm>
          <a:off x="686226" y="268"/>
          <a:ext cx="2083354" cy="39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Nulos originales: 39.328</a:t>
          </a:r>
        </a:p>
      </dsp:txBody>
      <dsp:txXfrm>
        <a:off x="686226" y="268"/>
        <a:ext cx="2083354" cy="390480"/>
      </dsp:txXfrm>
    </dsp:sp>
    <dsp:sp modelId="{9C586515-C564-4EFE-887E-EE321C1A3D0C}">
      <dsp:nvSpPr>
        <dsp:cNvPr id="0" name=""/>
        <dsp:cNvSpPr/>
      </dsp:nvSpPr>
      <dsp:spPr>
        <a:xfrm>
          <a:off x="490986" y="390748"/>
          <a:ext cx="390480" cy="390480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3CFF62-11E8-453B-9DF4-5133A07CEA53}">
      <dsp:nvSpPr>
        <dsp:cNvPr id="0" name=""/>
        <dsp:cNvSpPr/>
      </dsp:nvSpPr>
      <dsp:spPr>
        <a:xfrm>
          <a:off x="686226" y="390748"/>
          <a:ext cx="2083354" cy="39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Nulos actuales: 19.590</a:t>
          </a:r>
        </a:p>
      </dsp:txBody>
      <dsp:txXfrm>
        <a:off x="686226" y="390748"/>
        <a:ext cx="2083354" cy="390480"/>
      </dsp:txXfrm>
    </dsp:sp>
    <dsp:sp modelId="{4AED953C-DB97-41A7-9428-5371EA636099}">
      <dsp:nvSpPr>
        <dsp:cNvPr id="0" name=""/>
        <dsp:cNvSpPr/>
      </dsp:nvSpPr>
      <dsp:spPr>
        <a:xfrm>
          <a:off x="490986" y="781229"/>
          <a:ext cx="390480" cy="390480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B9914B-5173-4A97-89BB-D4A8233F040F}">
      <dsp:nvSpPr>
        <dsp:cNvPr id="0" name=""/>
        <dsp:cNvSpPr/>
      </dsp:nvSpPr>
      <dsp:spPr>
        <a:xfrm>
          <a:off x="686226" y="781229"/>
          <a:ext cx="2083354" cy="39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50% corregido</a:t>
          </a:r>
        </a:p>
      </dsp:txBody>
      <dsp:txXfrm>
        <a:off x="686226" y="781229"/>
        <a:ext cx="2083354" cy="390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3A2FB-94C2-44F4-B9B1-8F3E30CCC779}">
      <dsp:nvSpPr>
        <dsp:cNvPr id="0" name=""/>
        <dsp:cNvSpPr/>
      </dsp:nvSpPr>
      <dsp:spPr>
        <a:xfrm>
          <a:off x="0" y="82695"/>
          <a:ext cx="4940553" cy="1099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A través de expresiones regulares completamos la mayora cantidad de nulos en superficies cubiertas y descubiertas.</a:t>
          </a:r>
        </a:p>
      </dsp:txBody>
      <dsp:txXfrm>
        <a:off x="53688" y="136383"/>
        <a:ext cx="4833177" cy="992424"/>
      </dsp:txXfrm>
    </dsp:sp>
    <dsp:sp modelId="{AACBDC88-4F2D-4D85-9364-4E1BE817CC22}">
      <dsp:nvSpPr>
        <dsp:cNvPr id="0" name=""/>
        <dsp:cNvSpPr/>
      </dsp:nvSpPr>
      <dsp:spPr>
        <a:xfrm>
          <a:off x="0" y="1240095"/>
          <a:ext cx="4940553" cy="10998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Para ello aplicamos la </a:t>
          </a:r>
          <a:r>
            <a:rPr lang="es-AR" sz="2000" kern="1200" dirty="0" err="1"/>
            <a:t>regex</a:t>
          </a:r>
          <a:r>
            <a:rPr lang="es-AR" sz="2000" kern="1200" dirty="0"/>
            <a:t> sobre la columna </a:t>
          </a:r>
          <a:r>
            <a:rPr lang="es-AR" sz="2000" kern="1200" dirty="0" err="1"/>
            <a:t>description</a:t>
          </a:r>
          <a:r>
            <a:rPr lang="es-AR" sz="2000" kern="1200" dirty="0"/>
            <a:t>. </a:t>
          </a:r>
        </a:p>
      </dsp:txBody>
      <dsp:txXfrm>
        <a:off x="53688" y="1293783"/>
        <a:ext cx="4833177" cy="992424"/>
      </dsp:txXfrm>
    </dsp:sp>
    <dsp:sp modelId="{3762FFEC-3F45-48B0-8662-13044FFD3306}">
      <dsp:nvSpPr>
        <dsp:cNvPr id="0" name=""/>
        <dsp:cNvSpPr/>
      </dsp:nvSpPr>
      <dsp:spPr>
        <a:xfrm>
          <a:off x="0" y="2397495"/>
          <a:ext cx="4940553" cy="1099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Completamos luego con los valores no nulos de estas dos columnas, aquellos valores nulos en superficie total</a:t>
          </a:r>
        </a:p>
      </dsp:txBody>
      <dsp:txXfrm>
        <a:off x="53688" y="2451183"/>
        <a:ext cx="4833177" cy="9924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F2F42-CEEF-4D5D-9996-06AF21326503}">
      <dsp:nvSpPr>
        <dsp:cNvPr id="0" name=""/>
        <dsp:cNvSpPr/>
      </dsp:nvSpPr>
      <dsp:spPr>
        <a:xfrm>
          <a:off x="490986" y="268"/>
          <a:ext cx="390480" cy="39048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BAED6F-1642-42C9-8B01-7CD77CFA23D6}">
      <dsp:nvSpPr>
        <dsp:cNvPr id="0" name=""/>
        <dsp:cNvSpPr/>
      </dsp:nvSpPr>
      <dsp:spPr>
        <a:xfrm>
          <a:off x="686226" y="268"/>
          <a:ext cx="2083354" cy="39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Nulos originales: 20.410</a:t>
          </a:r>
        </a:p>
      </dsp:txBody>
      <dsp:txXfrm>
        <a:off x="686226" y="268"/>
        <a:ext cx="2083354" cy="390480"/>
      </dsp:txXfrm>
    </dsp:sp>
    <dsp:sp modelId="{9C586515-C564-4EFE-887E-EE321C1A3D0C}">
      <dsp:nvSpPr>
        <dsp:cNvPr id="0" name=""/>
        <dsp:cNvSpPr/>
      </dsp:nvSpPr>
      <dsp:spPr>
        <a:xfrm>
          <a:off x="490986" y="390748"/>
          <a:ext cx="390480" cy="390480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3CFF62-11E8-453B-9DF4-5133A07CEA53}">
      <dsp:nvSpPr>
        <dsp:cNvPr id="0" name=""/>
        <dsp:cNvSpPr/>
      </dsp:nvSpPr>
      <dsp:spPr>
        <a:xfrm>
          <a:off x="686226" y="390748"/>
          <a:ext cx="2083354" cy="39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Nulos actuales: 17.971</a:t>
          </a:r>
        </a:p>
      </dsp:txBody>
      <dsp:txXfrm>
        <a:off x="686226" y="390748"/>
        <a:ext cx="2083354" cy="390480"/>
      </dsp:txXfrm>
    </dsp:sp>
    <dsp:sp modelId="{4AED953C-DB97-41A7-9428-5371EA636099}">
      <dsp:nvSpPr>
        <dsp:cNvPr id="0" name=""/>
        <dsp:cNvSpPr/>
      </dsp:nvSpPr>
      <dsp:spPr>
        <a:xfrm>
          <a:off x="490986" y="781229"/>
          <a:ext cx="390480" cy="390480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B9914B-5173-4A97-89BB-D4A8233F040F}">
      <dsp:nvSpPr>
        <dsp:cNvPr id="0" name=""/>
        <dsp:cNvSpPr/>
      </dsp:nvSpPr>
      <dsp:spPr>
        <a:xfrm>
          <a:off x="686226" y="781229"/>
          <a:ext cx="2083354" cy="39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12% corregido</a:t>
          </a:r>
        </a:p>
      </dsp:txBody>
      <dsp:txXfrm>
        <a:off x="686226" y="781229"/>
        <a:ext cx="2083354" cy="390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4A2DF-9296-44A0-8844-C43C0C7BD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BB911-8932-42A0-B8D0-FD9D1DD01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44F49F-166D-4A0D-BF32-45F0EA6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AC9-80EE-4A42-A785-CE84A595DD8F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2E87F-D2E9-4760-8DB0-B50CEF9A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8123A6-5154-4A9B-A151-5D613E3C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1908-7847-4279-A159-87A06A1CD0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73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CE174-3643-44D0-AF82-BF1AE30F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C81CB6-3046-40E6-9B97-BDF1A840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F58C4C-249A-41F3-A03C-88F7F1A6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AC9-80EE-4A42-A785-CE84A595DD8F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BDA18-2E24-4612-B2D5-09B3D767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BB5E9-59AB-4247-A60B-C89F650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1908-7847-4279-A159-87A06A1CD0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338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F67BAF-E366-4D8F-95A0-86A60312A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5D232D-DEAD-4489-8DB6-B1B9DA07C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F62C36-789A-4CEA-AE6D-E6A5D085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AC9-80EE-4A42-A785-CE84A595DD8F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8D37B-D231-411A-8CE2-3EB96F3B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43D23-8B6E-473C-9127-B7199D0E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1908-7847-4279-A159-87A06A1CD0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138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A73D0-D0E2-40ED-A84C-51C56EF9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C2039-8EFD-4DDE-AAC8-B6696F7D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00C1F2-ED41-476C-95CA-538307D9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AC9-80EE-4A42-A785-CE84A595DD8F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37812-5092-47A8-BA48-F9879327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8836E-B76E-4CD0-B575-3FD03DD6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1908-7847-4279-A159-87A06A1CD0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96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F50FA-02EF-4EDD-B5C4-29C22BD5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81590-37E2-428C-9B75-0A2437EB2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877BC3-77B0-4ACC-9426-68828B2D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AC9-80EE-4A42-A785-CE84A595DD8F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AFB0E-67F8-484B-977E-2C2A3F58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F751D8-AD79-477E-BA63-D5412CEA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1908-7847-4279-A159-87A06A1CD0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148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78F90-81A5-4B61-8829-6056DDC5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7E0C50-F4DA-4D24-8F72-9B1A43ACD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C25D8F-8D86-42F4-9F80-50AEBE4AF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FBAB0A-CFF3-4482-8C5C-602D35A5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AC9-80EE-4A42-A785-CE84A595DD8F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BD0B09-F6F4-4414-9719-9FF8480B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211A8F-5935-4AA3-A1EC-DBE9D004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1908-7847-4279-A159-87A06A1CD0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48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D326F-80C1-4C77-B661-13697C79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8E9ADD-FA0F-419A-B3AC-2769B9DE5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BF30B9-80F9-4D7E-9DD9-7856DA2B2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B6EC94-8BBF-4D61-A2FB-11C24C071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DBE5DF-44A4-4F0F-B2C6-61E3D715A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06E0C4-656B-4257-AFF1-CA86A23F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AC9-80EE-4A42-A785-CE84A595DD8F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3048E0-724E-4EF7-BBD9-CEF3F028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757EC1-320E-42D1-A4C7-BFABA1D0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1908-7847-4279-A159-87A06A1CD0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535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288B-B47F-46F4-8388-5FE8A6CA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6518FA-693A-46CC-81BA-ECBDDFC5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AC9-80EE-4A42-A785-CE84A595DD8F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0EE3A8-9948-4374-AD4A-346CEA75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FC028D-5677-4DAE-BAE7-490BC93A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1908-7847-4279-A159-87A06A1CD0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30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0368C-72E7-434F-BF54-309E2077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AC9-80EE-4A42-A785-CE84A595DD8F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575B3A-6ED8-4017-8154-50820E15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C21F7A-6FFA-48BD-84CC-B1EF0F78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1908-7847-4279-A159-87A06A1CD0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863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4FB21-2403-4649-B8D3-B482D4EC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4BAED-B48B-4063-A5D7-BFC0AF98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3514CA-C57F-4C23-97B2-F359442A6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CF453F-1F27-4266-BC75-F427DF91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AC9-80EE-4A42-A785-CE84A595DD8F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C5DA65-3056-4ECE-9CA8-3BE44178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B0FE45-4BD9-4625-AE77-C3F3A093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1908-7847-4279-A159-87A06A1CD0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40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5D9B-0F62-4F53-B6E8-2D04A4C8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B64AC6-501C-4AEA-A949-DE1668FA2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59E829-0C97-43B9-A278-7BF42312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3E4D84-204E-4E8C-8873-BF6DAB33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5AC9-80EE-4A42-A785-CE84A595DD8F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86AB04-CA5B-4D09-8EE9-EDD2669B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98332-B21C-4D81-A8A2-A0416A0A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1908-7847-4279-A159-87A06A1CD0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42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70E671-477D-471D-93E5-6A3702E6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90383-DB2A-42CB-AD57-1033EB83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D7DAA-43F5-4620-8A39-C6632959A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5AC9-80EE-4A42-A785-CE84A595DD8F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35389-43BD-4CA7-843C-2FD35001B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B8FB8-601D-439E-AC58-53E78ADA6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1908-7847-4279-A159-87A06A1CD0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313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2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4" Type="http://schemas.openxmlformats.org/officeDocument/2006/relationships/image" Target="../media/image13.png"/><Relationship Id="rId9" Type="http://schemas.microsoft.com/office/2007/relationships/diagramDrawing" Target="../diagrams/drawing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10" Type="http://schemas.microsoft.com/office/2007/relationships/hdphoto" Target="../media/hdphoto3.wdp"/><Relationship Id="rId4" Type="http://schemas.openxmlformats.org/officeDocument/2006/relationships/diagramData" Target="../diagrams/data23.xml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24.xml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microsoft.com/office/2007/relationships/hdphoto" Target="../media/hdphoto4.wdp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33.png"/><Relationship Id="rId7" Type="http://schemas.openxmlformats.org/officeDocument/2006/relationships/diagramColors" Target="../diagrams/colors2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QuickStyle" Target="../diagrams/quickStyl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Layout" Target="../diagrams/layout6.xml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8.png"/><Relationship Id="rId10" Type="http://schemas.openxmlformats.org/officeDocument/2006/relationships/diagramData" Target="../diagrams/data6.xml"/><Relationship Id="rId4" Type="http://schemas.openxmlformats.org/officeDocument/2006/relationships/diagramLayout" Target="../diagrams/layout5.xml"/><Relationship Id="rId9" Type="http://schemas.microsoft.com/office/2007/relationships/hdphoto" Target="../media/hdphoto2.wdp"/><Relationship Id="rId14" Type="http://schemas.microsoft.com/office/2007/relationships/diagramDrawing" Target="../diagrams/drawin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diagramDrawing" Target="../diagrams/drawing10.xml"/><Relationship Id="rId18" Type="http://schemas.microsoft.com/office/2007/relationships/diagramDrawing" Target="../diagrams/drawing11.xml"/><Relationship Id="rId3" Type="http://schemas.openxmlformats.org/officeDocument/2006/relationships/image" Target="../media/image6.png"/><Relationship Id="rId21" Type="http://schemas.openxmlformats.org/officeDocument/2006/relationships/diagramQuickStyle" Target="../diagrams/quickStyle12.xml"/><Relationship Id="rId7" Type="http://schemas.openxmlformats.org/officeDocument/2006/relationships/diagramColors" Target="../diagrams/colors9.xml"/><Relationship Id="rId12" Type="http://schemas.openxmlformats.org/officeDocument/2006/relationships/diagramColors" Target="../diagrams/colors10.xml"/><Relationship Id="rId17" Type="http://schemas.openxmlformats.org/officeDocument/2006/relationships/diagramColors" Target="../diagrams/colors11.xml"/><Relationship Id="rId2" Type="http://schemas.openxmlformats.org/officeDocument/2006/relationships/image" Target="../media/image10.png"/><Relationship Id="rId16" Type="http://schemas.openxmlformats.org/officeDocument/2006/relationships/diagramQuickStyle" Target="../diagrams/quickStyle11.xml"/><Relationship Id="rId20" Type="http://schemas.openxmlformats.org/officeDocument/2006/relationships/diagramLayout" Target="../diagrams/layout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9.xml"/><Relationship Id="rId15" Type="http://schemas.openxmlformats.org/officeDocument/2006/relationships/diagramLayout" Target="../diagrams/layout11.xml"/><Relationship Id="rId23" Type="http://schemas.microsoft.com/office/2007/relationships/diagramDrawing" Target="../diagrams/drawing12.xml"/><Relationship Id="rId10" Type="http://schemas.openxmlformats.org/officeDocument/2006/relationships/diagramLayout" Target="../diagrams/layout10.xml"/><Relationship Id="rId19" Type="http://schemas.openxmlformats.org/officeDocument/2006/relationships/diagramData" Target="../diagrams/data12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Relationship Id="rId14" Type="http://schemas.openxmlformats.org/officeDocument/2006/relationships/diagramData" Target="../diagrams/data11.xml"/><Relationship Id="rId22" Type="http://schemas.openxmlformats.org/officeDocument/2006/relationships/diagramColors" Target="../diagrams/colors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C1BCD4-4C96-4354-8648-B234ADFCD2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A0028D-243A-4697-A9C3-AAA1D97DD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245931"/>
          </a:xfrm>
        </p:spPr>
        <p:txBody>
          <a:bodyPr anchor="b">
            <a:normAutofit/>
          </a:bodyPr>
          <a:lstStyle/>
          <a:p>
            <a:pPr algn="l"/>
            <a:r>
              <a:rPr lang="es-AR" sz="4800" b="1" dirty="0"/>
              <a:t>DESAFÍO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D03558-DB7F-4EBE-93AA-9F8E12F1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905" y="2412770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AR" sz="3200" dirty="0"/>
              <a:t>CASO PROPERATI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9A9F0B7-5D91-4BF8-9920-A8B8042E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9" y="95070"/>
            <a:ext cx="1761897" cy="615749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62051384-C31D-4F85-B318-B0AFBFA73890}"/>
              </a:ext>
            </a:extLst>
          </p:cNvPr>
          <p:cNvSpPr txBox="1">
            <a:spLocks/>
          </p:cNvSpPr>
          <p:nvPr/>
        </p:nvSpPr>
        <p:spPr>
          <a:xfrm>
            <a:off x="477981" y="4716270"/>
            <a:ext cx="4023359" cy="204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AR" sz="2000" dirty="0"/>
              <a:t>Aguirre German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AR" sz="2000" dirty="0"/>
              <a:t>Otero Gilli Juan M.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AR" sz="2000" dirty="0"/>
              <a:t>Pena Gonzalo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AR" sz="2000" dirty="0"/>
              <a:t>Sirai Juan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AR" sz="2000" dirty="0"/>
              <a:t>Vargas Ingrid</a:t>
            </a:r>
          </a:p>
        </p:txBody>
      </p:sp>
    </p:spTree>
    <p:extLst>
      <p:ext uri="{BB962C8B-B14F-4D97-AF65-F5344CB8AC3E}">
        <p14:creationId xmlns:p14="http://schemas.microsoft.com/office/powerpoint/2010/main" val="409545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B5C6114-B870-4B8A-A251-2FB7B14FF46A}"/>
              </a:ext>
            </a:extLst>
          </p:cNvPr>
          <p:cNvSpPr/>
          <p:nvPr/>
        </p:nvSpPr>
        <p:spPr>
          <a:xfrm>
            <a:off x="6212550" y="1416676"/>
            <a:ext cx="4322367" cy="41212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Filtrado de errores y </a:t>
            </a:r>
            <a:r>
              <a:rPr lang="es-AR" dirty="0" err="1"/>
              <a:t>dataset</a:t>
            </a:r>
            <a:r>
              <a:rPr lang="es-AR" dirty="0"/>
              <a:t> definitivo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2AEED98-8401-4770-ABE2-94925AD384F0}"/>
              </a:ext>
            </a:extLst>
          </p:cNvPr>
          <p:cNvSpPr/>
          <p:nvPr/>
        </p:nvSpPr>
        <p:spPr>
          <a:xfrm>
            <a:off x="365543" y="1416676"/>
            <a:ext cx="4657218" cy="41212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Imputación de Habitaciones, Pisos y Expensas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DD6A93D7-AFA3-4F64-A74D-702B4C813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832235"/>
              </p:ext>
            </p:extLst>
          </p:nvPr>
        </p:nvGraphicFramePr>
        <p:xfrm>
          <a:off x="165642" y="2401134"/>
          <a:ext cx="5295000" cy="3066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48198C73-02AE-4538-AB5E-4CD644BF5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465544"/>
              </p:ext>
            </p:extLst>
          </p:nvPr>
        </p:nvGraphicFramePr>
        <p:xfrm>
          <a:off x="6306718" y="2401134"/>
          <a:ext cx="5295000" cy="3066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E5122FB-C1BF-41BA-8EA7-100C9237A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11366"/>
              </p:ext>
            </p:extLst>
          </p:nvPr>
        </p:nvGraphicFramePr>
        <p:xfrm>
          <a:off x="6306718" y="4940300"/>
          <a:ext cx="5184242" cy="1592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6621">
                  <a:extLst>
                    <a:ext uri="{9D8B030D-6E8A-4147-A177-3AD203B41FA5}">
                      <a16:colId xmlns:a16="http://schemas.microsoft.com/office/drawing/2014/main" val="1488674671"/>
                    </a:ext>
                  </a:extLst>
                </a:gridCol>
                <a:gridCol w="2337621">
                  <a:extLst>
                    <a:ext uri="{9D8B030D-6E8A-4147-A177-3AD203B41FA5}">
                      <a16:colId xmlns:a16="http://schemas.microsoft.com/office/drawing/2014/main" val="1500742225"/>
                    </a:ext>
                  </a:extLst>
                </a:gridCol>
              </a:tblGrid>
              <a:tr h="3981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EJ</a:t>
                      </a:r>
                      <a:r>
                        <a:rPr lang="es-E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EMPLO DE ERROR EN LOS DATOS</a:t>
                      </a:r>
                      <a:endParaRPr lang="es-E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22628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place_name</a:t>
                      </a:r>
                      <a:r>
                        <a:rPr lang="en-US" sz="1600" b="1" u="none" strike="noStrike" dirty="0">
                          <a:effectLst/>
                        </a:rPr>
                        <a:t>                    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price_usd_per_m2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2190814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Boedo</a:t>
                      </a:r>
                      <a:r>
                        <a:rPr lang="en-US" sz="1600" u="none" strike="noStrike" dirty="0">
                          <a:effectLst/>
                        </a:rPr>
                        <a:t>   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206333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9027054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San Cristobal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26242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652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75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3C074E8-706C-448F-81F3-6592F01F2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7FD61B-9512-441F-AFA8-056AABE4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9" y="95070"/>
            <a:ext cx="1761897" cy="615749"/>
          </a:xfrm>
          <a:prstGeom prst="rect">
            <a:avLst/>
          </a:prstGeom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2076B051-5F40-44D5-A6BC-11A167D4B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027450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57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93B72A-DCED-43F2-BDE8-0CF31855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40" y="1778540"/>
            <a:ext cx="2914302" cy="4779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F3CD717-0EC5-401A-B7BA-4785AE8F1357}"/>
              </a:ext>
            </a:extLst>
          </p:cNvPr>
          <p:cNvSpPr txBox="1"/>
          <p:nvPr/>
        </p:nvSpPr>
        <p:spPr>
          <a:xfrm>
            <a:off x="1875893" y="1409208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/>
              <a:t>BEFORE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9EDBE406-BF5C-4168-94FC-DE48557A0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238927"/>
              </p:ext>
            </p:extLst>
          </p:nvPr>
        </p:nvGraphicFramePr>
        <p:xfrm>
          <a:off x="9331817" y="4932608"/>
          <a:ext cx="2722808" cy="208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8854B42F-55E2-414E-9CC4-BE3DF85B33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1194" y="1753118"/>
            <a:ext cx="2389165" cy="4804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142EC69-7779-46F5-913A-2A73C48299DF}"/>
              </a:ext>
            </a:extLst>
          </p:cNvPr>
          <p:cNvSpPr txBox="1"/>
          <p:nvPr/>
        </p:nvSpPr>
        <p:spPr>
          <a:xfrm>
            <a:off x="7021578" y="137650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/>
              <a:t>AFTER</a:t>
            </a:r>
          </a:p>
        </p:txBody>
      </p:sp>
      <p:sp>
        <p:nvSpPr>
          <p:cNvPr id="5" name="Flecha: a la derecha con bandas 4">
            <a:extLst>
              <a:ext uri="{FF2B5EF4-FFF2-40B4-BE49-F238E27FC236}">
                <a16:creationId xmlns:a16="http://schemas.microsoft.com/office/drawing/2014/main" id="{4BBAB808-9B2C-4179-8AD3-EE14E0761712}"/>
              </a:ext>
            </a:extLst>
          </p:cNvPr>
          <p:cNvSpPr/>
          <p:nvPr/>
        </p:nvSpPr>
        <p:spPr>
          <a:xfrm>
            <a:off x="4302541" y="3129566"/>
            <a:ext cx="1483353" cy="1700011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865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594B795-4472-4CAB-B094-D57DA122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3" y="994609"/>
            <a:ext cx="7153275" cy="57054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4FD7DE5-633C-439B-8B7A-B7AB792BC276}"/>
              </a:ext>
            </a:extLst>
          </p:cNvPr>
          <p:cNvSpPr txBox="1"/>
          <p:nvPr/>
        </p:nvSpPr>
        <p:spPr>
          <a:xfrm>
            <a:off x="250293" y="1126575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chemeClr val="accent2"/>
                </a:solidFill>
              </a:rPr>
              <a:t>POR DONDE EMPEZAR¿?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08E06F4-126A-41F0-87E4-2383A52D709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948" y="4717143"/>
            <a:ext cx="4281714" cy="2140857"/>
          </a:xfrm>
          <a:prstGeom prst="rect">
            <a:avLst/>
          </a:prstGeom>
        </p:spPr>
      </p:pic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D9852355-3F7F-47F2-B491-F3DA2EAC1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485975"/>
              </p:ext>
            </p:extLst>
          </p:nvPr>
        </p:nvGraphicFramePr>
        <p:xfrm>
          <a:off x="101327" y="2025247"/>
          <a:ext cx="4442486" cy="2127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8E2E179-904F-4197-98DA-6C0BA8CF7CCA}"/>
              </a:ext>
            </a:extLst>
          </p:cNvPr>
          <p:cNvSpPr txBox="1"/>
          <p:nvPr/>
        </p:nvSpPr>
        <p:spPr>
          <a:xfrm>
            <a:off x="101327" y="4294532"/>
            <a:ext cx="3460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>
                <a:solidFill>
                  <a:schemeClr val="accent2"/>
                </a:solidFill>
              </a:rPr>
              <a:t>Qué tan heterogéneos son los barrios?</a:t>
            </a:r>
          </a:p>
        </p:txBody>
      </p:sp>
    </p:spTree>
    <p:extLst>
      <p:ext uri="{BB962C8B-B14F-4D97-AF65-F5344CB8AC3E}">
        <p14:creationId xmlns:p14="http://schemas.microsoft.com/office/powerpoint/2010/main" val="386342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4FD7DE5-633C-439B-8B7A-B7AB792BC276}"/>
              </a:ext>
            </a:extLst>
          </p:cNvPr>
          <p:cNvSpPr txBox="1"/>
          <p:nvPr/>
        </p:nvSpPr>
        <p:spPr>
          <a:xfrm>
            <a:off x="250293" y="1126575"/>
            <a:ext cx="418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2"/>
                </a:solidFill>
              </a:rPr>
              <a:t>Y SI MEJOR ANALIZAMOS POR ZONA GEOGRÁFICA¿?</a:t>
            </a:r>
          </a:p>
        </p:txBody>
      </p: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D9852355-3F7F-47F2-B491-F3DA2EAC1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242878"/>
              </p:ext>
            </p:extLst>
          </p:nvPr>
        </p:nvGraphicFramePr>
        <p:xfrm>
          <a:off x="101326" y="2118567"/>
          <a:ext cx="4870723" cy="278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0E088281-58A4-4C75-AF36-0F10F4FD2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050" y="965581"/>
            <a:ext cx="7219950" cy="58293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F2C39E0-6238-4641-B314-43F08D519DD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9303" y="4977464"/>
            <a:ext cx="2022702" cy="188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4FD7DE5-633C-439B-8B7A-B7AB792BC276}"/>
              </a:ext>
            </a:extLst>
          </p:cNvPr>
          <p:cNvSpPr txBox="1"/>
          <p:nvPr/>
        </p:nvSpPr>
        <p:spPr>
          <a:xfrm>
            <a:off x="250293" y="1126575"/>
            <a:ext cx="418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2"/>
                </a:solidFill>
              </a:rPr>
              <a:t>ANÁLISIS GEOGRÁFICO </a:t>
            </a:r>
          </a:p>
          <a:p>
            <a:r>
              <a:rPr lang="es-AR" sz="2400" b="1" dirty="0">
                <a:solidFill>
                  <a:schemeClr val="accent2"/>
                </a:solidFill>
              </a:rPr>
              <a:t>(sin </a:t>
            </a:r>
            <a:r>
              <a:rPr lang="es-AR" sz="2400" b="1" dirty="0" err="1">
                <a:solidFill>
                  <a:schemeClr val="accent2"/>
                </a:solidFill>
              </a:rPr>
              <a:t>outliers</a:t>
            </a:r>
            <a:r>
              <a:rPr lang="es-AR" sz="2400" b="1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6E1354-28C6-4B28-B7FC-6D76183950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2477" y="2510970"/>
            <a:ext cx="9706178" cy="4347029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56A7DC8-E1A9-4420-8410-513CFCA9B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328631"/>
              </p:ext>
            </p:extLst>
          </p:nvPr>
        </p:nvGraphicFramePr>
        <p:xfrm>
          <a:off x="-64767" y="2075541"/>
          <a:ext cx="2792903" cy="434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789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4FD7DE5-633C-439B-8B7A-B7AB792BC276}"/>
              </a:ext>
            </a:extLst>
          </p:cNvPr>
          <p:cNvSpPr txBox="1"/>
          <p:nvPr/>
        </p:nvSpPr>
        <p:spPr>
          <a:xfrm>
            <a:off x="250293" y="1126575"/>
            <a:ext cx="418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2"/>
                </a:solidFill>
              </a:rPr>
              <a:t>PRECIO MEDIO Y PRECIO MEDIO POR M2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6BE9BD-6747-4F8B-A740-11BCFBDB3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776" y="1126575"/>
            <a:ext cx="6214587" cy="57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0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774A31E-E3F2-49B3-9231-7E991C6F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382" y="2014088"/>
            <a:ext cx="8719963" cy="4275486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1D53027-9983-4429-9F67-88FFED772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389572"/>
              </p:ext>
            </p:extLst>
          </p:nvPr>
        </p:nvGraphicFramePr>
        <p:xfrm>
          <a:off x="127655" y="1810891"/>
          <a:ext cx="3020894" cy="466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2025C290-3744-4D69-B16E-1A6B26CF04A3}"/>
              </a:ext>
            </a:extLst>
          </p:cNvPr>
          <p:cNvSpPr/>
          <p:nvPr/>
        </p:nvSpPr>
        <p:spPr>
          <a:xfrm>
            <a:off x="3933600" y="6100763"/>
            <a:ext cx="130515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200" i="1" dirty="0"/>
              <a:t>Capital Federal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794CF3-DCFC-470F-AB79-F4145237F363}"/>
              </a:ext>
            </a:extLst>
          </p:cNvPr>
          <p:cNvSpPr/>
          <p:nvPr/>
        </p:nvSpPr>
        <p:spPr>
          <a:xfrm>
            <a:off x="5238752" y="6100763"/>
            <a:ext cx="130515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200" i="1" dirty="0"/>
              <a:t>Costa Atlántica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4E5A041-E5A0-4C4A-B0E4-A37BC4621405}"/>
              </a:ext>
            </a:extLst>
          </p:cNvPr>
          <p:cNvSpPr/>
          <p:nvPr/>
        </p:nvSpPr>
        <p:spPr>
          <a:xfrm>
            <a:off x="6615114" y="6100763"/>
            <a:ext cx="130515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AR" sz="1200" i="1" dirty="0"/>
              <a:t>GBA Norte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A6D49D8-E0BF-429B-AAC4-DD62C9BCA13C}"/>
              </a:ext>
            </a:extLst>
          </p:cNvPr>
          <p:cNvSpPr/>
          <p:nvPr/>
        </p:nvSpPr>
        <p:spPr>
          <a:xfrm>
            <a:off x="7963367" y="6100763"/>
            <a:ext cx="130515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AR" sz="1200" i="1" dirty="0"/>
              <a:t>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AE7661-6F2C-4CCF-8FFB-A69A27864F55}"/>
              </a:ext>
            </a:extLst>
          </p:cNvPr>
          <p:cNvSpPr/>
          <p:nvPr/>
        </p:nvSpPr>
        <p:spPr>
          <a:xfrm>
            <a:off x="9268519" y="6100763"/>
            <a:ext cx="130515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AR" sz="1200" i="1" dirty="0"/>
              <a:t>GBA Oeste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BC079C7-A7AA-41DF-8D47-D7147BCDEE60}"/>
              </a:ext>
            </a:extLst>
          </p:cNvPr>
          <p:cNvSpPr/>
          <p:nvPr/>
        </p:nvSpPr>
        <p:spPr>
          <a:xfrm>
            <a:off x="10573671" y="6100762"/>
            <a:ext cx="130515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AR" sz="1200" i="1" dirty="0"/>
              <a:t>GBA Sur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2A01CC4-F1BD-4512-BF6B-9498772852A3}"/>
              </a:ext>
            </a:extLst>
          </p:cNvPr>
          <p:cNvSpPr/>
          <p:nvPr/>
        </p:nvSpPr>
        <p:spPr>
          <a:xfrm rot="16200000">
            <a:off x="2785583" y="3886251"/>
            <a:ext cx="130515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200" i="1" dirty="0"/>
              <a:t>Price USD m2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7768DC-093F-4671-8A04-2A26C50B04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2516" y1="32157" x2="41667" y2="48235"/>
                        <a14:foregroundMark x1="13235" y1="56078" x2="10131" y2="61307"/>
                        <a14:foregroundMark x1="16176" y1="77908" x2="30065" y2="82745"/>
                        <a14:foregroundMark x1="47712" y1="81961" x2="76797" y2="84706"/>
                        <a14:foregroundMark x1="81046" y1="88366" x2="76471" y2="86797"/>
                        <a14:foregroundMark x1="60621" y1="86667" x2="60621" y2="86667"/>
                        <a14:foregroundMark x1="64542" y1="87582" x2="68137" y2="87974"/>
                        <a14:foregroundMark x1="89869" y1="91634" x2="89869" y2="91634"/>
                        <a14:foregroundMark x1="90359" y1="87582" x2="90359" y2="87582"/>
                        <a14:foregroundMark x1="95752" y1="88105" x2="95752" y2="88105"/>
                        <a14:foregroundMark x1="95915" y1="92288" x2="95915" y2="92288"/>
                        <a14:foregroundMark x1="5882" y1="86405" x2="5882" y2="86405"/>
                        <a14:foregroundMark x1="3595" y1="83268" x2="3595" y2="83268"/>
                        <a14:foregroundMark x1="1634" y1="87059" x2="1634" y2="87059"/>
                        <a14:foregroundMark x1="4575" y1="87190" x2="4575" y2="87190"/>
                        <a14:foregroundMark x1="12745" y1="44052" x2="12745" y2="44052"/>
                        <a14:foregroundMark x1="14542" y1="37908" x2="14542" y2="37908"/>
                        <a14:foregroundMark x1="20588" y1="38954" x2="20588" y2="38954"/>
                        <a14:foregroundMark x1="22059" y1="43399" x2="22059" y2="43399"/>
                        <a14:foregroundMark x1="15033" y1="60784" x2="6209" y2="69542"/>
                        <a14:foregroundMark x1="31699" y1="11373" x2="23039" y2="29020"/>
                        <a14:foregroundMark x1="58497" y1="7843" x2="58497" y2="7843"/>
                        <a14:foregroundMark x1="62582" y1="7190" x2="62582" y2="7190"/>
                        <a14:foregroundMark x1="63399" y1="3922" x2="63399" y2="3922"/>
                        <a14:foregroundMark x1="59967" y1="3922" x2="59967" y2="3922"/>
                        <a14:foregroundMark x1="78268" y1="42614" x2="77451" y2="42614"/>
                        <a14:foregroundMark x1="80882" y1="42614" x2="80882" y2="42614"/>
                        <a14:foregroundMark x1="82026" y1="46928" x2="82026" y2="46928"/>
                        <a14:foregroundMark x1="77451" y1="46536" x2="77451" y2="46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0753" y="5711475"/>
            <a:ext cx="925389" cy="115619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37217DE-3969-421F-AE85-CEC0499332BE}"/>
              </a:ext>
            </a:extLst>
          </p:cNvPr>
          <p:cNvSpPr txBox="1"/>
          <p:nvPr/>
        </p:nvSpPr>
        <p:spPr>
          <a:xfrm>
            <a:off x="127655" y="1176507"/>
            <a:ext cx="783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2"/>
                </a:solidFill>
              </a:rPr>
              <a:t>ANÁLISIS GEOGRÁFICO</a:t>
            </a:r>
          </a:p>
        </p:txBody>
      </p:sp>
    </p:spTree>
    <p:extLst>
      <p:ext uri="{BB962C8B-B14F-4D97-AF65-F5344CB8AC3E}">
        <p14:creationId xmlns:p14="http://schemas.microsoft.com/office/powerpoint/2010/main" val="3661665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1D53027-9983-4429-9F67-88FFED772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635842"/>
              </p:ext>
            </p:extLst>
          </p:nvPr>
        </p:nvGraphicFramePr>
        <p:xfrm>
          <a:off x="127655" y="1810891"/>
          <a:ext cx="3020894" cy="466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537217DE-3969-421F-AE85-CEC0499332BE}"/>
              </a:ext>
            </a:extLst>
          </p:cNvPr>
          <p:cNvSpPr txBox="1"/>
          <p:nvPr/>
        </p:nvSpPr>
        <p:spPr>
          <a:xfrm>
            <a:off x="127655" y="1176507"/>
            <a:ext cx="783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2"/>
                </a:solidFill>
              </a:rPr>
              <a:t>ANÁLISIS POR TIPO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7A691F-32AB-4A63-8404-2C67629021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0594" y="1252692"/>
            <a:ext cx="4517917" cy="29143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7B64BA-0042-4463-AA60-3A470D34231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4912" y="4067138"/>
            <a:ext cx="4673599" cy="273431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F538527-334D-4B7E-8A14-2DB393138E7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345" y="2347712"/>
            <a:ext cx="2872477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7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A6DB66-2E0F-4E77-BA0F-033F745D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55172"/>
            <a:ext cx="12192000" cy="51028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E952E1D-52F8-4DE1-A4BE-D593007C88FC}"/>
              </a:ext>
            </a:extLst>
          </p:cNvPr>
          <p:cNvSpPr txBox="1"/>
          <p:nvPr/>
        </p:nvSpPr>
        <p:spPr>
          <a:xfrm>
            <a:off x="127655" y="1176507"/>
            <a:ext cx="1151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2"/>
                </a:solidFill>
              </a:rPr>
              <a:t>SI LLEVAMOS EL ANÁLISIS A NIVEL M2, LOS DEPARTAMENTOS POSEEN LA MAYOR MEDIA EN TODAS LAS ZONAS GEOGRÁFICAS, SI BIEN ES ESPERABLE QUE ENCONTREMOS VALORES PARA NEGOCIOS INDIVIDUALES A PRECIOS SUPERIORES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9CA3E53-B20A-4DBC-8015-764145E330E7}"/>
              </a:ext>
            </a:extLst>
          </p:cNvPr>
          <p:cNvSpPr/>
          <p:nvPr/>
        </p:nvSpPr>
        <p:spPr>
          <a:xfrm>
            <a:off x="929143" y="6558506"/>
            <a:ext cx="130515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200" i="1" dirty="0"/>
              <a:t>Capital Federal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76BC57-1508-4640-84B6-03EB410FD476}"/>
              </a:ext>
            </a:extLst>
          </p:cNvPr>
          <p:cNvSpPr/>
          <p:nvPr/>
        </p:nvSpPr>
        <p:spPr>
          <a:xfrm>
            <a:off x="2694838" y="6558504"/>
            <a:ext cx="130515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200" i="1" dirty="0"/>
              <a:t>Costa Atlántica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3315178-DCC9-4DDB-B8F8-E7E1E9B05306}"/>
              </a:ext>
            </a:extLst>
          </p:cNvPr>
          <p:cNvSpPr/>
          <p:nvPr/>
        </p:nvSpPr>
        <p:spPr>
          <a:xfrm>
            <a:off x="4468589" y="6558505"/>
            <a:ext cx="130515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AR" sz="1200" i="1" dirty="0"/>
              <a:t>GBA Norte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054C382-1D9B-474D-8B0E-4215A1641C2F}"/>
              </a:ext>
            </a:extLst>
          </p:cNvPr>
          <p:cNvSpPr/>
          <p:nvPr/>
        </p:nvSpPr>
        <p:spPr>
          <a:xfrm>
            <a:off x="6214168" y="6588009"/>
            <a:ext cx="130515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AR" sz="1200" i="1" dirty="0"/>
              <a:t>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BCC5C95-DF53-41A5-93C8-3BADDCDC0BD9}"/>
              </a:ext>
            </a:extLst>
          </p:cNvPr>
          <p:cNvSpPr/>
          <p:nvPr/>
        </p:nvSpPr>
        <p:spPr>
          <a:xfrm>
            <a:off x="7999979" y="6585106"/>
            <a:ext cx="130515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AR" sz="1200" i="1" dirty="0"/>
              <a:t>GBA Oeste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F2894B-7529-4AB9-B495-9FB7755EFB4D}"/>
              </a:ext>
            </a:extLst>
          </p:cNvPr>
          <p:cNvSpPr/>
          <p:nvPr/>
        </p:nvSpPr>
        <p:spPr>
          <a:xfrm>
            <a:off x="9753614" y="6558505"/>
            <a:ext cx="130515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AR" sz="1200" i="1" dirty="0"/>
              <a:t>GBA Sur</a:t>
            </a:r>
          </a:p>
        </p:txBody>
      </p:sp>
    </p:spTree>
    <p:extLst>
      <p:ext uri="{BB962C8B-B14F-4D97-AF65-F5344CB8AC3E}">
        <p14:creationId xmlns:p14="http://schemas.microsoft.com/office/powerpoint/2010/main" val="243320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9A9F0B7-5D91-4BF8-9920-A8B8042E9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9" y="95070"/>
            <a:ext cx="1761897" cy="6157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672BB8E-8E31-4E3C-A85F-A4A9762B0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5952" l="2444" r="96000">
                        <a14:foregroundMark x1="18889" y1="48810" x2="17333" y2="76905"/>
                        <a14:foregroundMark x1="8889" y1="79762" x2="5667" y2="83810"/>
                        <a14:foregroundMark x1="3667" y1="93571" x2="17667" y2="94286"/>
                        <a14:foregroundMark x1="17667" y1="94286" x2="65667" y2="84524"/>
                        <a14:foregroundMark x1="65667" y1="84524" x2="88556" y2="90238"/>
                        <a14:foregroundMark x1="93556" y1="90476" x2="96111" y2="75238"/>
                        <a14:foregroundMark x1="93111" y1="62381" x2="95000" y2="54286"/>
                        <a14:foregroundMark x1="90444" y1="58571" x2="96222" y2="63333"/>
                        <a14:foregroundMark x1="96222" y1="63333" x2="94222" y2="54286"/>
                        <a14:foregroundMark x1="78778" y1="38810" x2="76889" y2="29524"/>
                        <a14:foregroundMark x1="72556" y1="42143" x2="71667" y2="56429"/>
                        <a14:foregroundMark x1="71667" y1="56429" x2="71889" y2="58095"/>
                        <a14:foregroundMark x1="72222" y1="40476" x2="72333" y2="36905"/>
                        <a14:foregroundMark x1="76889" y1="24286" x2="76778" y2="16667"/>
                        <a14:foregroundMark x1="61111" y1="26667" x2="59556" y2="40476"/>
                        <a14:foregroundMark x1="64111" y1="45476" x2="63000" y2="33810"/>
                        <a14:foregroundMark x1="68778" y1="66667" x2="71111" y2="82857"/>
                        <a14:foregroundMark x1="64556" y1="50238" x2="65000" y2="37381"/>
                        <a14:foregroundMark x1="64111" y1="20714" x2="66889" y2="33810"/>
                        <a14:foregroundMark x1="65333" y1="23333" x2="61333" y2="14048"/>
                        <a14:foregroundMark x1="61333" y1="14048" x2="61222" y2="14048"/>
                        <a14:foregroundMark x1="64111" y1="32381" x2="66000" y2="61667"/>
                        <a14:foregroundMark x1="47333" y1="36905" x2="46778" y2="18095"/>
                        <a14:foregroundMark x1="45556" y1="48333" x2="46222" y2="41190"/>
                        <a14:foregroundMark x1="40333" y1="27143" x2="40333" y2="20238"/>
                        <a14:foregroundMark x1="31111" y1="42143" x2="31000" y2="37381"/>
                        <a14:foregroundMark x1="31000" y1="37381" x2="29667" y2="31429"/>
                        <a14:foregroundMark x1="16333" y1="42857" x2="16556" y2="39762"/>
                        <a14:foregroundMark x1="2556" y1="81190" x2="2778" y2="90238"/>
                        <a14:foregroundMark x1="2444" y1="95714" x2="4000" y2="959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7409" y="3402525"/>
            <a:ext cx="7404591" cy="345547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A2FE882-2D3D-46E6-AD90-4EA59C7189BB}"/>
              </a:ext>
            </a:extLst>
          </p:cNvPr>
          <p:cNvSpPr txBox="1"/>
          <p:nvPr/>
        </p:nvSpPr>
        <p:spPr>
          <a:xfrm>
            <a:off x="220981" y="1174507"/>
            <a:ext cx="783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2"/>
                </a:solidFill>
              </a:rPr>
              <a:t>¿QUÉ ES PROPERATI?</a:t>
            </a:r>
          </a:p>
        </p:txBody>
      </p:sp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65040FF1-E79E-45FB-B3D5-5395743CF6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953539"/>
              </p:ext>
            </p:extLst>
          </p:nvPr>
        </p:nvGraphicFramePr>
        <p:xfrm>
          <a:off x="399187" y="1736879"/>
          <a:ext cx="7480789" cy="230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67984538-D1E7-482A-9EC8-75FC93147B95}"/>
              </a:ext>
            </a:extLst>
          </p:cNvPr>
          <p:cNvSpPr txBox="1"/>
          <p:nvPr/>
        </p:nvSpPr>
        <p:spPr>
          <a:xfrm>
            <a:off x="322987" y="4316087"/>
            <a:ext cx="783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2"/>
                </a:solidFill>
              </a:rPr>
              <a:t>¿CUÁL ES NUESTRO OBJETIVO DE ANÁLISIS?</a:t>
            </a:r>
          </a:p>
        </p:txBody>
      </p: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9EE7FF6A-C346-4EDA-BE89-5B1F27CA0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321930"/>
              </p:ext>
            </p:extLst>
          </p:nvPr>
        </p:nvGraphicFramePr>
        <p:xfrm>
          <a:off x="332768" y="4581587"/>
          <a:ext cx="7480789" cy="230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40221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n 3" descr="Imagen que contiene dibujo, ladrillo&#10;&#10;Descripción generada automáticamente">
            <a:extLst>
              <a:ext uri="{FF2B5EF4-FFF2-40B4-BE49-F238E27FC236}">
                <a16:creationId xmlns:a16="http://schemas.microsoft.com/office/drawing/2014/main" id="{3D3A5CAF-851B-42BB-BFB5-C74611A44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6354" y="1689090"/>
            <a:ext cx="6370756" cy="4873628"/>
          </a:xfrm>
          <a:prstGeom prst="rect">
            <a:avLst/>
          </a:prstGeom>
        </p:spPr>
      </p:pic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EA755F9A-5E63-49A6-9092-49DE4A373ABF}"/>
              </a:ext>
            </a:extLst>
          </p:cNvPr>
          <p:cNvSpPr/>
          <p:nvPr/>
        </p:nvSpPr>
        <p:spPr>
          <a:xfrm>
            <a:off x="220981" y="1775461"/>
            <a:ext cx="3817620" cy="2005664"/>
          </a:xfrm>
          <a:custGeom>
            <a:avLst/>
            <a:gdLst>
              <a:gd name="connsiteX0" fmla="*/ 0 w 2936635"/>
              <a:gd name="connsiteY0" fmla="*/ 334165 h 2004950"/>
              <a:gd name="connsiteX1" fmla="*/ 334165 w 2936635"/>
              <a:gd name="connsiteY1" fmla="*/ 0 h 2004950"/>
              <a:gd name="connsiteX2" fmla="*/ 2602470 w 2936635"/>
              <a:gd name="connsiteY2" fmla="*/ 0 h 2004950"/>
              <a:gd name="connsiteX3" fmla="*/ 2936635 w 2936635"/>
              <a:gd name="connsiteY3" fmla="*/ 334165 h 2004950"/>
              <a:gd name="connsiteX4" fmla="*/ 2936635 w 2936635"/>
              <a:gd name="connsiteY4" fmla="*/ 1670785 h 2004950"/>
              <a:gd name="connsiteX5" fmla="*/ 2602470 w 2936635"/>
              <a:gd name="connsiteY5" fmla="*/ 2004950 h 2004950"/>
              <a:gd name="connsiteX6" fmla="*/ 334165 w 2936635"/>
              <a:gd name="connsiteY6" fmla="*/ 2004950 h 2004950"/>
              <a:gd name="connsiteX7" fmla="*/ 0 w 2936635"/>
              <a:gd name="connsiteY7" fmla="*/ 1670785 h 2004950"/>
              <a:gd name="connsiteX8" fmla="*/ 0 w 2936635"/>
              <a:gd name="connsiteY8" fmla="*/ 334165 h 20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6635" h="2004950">
                <a:moveTo>
                  <a:pt x="0" y="334165"/>
                </a:moveTo>
                <a:cubicBezTo>
                  <a:pt x="0" y="149611"/>
                  <a:pt x="149611" y="0"/>
                  <a:pt x="334165" y="0"/>
                </a:cubicBezTo>
                <a:lnTo>
                  <a:pt x="2602470" y="0"/>
                </a:lnTo>
                <a:cubicBezTo>
                  <a:pt x="2787024" y="0"/>
                  <a:pt x="2936635" y="149611"/>
                  <a:pt x="2936635" y="334165"/>
                </a:cubicBezTo>
                <a:lnTo>
                  <a:pt x="2936635" y="1670785"/>
                </a:lnTo>
                <a:cubicBezTo>
                  <a:pt x="2936635" y="1855339"/>
                  <a:pt x="2787024" y="2004950"/>
                  <a:pt x="2602470" y="2004950"/>
                </a:cubicBezTo>
                <a:lnTo>
                  <a:pt x="334165" y="2004950"/>
                </a:lnTo>
                <a:cubicBezTo>
                  <a:pt x="149611" y="2004950"/>
                  <a:pt x="0" y="1855339"/>
                  <a:pt x="0" y="1670785"/>
                </a:cubicBezTo>
                <a:lnTo>
                  <a:pt x="0" y="334165"/>
                </a:lnTo>
                <a:close/>
              </a:path>
            </a:pathLst>
          </a:custGeom>
          <a:solidFill>
            <a:schemeClr val="tx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264" tIns="170264" rIns="170264" bIns="170264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AR" sz="1900" kern="1200" dirty="0"/>
              <a:t>Tomando como muestra los barrios de Gran </a:t>
            </a:r>
            <a:r>
              <a:rPr lang="es-AR" sz="1900" kern="1200" dirty="0" err="1"/>
              <a:t>BsAs</a:t>
            </a:r>
            <a:r>
              <a:rPr lang="es-AR" sz="1900" kern="1200" dirty="0"/>
              <a:t>, observamos que </a:t>
            </a:r>
            <a:r>
              <a:rPr lang="es-AR" sz="1900" kern="1200" dirty="0">
                <a:solidFill>
                  <a:schemeClr val="accent4"/>
                </a:solidFill>
              </a:rPr>
              <a:t>a mayor cantidad de comodidades</a:t>
            </a:r>
            <a:r>
              <a:rPr lang="es-AR" sz="1900" kern="1200" dirty="0"/>
              <a:t> que ofrece el inmueble el </a:t>
            </a:r>
            <a:r>
              <a:rPr lang="es-AR" sz="1900" kern="1200" dirty="0">
                <a:solidFill>
                  <a:schemeClr val="accent4"/>
                </a:solidFill>
              </a:rPr>
              <a:t>precio promedio por m2 tiende a aumentar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77623B1-EB2E-4CC8-B4F8-15FB6F134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28" y="3781124"/>
            <a:ext cx="2955019" cy="29550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5976504-DA0E-4F4A-89FE-115DCB1A3A49}"/>
              </a:ext>
            </a:extLst>
          </p:cNvPr>
          <p:cNvSpPr txBox="1"/>
          <p:nvPr/>
        </p:nvSpPr>
        <p:spPr>
          <a:xfrm>
            <a:off x="220981" y="1174507"/>
            <a:ext cx="783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2"/>
                </a:solidFill>
              </a:rPr>
              <a:t>QUÉ SUCEDE CON LAS AMENITIES¿?</a:t>
            </a:r>
          </a:p>
        </p:txBody>
      </p:sp>
    </p:spTree>
    <p:extLst>
      <p:ext uri="{BB962C8B-B14F-4D97-AF65-F5344CB8AC3E}">
        <p14:creationId xmlns:p14="http://schemas.microsoft.com/office/powerpoint/2010/main" val="3232924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7276B360-91CA-4E85-BAA3-81486763580C}"/>
              </a:ext>
            </a:extLst>
          </p:cNvPr>
          <p:cNvSpPr/>
          <p:nvPr/>
        </p:nvSpPr>
        <p:spPr>
          <a:xfrm>
            <a:off x="3065539" y="1126766"/>
            <a:ext cx="8988039" cy="549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n 2" descr="Imagen que contiene ladrillo&#10;&#10;Descripción generada automáticamente">
            <a:extLst>
              <a:ext uri="{FF2B5EF4-FFF2-40B4-BE49-F238E27FC236}">
                <a16:creationId xmlns:a16="http://schemas.microsoft.com/office/drawing/2014/main" id="{B7B596C3-7994-4F7E-B54F-85C0274174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817" y="4447761"/>
            <a:ext cx="2120929" cy="2110015"/>
          </a:xfrm>
          <a:prstGeom prst="rect">
            <a:avLst/>
          </a:prstGeom>
        </p:spPr>
      </p:pic>
      <p:pic>
        <p:nvPicPr>
          <p:cNvPr id="8" name="Imagen 7" descr="Imagen que contiene ladrillo&#10;&#10;Descripción generada automáticamente">
            <a:extLst>
              <a:ext uri="{FF2B5EF4-FFF2-40B4-BE49-F238E27FC236}">
                <a16:creationId xmlns:a16="http://schemas.microsoft.com/office/drawing/2014/main" id="{C0AF2D75-1C35-4671-8927-A9CD8E6DD5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816" y="1686196"/>
            <a:ext cx="2120929" cy="2110015"/>
          </a:xfrm>
          <a:prstGeom prst="rect">
            <a:avLst/>
          </a:prstGeom>
        </p:spPr>
      </p:pic>
      <p:pic>
        <p:nvPicPr>
          <p:cNvPr id="10" name="Imagen 9" descr="Imagen que contiene ladrillo&#10;&#10;Descripción generada automáticamente">
            <a:extLst>
              <a:ext uri="{FF2B5EF4-FFF2-40B4-BE49-F238E27FC236}">
                <a16:creationId xmlns:a16="http://schemas.microsoft.com/office/drawing/2014/main" id="{A14EED5C-6B7D-498F-BD33-6755A713C74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9538" y="4447760"/>
            <a:ext cx="2120929" cy="2110015"/>
          </a:xfrm>
          <a:prstGeom prst="rect">
            <a:avLst/>
          </a:prstGeom>
        </p:spPr>
      </p:pic>
      <p:pic>
        <p:nvPicPr>
          <p:cNvPr id="12" name="Imagen 11" descr="Imagen que contiene ladrillo&#10;&#10;Descripción generada automáticamente">
            <a:extLst>
              <a:ext uri="{FF2B5EF4-FFF2-40B4-BE49-F238E27FC236}">
                <a16:creationId xmlns:a16="http://schemas.microsoft.com/office/drawing/2014/main" id="{3F2E799F-20D0-4E53-A2E4-AAF3FD5EC50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1693" y="4447759"/>
            <a:ext cx="2120929" cy="2110015"/>
          </a:xfrm>
          <a:prstGeom prst="rect">
            <a:avLst/>
          </a:prstGeom>
        </p:spPr>
      </p:pic>
      <p:pic>
        <p:nvPicPr>
          <p:cNvPr id="14" name="Imagen 13" descr="Imagen que contiene captura de pantalla, ladrillo&#10;&#10;Descripción generada automáticamente">
            <a:extLst>
              <a:ext uri="{FF2B5EF4-FFF2-40B4-BE49-F238E27FC236}">
                <a16:creationId xmlns:a16="http://schemas.microsoft.com/office/drawing/2014/main" id="{C7C70762-5120-41FE-9D7A-7245DBF8CBE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9539" y="1686195"/>
            <a:ext cx="2120929" cy="2110015"/>
          </a:xfrm>
          <a:prstGeom prst="rect">
            <a:avLst/>
          </a:prstGeom>
        </p:spPr>
      </p:pic>
      <p:pic>
        <p:nvPicPr>
          <p:cNvPr id="16" name="Imagen 15" descr="Imagen que contiene ladrillo&#10;&#10;Descripción generada automáticamente">
            <a:extLst>
              <a:ext uri="{FF2B5EF4-FFF2-40B4-BE49-F238E27FC236}">
                <a16:creationId xmlns:a16="http://schemas.microsoft.com/office/drawing/2014/main" id="{3596969A-AC19-4541-AE1B-FC30EAA09C8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1693" y="1686195"/>
            <a:ext cx="2120929" cy="211001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5AE6FA6D-F97F-44CF-9E28-366BF4E3BE54}"/>
              </a:ext>
            </a:extLst>
          </p:cNvPr>
          <p:cNvSpPr/>
          <p:nvPr/>
        </p:nvSpPr>
        <p:spPr>
          <a:xfrm>
            <a:off x="3327271" y="1312692"/>
            <a:ext cx="22906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b="1" dirty="0">
                <a:solidFill>
                  <a:schemeClr val="bg1"/>
                </a:solidFill>
              </a:rPr>
              <a:t>Lavadero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0144A41-2032-4076-8867-FF134AA741E5}"/>
              </a:ext>
            </a:extLst>
          </p:cNvPr>
          <p:cNvSpPr/>
          <p:nvPr/>
        </p:nvSpPr>
        <p:spPr>
          <a:xfrm>
            <a:off x="6284884" y="1312692"/>
            <a:ext cx="23955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b="1" dirty="0">
                <a:solidFill>
                  <a:schemeClr val="bg1"/>
                </a:solidFill>
              </a:rPr>
              <a:t>Pileta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7D57BA5-38D2-48F5-A94B-429826A70C25}"/>
              </a:ext>
            </a:extLst>
          </p:cNvPr>
          <p:cNvSpPr/>
          <p:nvPr/>
        </p:nvSpPr>
        <p:spPr>
          <a:xfrm>
            <a:off x="9279608" y="1312692"/>
            <a:ext cx="24330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b="1" dirty="0">
                <a:solidFill>
                  <a:schemeClr val="bg1"/>
                </a:solidFill>
              </a:rPr>
              <a:t>Terraza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799C009-0A06-4D39-86CC-97F14389708E}"/>
              </a:ext>
            </a:extLst>
          </p:cNvPr>
          <p:cNvSpPr/>
          <p:nvPr/>
        </p:nvSpPr>
        <p:spPr>
          <a:xfrm>
            <a:off x="9378224" y="4078427"/>
            <a:ext cx="233439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b="1" dirty="0">
                <a:solidFill>
                  <a:schemeClr val="bg1"/>
                </a:solidFill>
              </a:rPr>
              <a:t>Patio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04DC330-6D95-4D58-ACE4-74123708EBA9}"/>
              </a:ext>
            </a:extLst>
          </p:cNvPr>
          <p:cNvSpPr/>
          <p:nvPr/>
        </p:nvSpPr>
        <p:spPr>
          <a:xfrm>
            <a:off x="6314330" y="4078427"/>
            <a:ext cx="236613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b="1" dirty="0">
                <a:solidFill>
                  <a:schemeClr val="bg1"/>
                </a:solidFill>
              </a:rPr>
              <a:t>Parrilla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F558025-5107-4535-B3D5-5D64ED9019DB}"/>
              </a:ext>
            </a:extLst>
          </p:cNvPr>
          <p:cNvSpPr/>
          <p:nvPr/>
        </p:nvSpPr>
        <p:spPr>
          <a:xfrm>
            <a:off x="3282176" y="4074257"/>
            <a:ext cx="233439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AR" b="1" dirty="0">
                <a:solidFill>
                  <a:schemeClr val="bg1"/>
                </a:solidFill>
              </a:rPr>
              <a:t>Cochera</a:t>
            </a:r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BA5ACB82-2E88-4264-A6FB-FFF1D1778D55}"/>
              </a:ext>
            </a:extLst>
          </p:cNvPr>
          <p:cNvSpPr/>
          <p:nvPr/>
        </p:nvSpPr>
        <p:spPr>
          <a:xfrm>
            <a:off x="231765" y="4539341"/>
            <a:ext cx="2728281" cy="2110015"/>
          </a:xfrm>
          <a:custGeom>
            <a:avLst/>
            <a:gdLst>
              <a:gd name="connsiteX0" fmla="*/ 0 w 2936635"/>
              <a:gd name="connsiteY0" fmla="*/ 334165 h 2004950"/>
              <a:gd name="connsiteX1" fmla="*/ 334165 w 2936635"/>
              <a:gd name="connsiteY1" fmla="*/ 0 h 2004950"/>
              <a:gd name="connsiteX2" fmla="*/ 2602470 w 2936635"/>
              <a:gd name="connsiteY2" fmla="*/ 0 h 2004950"/>
              <a:gd name="connsiteX3" fmla="*/ 2936635 w 2936635"/>
              <a:gd name="connsiteY3" fmla="*/ 334165 h 2004950"/>
              <a:gd name="connsiteX4" fmla="*/ 2936635 w 2936635"/>
              <a:gd name="connsiteY4" fmla="*/ 1670785 h 2004950"/>
              <a:gd name="connsiteX5" fmla="*/ 2602470 w 2936635"/>
              <a:gd name="connsiteY5" fmla="*/ 2004950 h 2004950"/>
              <a:gd name="connsiteX6" fmla="*/ 334165 w 2936635"/>
              <a:gd name="connsiteY6" fmla="*/ 2004950 h 2004950"/>
              <a:gd name="connsiteX7" fmla="*/ 0 w 2936635"/>
              <a:gd name="connsiteY7" fmla="*/ 1670785 h 2004950"/>
              <a:gd name="connsiteX8" fmla="*/ 0 w 2936635"/>
              <a:gd name="connsiteY8" fmla="*/ 334165 h 20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6635" h="2004950">
                <a:moveTo>
                  <a:pt x="0" y="334165"/>
                </a:moveTo>
                <a:cubicBezTo>
                  <a:pt x="0" y="149611"/>
                  <a:pt x="149611" y="0"/>
                  <a:pt x="334165" y="0"/>
                </a:cubicBezTo>
                <a:lnTo>
                  <a:pt x="2602470" y="0"/>
                </a:lnTo>
                <a:cubicBezTo>
                  <a:pt x="2787024" y="0"/>
                  <a:pt x="2936635" y="149611"/>
                  <a:pt x="2936635" y="334165"/>
                </a:cubicBezTo>
                <a:lnTo>
                  <a:pt x="2936635" y="1670785"/>
                </a:lnTo>
                <a:cubicBezTo>
                  <a:pt x="2936635" y="1855339"/>
                  <a:pt x="2787024" y="2004950"/>
                  <a:pt x="2602470" y="2004950"/>
                </a:cubicBezTo>
                <a:lnTo>
                  <a:pt x="334165" y="2004950"/>
                </a:lnTo>
                <a:cubicBezTo>
                  <a:pt x="149611" y="2004950"/>
                  <a:pt x="0" y="1855339"/>
                  <a:pt x="0" y="1670785"/>
                </a:cubicBezTo>
                <a:lnTo>
                  <a:pt x="0" y="334165"/>
                </a:lnTo>
                <a:close/>
              </a:path>
            </a:pathLst>
          </a:custGeom>
          <a:solidFill>
            <a:srgbClr val="8FAADC">
              <a:alpha val="63922"/>
            </a:srgb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264" tIns="170264" rIns="170264" bIns="170264" numCol="1" spcCol="1270" anchor="ctr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AR" sz="1600" kern="1200" dirty="0"/>
              <a:t>Analizando cada </a:t>
            </a:r>
            <a:r>
              <a:rPr lang="es-AR" sz="1600" kern="1200" dirty="0" err="1"/>
              <a:t>Amenitie</a:t>
            </a:r>
            <a:r>
              <a:rPr lang="es-AR" sz="1600" kern="1200" dirty="0"/>
              <a:t> definida, vemos como su presencia en un inmueble en promedio aumenta el valor medio por m2, con excepción de “Patio”</a:t>
            </a:r>
            <a:endParaRPr lang="es-AR" sz="1600" kern="1200" dirty="0">
              <a:solidFill>
                <a:schemeClr val="accent4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801A2D4-D4CF-4BB0-9985-73AF4A71CA6F}"/>
              </a:ext>
            </a:extLst>
          </p:cNvPr>
          <p:cNvSpPr/>
          <p:nvPr/>
        </p:nvSpPr>
        <p:spPr>
          <a:xfrm rot="16200000">
            <a:off x="2410764" y="2601706"/>
            <a:ext cx="211001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200" i="1" dirty="0"/>
              <a:t>Media m2 USD Barrios GBA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F07B4EE-0142-4241-B734-8D72C0F78FE9}"/>
              </a:ext>
            </a:extLst>
          </p:cNvPr>
          <p:cNvSpPr/>
          <p:nvPr/>
        </p:nvSpPr>
        <p:spPr>
          <a:xfrm rot="16200000">
            <a:off x="5386932" y="2601707"/>
            <a:ext cx="211001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200" i="1" dirty="0"/>
              <a:t>Media m2 USD Barrios GBA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8F6DB4C-73D8-4AF0-96AE-604188E76C11}"/>
              </a:ext>
            </a:extLst>
          </p:cNvPr>
          <p:cNvSpPr/>
          <p:nvPr/>
        </p:nvSpPr>
        <p:spPr>
          <a:xfrm rot="16200000">
            <a:off x="8415100" y="2601707"/>
            <a:ext cx="211001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200" i="1" dirty="0"/>
              <a:t>Media m2 USD Barrios GBA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6D8B683-37D6-4180-8A45-06A44C5C4EAE}"/>
              </a:ext>
            </a:extLst>
          </p:cNvPr>
          <p:cNvSpPr/>
          <p:nvPr/>
        </p:nvSpPr>
        <p:spPr>
          <a:xfrm rot="16200000">
            <a:off x="2371136" y="5365317"/>
            <a:ext cx="211001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200" i="1" dirty="0"/>
              <a:t>Media m2 USD Barrios GBA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2F29B54-04AE-45BD-8AB9-11CAD2C98870}"/>
              </a:ext>
            </a:extLst>
          </p:cNvPr>
          <p:cNvSpPr/>
          <p:nvPr/>
        </p:nvSpPr>
        <p:spPr>
          <a:xfrm rot="16200000">
            <a:off x="5389181" y="5360098"/>
            <a:ext cx="211001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200" i="1" dirty="0"/>
              <a:t>Media m2 USD Barrios GBA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EB4342A-01BD-4DDB-AC50-F170CA2CA6FB}"/>
              </a:ext>
            </a:extLst>
          </p:cNvPr>
          <p:cNvSpPr/>
          <p:nvPr/>
        </p:nvSpPr>
        <p:spPr>
          <a:xfrm rot="16200000">
            <a:off x="8461716" y="5360099"/>
            <a:ext cx="211001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200" i="1" dirty="0"/>
              <a:t>Media m2 USD Barrios GBA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8B3EBA5-6BA1-451F-871C-6C8808D74957}"/>
              </a:ext>
            </a:extLst>
          </p:cNvPr>
          <p:cNvSpPr/>
          <p:nvPr/>
        </p:nvSpPr>
        <p:spPr>
          <a:xfrm>
            <a:off x="2213510" y="2763046"/>
            <a:ext cx="434965" cy="381000"/>
          </a:xfrm>
          <a:prstGeom prst="roundRect">
            <a:avLst/>
          </a:prstGeom>
          <a:solidFill>
            <a:srgbClr val="597D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2E6F7870-E9CC-40D2-8BC3-C6C764C82DD1}"/>
              </a:ext>
            </a:extLst>
          </p:cNvPr>
          <p:cNvSpPr/>
          <p:nvPr/>
        </p:nvSpPr>
        <p:spPr>
          <a:xfrm>
            <a:off x="361402" y="3529804"/>
            <a:ext cx="434965" cy="381000"/>
          </a:xfrm>
          <a:prstGeom prst="roundRect">
            <a:avLst/>
          </a:prstGeom>
          <a:solidFill>
            <a:srgbClr val="D98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A936EB34-4D7E-44FE-9A92-AAB6AB0AB68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352" y="1809771"/>
            <a:ext cx="3039800" cy="3039800"/>
          </a:xfrm>
          <a:prstGeom prst="rect">
            <a:avLst/>
          </a:prstGeom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F3C39548-C183-42C1-988F-5527D29B193F}"/>
              </a:ext>
            </a:extLst>
          </p:cNvPr>
          <p:cNvSpPr/>
          <p:nvPr/>
        </p:nvSpPr>
        <p:spPr>
          <a:xfrm>
            <a:off x="304652" y="4021996"/>
            <a:ext cx="548463" cy="190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/>
              <a:t>Posee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66041B0-1F93-474C-829A-7D5C46F58ACD}"/>
              </a:ext>
            </a:extLst>
          </p:cNvPr>
          <p:cNvSpPr/>
          <p:nvPr/>
        </p:nvSpPr>
        <p:spPr>
          <a:xfrm>
            <a:off x="1990396" y="3220563"/>
            <a:ext cx="770880" cy="190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/>
              <a:t>No Posee</a:t>
            </a:r>
          </a:p>
        </p:txBody>
      </p:sp>
    </p:spTree>
    <p:extLst>
      <p:ext uri="{BB962C8B-B14F-4D97-AF65-F5344CB8AC3E}">
        <p14:creationId xmlns:p14="http://schemas.microsoft.com/office/powerpoint/2010/main" val="175238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2A5EDBC1-9FA7-448B-BE23-728C30365DAC}"/>
              </a:ext>
            </a:extLst>
          </p:cNvPr>
          <p:cNvSpPr txBox="1"/>
          <p:nvPr/>
        </p:nvSpPr>
        <p:spPr>
          <a:xfrm>
            <a:off x="220981" y="1174507"/>
            <a:ext cx="783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2"/>
                </a:solidFill>
              </a:rPr>
              <a:t>CONSIDERACIONES FINALES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D1EF36D-1D13-436B-8AE5-ACDE86013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0" t="11117" r="6436" b="7929"/>
          <a:stretch/>
        </p:blipFill>
        <p:spPr>
          <a:xfrm>
            <a:off x="5662411" y="2685211"/>
            <a:ext cx="6529589" cy="4172789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4CFCEB9-43E2-4ED3-9CCA-86DE14EBE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047905"/>
              </p:ext>
            </p:extLst>
          </p:nvPr>
        </p:nvGraphicFramePr>
        <p:xfrm>
          <a:off x="220981" y="1887745"/>
          <a:ext cx="5613149" cy="4654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8447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9582E9-82F4-4505-A2CC-02C89991D4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547" y="713258"/>
            <a:ext cx="9958293" cy="54022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3C074E8-706C-448F-81F3-6592F01F2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7FD61B-9512-441F-AFA8-056AABE4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9" y="95070"/>
            <a:ext cx="1761897" cy="615749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5B9F2E8-DD56-43D5-84A1-E2689B8EE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690988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381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E0EA500-FF81-45B4-96FF-7722D478B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809304"/>
              </p:ext>
            </p:extLst>
          </p:nvPr>
        </p:nvGraphicFramePr>
        <p:xfrm>
          <a:off x="381000" y="2220383"/>
          <a:ext cx="3568700" cy="315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F4D9F15-DE54-4CC6-B732-3700F19B807B}"/>
              </a:ext>
            </a:extLst>
          </p:cNvPr>
          <p:cNvSpPr txBox="1"/>
          <p:nvPr/>
        </p:nvSpPr>
        <p:spPr>
          <a:xfrm>
            <a:off x="365543" y="1126575"/>
            <a:ext cx="20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DATOS ORIGINALES</a:t>
            </a:r>
            <a:endParaRPr lang="es-AR" b="1" u="sng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22FEFB-7D4E-4418-80B4-82AAE3D27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512" y="1649751"/>
            <a:ext cx="2914302" cy="4779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brir llave 11">
            <a:extLst>
              <a:ext uri="{FF2B5EF4-FFF2-40B4-BE49-F238E27FC236}">
                <a16:creationId xmlns:a16="http://schemas.microsoft.com/office/drawing/2014/main" id="{8786509E-194B-46D6-B22E-F747A0C905D0}"/>
              </a:ext>
            </a:extLst>
          </p:cNvPr>
          <p:cNvSpPr/>
          <p:nvPr/>
        </p:nvSpPr>
        <p:spPr>
          <a:xfrm>
            <a:off x="4381500" y="1649751"/>
            <a:ext cx="279400" cy="477945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ACBE457-58BC-4E9A-926F-C0D345D04774}"/>
              </a:ext>
            </a:extLst>
          </p:cNvPr>
          <p:cNvSpPr/>
          <p:nvPr/>
        </p:nvSpPr>
        <p:spPr>
          <a:xfrm>
            <a:off x="4862512" y="1618452"/>
            <a:ext cx="2914302" cy="763249"/>
          </a:xfrm>
          <a:prstGeom prst="roundRect">
            <a:avLst>
              <a:gd name="adj" fmla="val 6683"/>
            </a:avLst>
          </a:prstGeom>
          <a:solidFill>
            <a:srgbClr val="FFC1C1">
              <a:alpha val="30196"/>
            </a:srgbClr>
          </a:solidFill>
          <a:ln>
            <a:solidFill>
              <a:srgbClr val="EE4252"/>
            </a:solidFill>
            <a:extLst>
              <a:ext uri="{C807C97D-BFC1-408E-A445-0C87EB9F89A2}">
                <ask:lineSketchStyleProps xmlns:ask="http://schemas.microsoft.com/office/drawing/2018/sketchyshapes" sd="3072171013">
                  <a:custGeom>
                    <a:avLst/>
                    <a:gdLst>
                      <a:gd name="connsiteX0" fmla="*/ 0 w 2914302"/>
                      <a:gd name="connsiteY0" fmla="*/ 51008 h 763249"/>
                      <a:gd name="connsiteX1" fmla="*/ 51008 w 2914302"/>
                      <a:gd name="connsiteY1" fmla="*/ 0 h 763249"/>
                      <a:gd name="connsiteX2" fmla="*/ 2863294 w 2914302"/>
                      <a:gd name="connsiteY2" fmla="*/ 0 h 763249"/>
                      <a:gd name="connsiteX3" fmla="*/ 2914302 w 2914302"/>
                      <a:gd name="connsiteY3" fmla="*/ 51008 h 763249"/>
                      <a:gd name="connsiteX4" fmla="*/ 2914302 w 2914302"/>
                      <a:gd name="connsiteY4" fmla="*/ 712241 h 763249"/>
                      <a:gd name="connsiteX5" fmla="*/ 2863294 w 2914302"/>
                      <a:gd name="connsiteY5" fmla="*/ 763249 h 763249"/>
                      <a:gd name="connsiteX6" fmla="*/ 51008 w 2914302"/>
                      <a:gd name="connsiteY6" fmla="*/ 763249 h 763249"/>
                      <a:gd name="connsiteX7" fmla="*/ 0 w 2914302"/>
                      <a:gd name="connsiteY7" fmla="*/ 712241 h 763249"/>
                      <a:gd name="connsiteX8" fmla="*/ 0 w 2914302"/>
                      <a:gd name="connsiteY8" fmla="*/ 51008 h 763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914302" h="763249" fill="none" extrusionOk="0">
                        <a:moveTo>
                          <a:pt x="0" y="51008"/>
                        </a:moveTo>
                        <a:cubicBezTo>
                          <a:pt x="497" y="23624"/>
                          <a:pt x="21746" y="2254"/>
                          <a:pt x="51008" y="0"/>
                        </a:cubicBezTo>
                        <a:cubicBezTo>
                          <a:pt x="1257553" y="-33151"/>
                          <a:pt x="1478122" y="-161272"/>
                          <a:pt x="2863294" y="0"/>
                        </a:cubicBezTo>
                        <a:cubicBezTo>
                          <a:pt x="2890846" y="-3351"/>
                          <a:pt x="2918178" y="21504"/>
                          <a:pt x="2914302" y="51008"/>
                        </a:cubicBezTo>
                        <a:cubicBezTo>
                          <a:pt x="2959748" y="131784"/>
                          <a:pt x="2960756" y="603663"/>
                          <a:pt x="2914302" y="712241"/>
                        </a:cubicBezTo>
                        <a:cubicBezTo>
                          <a:pt x="2913174" y="739556"/>
                          <a:pt x="2893706" y="759750"/>
                          <a:pt x="2863294" y="763249"/>
                        </a:cubicBezTo>
                        <a:cubicBezTo>
                          <a:pt x="2563735" y="794482"/>
                          <a:pt x="570270" y="700239"/>
                          <a:pt x="51008" y="763249"/>
                        </a:cubicBezTo>
                        <a:cubicBezTo>
                          <a:pt x="23232" y="762980"/>
                          <a:pt x="818" y="738784"/>
                          <a:pt x="0" y="712241"/>
                        </a:cubicBezTo>
                        <a:cubicBezTo>
                          <a:pt x="-52535" y="578727"/>
                          <a:pt x="23588" y="160190"/>
                          <a:pt x="0" y="51008"/>
                        </a:cubicBezTo>
                        <a:close/>
                      </a:path>
                      <a:path w="2914302" h="763249" stroke="0" extrusionOk="0">
                        <a:moveTo>
                          <a:pt x="0" y="51008"/>
                        </a:moveTo>
                        <a:cubicBezTo>
                          <a:pt x="-417" y="19398"/>
                          <a:pt x="25119" y="2165"/>
                          <a:pt x="51008" y="0"/>
                        </a:cubicBezTo>
                        <a:cubicBezTo>
                          <a:pt x="1092824" y="-25697"/>
                          <a:pt x="1671380" y="-108941"/>
                          <a:pt x="2863294" y="0"/>
                        </a:cubicBezTo>
                        <a:cubicBezTo>
                          <a:pt x="2890802" y="-4874"/>
                          <a:pt x="2918159" y="24133"/>
                          <a:pt x="2914302" y="51008"/>
                        </a:cubicBezTo>
                        <a:cubicBezTo>
                          <a:pt x="2960017" y="372664"/>
                          <a:pt x="2955417" y="588772"/>
                          <a:pt x="2914302" y="712241"/>
                        </a:cubicBezTo>
                        <a:cubicBezTo>
                          <a:pt x="2916438" y="737005"/>
                          <a:pt x="2887095" y="765100"/>
                          <a:pt x="2863294" y="763249"/>
                        </a:cubicBezTo>
                        <a:cubicBezTo>
                          <a:pt x="1998129" y="794388"/>
                          <a:pt x="1457119" y="644669"/>
                          <a:pt x="51008" y="763249"/>
                        </a:cubicBezTo>
                        <a:cubicBezTo>
                          <a:pt x="20288" y="764208"/>
                          <a:pt x="8" y="741672"/>
                          <a:pt x="0" y="712241"/>
                        </a:cubicBezTo>
                        <a:cubicBezTo>
                          <a:pt x="-11192" y="604184"/>
                          <a:pt x="42158" y="303265"/>
                          <a:pt x="0" y="5100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64A181D-30B2-434B-923B-896F97C5DDCB}"/>
              </a:ext>
            </a:extLst>
          </p:cNvPr>
          <p:cNvSpPr/>
          <p:nvPr/>
        </p:nvSpPr>
        <p:spPr>
          <a:xfrm>
            <a:off x="4862512" y="2983011"/>
            <a:ext cx="2914302" cy="165720"/>
          </a:xfrm>
          <a:prstGeom prst="roundRect">
            <a:avLst>
              <a:gd name="adj" fmla="val 50000"/>
            </a:avLst>
          </a:prstGeom>
          <a:solidFill>
            <a:srgbClr val="FFC1C1">
              <a:alpha val="30196"/>
            </a:srgbClr>
          </a:solidFill>
          <a:ln>
            <a:solidFill>
              <a:srgbClr val="EE4252"/>
            </a:solidFill>
            <a:extLst>
              <a:ext uri="{C807C97D-BFC1-408E-A445-0C87EB9F89A2}">
                <ask:lineSketchStyleProps xmlns:ask="http://schemas.microsoft.com/office/drawing/2018/sketchyshapes" sd="3072171013">
                  <a:custGeom>
                    <a:avLst/>
                    <a:gdLst>
                      <a:gd name="connsiteX0" fmla="*/ 0 w 2914302"/>
                      <a:gd name="connsiteY0" fmla="*/ 82860 h 165720"/>
                      <a:gd name="connsiteX1" fmla="*/ 82860 w 2914302"/>
                      <a:gd name="connsiteY1" fmla="*/ 0 h 165720"/>
                      <a:gd name="connsiteX2" fmla="*/ 2831442 w 2914302"/>
                      <a:gd name="connsiteY2" fmla="*/ 0 h 165720"/>
                      <a:gd name="connsiteX3" fmla="*/ 2914302 w 2914302"/>
                      <a:gd name="connsiteY3" fmla="*/ 82860 h 165720"/>
                      <a:gd name="connsiteX4" fmla="*/ 2914302 w 2914302"/>
                      <a:gd name="connsiteY4" fmla="*/ 82860 h 165720"/>
                      <a:gd name="connsiteX5" fmla="*/ 2831442 w 2914302"/>
                      <a:gd name="connsiteY5" fmla="*/ 165720 h 165720"/>
                      <a:gd name="connsiteX6" fmla="*/ 82860 w 2914302"/>
                      <a:gd name="connsiteY6" fmla="*/ 165720 h 165720"/>
                      <a:gd name="connsiteX7" fmla="*/ 0 w 2914302"/>
                      <a:gd name="connsiteY7" fmla="*/ 82860 h 16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14302" h="165720" fill="none" extrusionOk="0">
                        <a:moveTo>
                          <a:pt x="0" y="82860"/>
                        </a:moveTo>
                        <a:cubicBezTo>
                          <a:pt x="-1641" y="37716"/>
                          <a:pt x="37108" y="1434"/>
                          <a:pt x="82860" y="0"/>
                        </a:cubicBezTo>
                        <a:cubicBezTo>
                          <a:pt x="533246" y="-146184"/>
                          <a:pt x="1874247" y="-116150"/>
                          <a:pt x="2831442" y="0"/>
                        </a:cubicBezTo>
                        <a:cubicBezTo>
                          <a:pt x="2877681" y="755"/>
                          <a:pt x="2911278" y="43347"/>
                          <a:pt x="2914302" y="82860"/>
                        </a:cubicBezTo>
                        <a:lnTo>
                          <a:pt x="2914302" y="82860"/>
                        </a:lnTo>
                        <a:cubicBezTo>
                          <a:pt x="2911159" y="134826"/>
                          <a:pt x="2875690" y="165994"/>
                          <a:pt x="2831442" y="165720"/>
                        </a:cubicBezTo>
                        <a:cubicBezTo>
                          <a:pt x="2460303" y="235682"/>
                          <a:pt x="959021" y="59139"/>
                          <a:pt x="82860" y="165720"/>
                        </a:cubicBezTo>
                        <a:cubicBezTo>
                          <a:pt x="33527" y="159040"/>
                          <a:pt x="3091" y="135073"/>
                          <a:pt x="0" y="82860"/>
                        </a:cubicBezTo>
                        <a:close/>
                      </a:path>
                      <a:path w="2914302" h="165720" stroke="0" extrusionOk="0">
                        <a:moveTo>
                          <a:pt x="0" y="82860"/>
                        </a:moveTo>
                        <a:cubicBezTo>
                          <a:pt x="-340" y="34296"/>
                          <a:pt x="41104" y="3801"/>
                          <a:pt x="82860" y="0"/>
                        </a:cubicBezTo>
                        <a:cubicBezTo>
                          <a:pt x="963635" y="-25697"/>
                          <a:pt x="2107698" y="-108941"/>
                          <a:pt x="2831442" y="0"/>
                        </a:cubicBezTo>
                        <a:cubicBezTo>
                          <a:pt x="2876237" y="-7103"/>
                          <a:pt x="2920841" y="39295"/>
                          <a:pt x="2914302" y="82860"/>
                        </a:cubicBezTo>
                        <a:lnTo>
                          <a:pt x="2914302" y="82860"/>
                        </a:lnTo>
                        <a:cubicBezTo>
                          <a:pt x="2914948" y="124608"/>
                          <a:pt x="2877058" y="157129"/>
                          <a:pt x="2831442" y="165720"/>
                        </a:cubicBezTo>
                        <a:cubicBezTo>
                          <a:pt x="1802698" y="296559"/>
                          <a:pt x="1022346" y="46690"/>
                          <a:pt x="82860" y="165720"/>
                        </a:cubicBezTo>
                        <a:cubicBezTo>
                          <a:pt x="29916" y="164152"/>
                          <a:pt x="-915" y="123597"/>
                          <a:pt x="0" y="8286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0AB6783-2864-4CAD-BBC1-6AA5A2A90E18}"/>
              </a:ext>
            </a:extLst>
          </p:cNvPr>
          <p:cNvSpPr txBox="1"/>
          <p:nvPr/>
        </p:nvSpPr>
        <p:spPr>
          <a:xfrm>
            <a:off x="8502844" y="1721648"/>
            <a:ext cx="3308156" cy="1754326"/>
          </a:xfrm>
          <a:custGeom>
            <a:avLst/>
            <a:gdLst>
              <a:gd name="connsiteX0" fmla="*/ 0 w 3308156"/>
              <a:gd name="connsiteY0" fmla="*/ 0 h 1754326"/>
              <a:gd name="connsiteX1" fmla="*/ 485196 w 3308156"/>
              <a:gd name="connsiteY1" fmla="*/ 0 h 1754326"/>
              <a:gd name="connsiteX2" fmla="*/ 937311 w 3308156"/>
              <a:gd name="connsiteY2" fmla="*/ 0 h 1754326"/>
              <a:gd name="connsiteX3" fmla="*/ 1488670 w 3308156"/>
              <a:gd name="connsiteY3" fmla="*/ 0 h 1754326"/>
              <a:gd name="connsiteX4" fmla="*/ 1940785 w 3308156"/>
              <a:gd name="connsiteY4" fmla="*/ 0 h 1754326"/>
              <a:gd name="connsiteX5" fmla="*/ 2525226 w 3308156"/>
              <a:gd name="connsiteY5" fmla="*/ 0 h 1754326"/>
              <a:gd name="connsiteX6" fmla="*/ 3308156 w 3308156"/>
              <a:gd name="connsiteY6" fmla="*/ 0 h 1754326"/>
              <a:gd name="connsiteX7" fmla="*/ 3308156 w 3308156"/>
              <a:gd name="connsiteY7" fmla="*/ 602319 h 1754326"/>
              <a:gd name="connsiteX8" fmla="*/ 3308156 w 3308156"/>
              <a:gd name="connsiteY8" fmla="*/ 1169551 h 1754326"/>
              <a:gd name="connsiteX9" fmla="*/ 3308156 w 3308156"/>
              <a:gd name="connsiteY9" fmla="*/ 1754326 h 1754326"/>
              <a:gd name="connsiteX10" fmla="*/ 2822960 w 3308156"/>
              <a:gd name="connsiteY10" fmla="*/ 1754326 h 1754326"/>
              <a:gd name="connsiteX11" fmla="*/ 2304682 w 3308156"/>
              <a:gd name="connsiteY11" fmla="*/ 1754326 h 1754326"/>
              <a:gd name="connsiteX12" fmla="*/ 1720241 w 3308156"/>
              <a:gd name="connsiteY12" fmla="*/ 1754326 h 1754326"/>
              <a:gd name="connsiteX13" fmla="*/ 1268126 w 3308156"/>
              <a:gd name="connsiteY13" fmla="*/ 1754326 h 1754326"/>
              <a:gd name="connsiteX14" fmla="*/ 716767 w 3308156"/>
              <a:gd name="connsiteY14" fmla="*/ 1754326 h 1754326"/>
              <a:gd name="connsiteX15" fmla="*/ 0 w 3308156"/>
              <a:gd name="connsiteY15" fmla="*/ 1754326 h 1754326"/>
              <a:gd name="connsiteX16" fmla="*/ 0 w 3308156"/>
              <a:gd name="connsiteY16" fmla="*/ 1169551 h 1754326"/>
              <a:gd name="connsiteX17" fmla="*/ 0 w 3308156"/>
              <a:gd name="connsiteY17" fmla="*/ 619862 h 1754326"/>
              <a:gd name="connsiteX18" fmla="*/ 0 w 3308156"/>
              <a:gd name="connsiteY18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08156" h="1754326" fill="none" extrusionOk="0">
                <a:moveTo>
                  <a:pt x="0" y="0"/>
                </a:moveTo>
                <a:cubicBezTo>
                  <a:pt x="204858" y="-11306"/>
                  <a:pt x="350946" y="11604"/>
                  <a:pt x="485196" y="0"/>
                </a:cubicBezTo>
                <a:cubicBezTo>
                  <a:pt x="619446" y="-11604"/>
                  <a:pt x="753147" y="38349"/>
                  <a:pt x="937311" y="0"/>
                </a:cubicBezTo>
                <a:cubicBezTo>
                  <a:pt x="1121475" y="-38349"/>
                  <a:pt x="1260324" y="65009"/>
                  <a:pt x="1488670" y="0"/>
                </a:cubicBezTo>
                <a:cubicBezTo>
                  <a:pt x="1717016" y="-65009"/>
                  <a:pt x="1743134" y="21998"/>
                  <a:pt x="1940785" y="0"/>
                </a:cubicBezTo>
                <a:cubicBezTo>
                  <a:pt x="2138437" y="-21998"/>
                  <a:pt x="2253132" y="7628"/>
                  <a:pt x="2525226" y="0"/>
                </a:cubicBezTo>
                <a:cubicBezTo>
                  <a:pt x="2797320" y="-7628"/>
                  <a:pt x="3026643" y="83051"/>
                  <a:pt x="3308156" y="0"/>
                </a:cubicBezTo>
                <a:cubicBezTo>
                  <a:pt x="3338326" y="167713"/>
                  <a:pt x="3238075" y="356172"/>
                  <a:pt x="3308156" y="602319"/>
                </a:cubicBezTo>
                <a:cubicBezTo>
                  <a:pt x="3378237" y="848466"/>
                  <a:pt x="3269280" y="945684"/>
                  <a:pt x="3308156" y="1169551"/>
                </a:cubicBezTo>
                <a:cubicBezTo>
                  <a:pt x="3347032" y="1393418"/>
                  <a:pt x="3288635" y="1475300"/>
                  <a:pt x="3308156" y="1754326"/>
                </a:cubicBezTo>
                <a:cubicBezTo>
                  <a:pt x="3066158" y="1769777"/>
                  <a:pt x="2972957" y="1730129"/>
                  <a:pt x="2822960" y="1754326"/>
                </a:cubicBezTo>
                <a:cubicBezTo>
                  <a:pt x="2672963" y="1778523"/>
                  <a:pt x="2416882" y="1747051"/>
                  <a:pt x="2304682" y="1754326"/>
                </a:cubicBezTo>
                <a:cubicBezTo>
                  <a:pt x="2192482" y="1761601"/>
                  <a:pt x="1945169" y="1709258"/>
                  <a:pt x="1720241" y="1754326"/>
                </a:cubicBezTo>
                <a:cubicBezTo>
                  <a:pt x="1495313" y="1799394"/>
                  <a:pt x="1489880" y="1732390"/>
                  <a:pt x="1268126" y="1754326"/>
                </a:cubicBezTo>
                <a:cubicBezTo>
                  <a:pt x="1046373" y="1776262"/>
                  <a:pt x="828763" y="1730492"/>
                  <a:pt x="716767" y="1754326"/>
                </a:cubicBezTo>
                <a:cubicBezTo>
                  <a:pt x="604771" y="1778160"/>
                  <a:pt x="331992" y="1731211"/>
                  <a:pt x="0" y="1754326"/>
                </a:cubicBezTo>
                <a:cubicBezTo>
                  <a:pt x="-5942" y="1515262"/>
                  <a:pt x="61045" y="1346183"/>
                  <a:pt x="0" y="1169551"/>
                </a:cubicBezTo>
                <a:cubicBezTo>
                  <a:pt x="-61045" y="992920"/>
                  <a:pt x="12561" y="778628"/>
                  <a:pt x="0" y="619862"/>
                </a:cubicBezTo>
                <a:cubicBezTo>
                  <a:pt x="-12561" y="461096"/>
                  <a:pt x="58175" y="184819"/>
                  <a:pt x="0" y="0"/>
                </a:cubicBezTo>
                <a:close/>
              </a:path>
              <a:path w="3308156" h="1754326" stroke="0" extrusionOk="0">
                <a:moveTo>
                  <a:pt x="0" y="0"/>
                </a:moveTo>
                <a:cubicBezTo>
                  <a:pt x="275909" y="-73611"/>
                  <a:pt x="388504" y="66850"/>
                  <a:pt x="617522" y="0"/>
                </a:cubicBezTo>
                <a:cubicBezTo>
                  <a:pt x="846540" y="-66850"/>
                  <a:pt x="1041778" y="57714"/>
                  <a:pt x="1235045" y="0"/>
                </a:cubicBezTo>
                <a:cubicBezTo>
                  <a:pt x="1428312" y="-57714"/>
                  <a:pt x="1677356" y="4342"/>
                  <a:pt x="1819486" y="0"/>
                </a:cubicBezTo>
                <a:cubicBezTo>
                  <a:pt x="1961616" y="-4342"/>
                  <a:pt x="2113927" y="54305"/>
                  <a:pt x="2370845" y="0"/>
                </a:cubicBezTo>
                <a:cubicBezTo>
                  <a:pt x="2627763" y="-54305"/>
                  <a:pt x="2996217" y="83287"/>
                  <a:pt x="3308156" y="0"/>
                </a:cubicBezTo>
                <a:cubicBezTo>
                  <a:pt x="3339769" y="132783"/>
                  <a:pt x="3285678" y="400035"/>
                  <a:pt x="3308156" y="549689"/>
                </a:cubicBezTo>
                <a:cubicBezTo>
                  <a:pt x="3330634" y="699343"/>
                  <a:pt x="3280095" y="931380"/>
                  <a:pt x="3308156" y="1134464"/>
                </a:cubicBezTo>
                <a:cubicBezTo>
                  <a:pt x="3336217" y="1337549"/>
                  <a:pt x="3306764" y="1489575"/>
                  <a:pt x="3308156" y="1754326"/>
                </a:cubicBezTo>
                <a:cubicBezTo>
                  <a:pt x="3063178" y="1811999"/>
                  <a:pt x="2900005" y="1708246"/>
                  <a:pt x="2723715" y="1754326"/>
                </a:cubicBezTo>
                <a:cubicBezTo>
                  <a:pt x="2547425" y="1800406"/>
                  <a:pt x="2426243" y="1750945"/>
                  <a:pt x="2238519" y="1754326"/>
                </a:cubicBezTo>
                <a:cubicBezTo>
                  <a:pt x="2050795" y="1757707"/>
                  <a:pt x="1806465" y="1686814"/>
                  <a:pt x="1620996" y="1754326"/>
                </a:cubicBezTo>
                <a:cubicBezTo>
                  <a:pt x="1435527" y="1821838"/>
                  <a:pt x="1310300" y="1745921"/>
                  <a:pt x="1135800" y="1754326"/>
                </a:cubicBezTo>
                <a:cubicBezTo>
                  <a:pt x="961300" y="1762731"/>
                  <a:pt x="752347" y="1754314"/>
                  <a:pt x="518278" y="1754326"/>
                </a:cubicBezTo>
                <a:cubicBezTo>
                  <a:pt x="284209" y="1754338"/>
                  <a:pt x="190866" y="1695053"/>
                  <a:pt x="0" y="1754326"/>
                </a:cubicBezTo>
                <a:cubicBezTo>
                  <a:pt x="-48494" y="1456331"/>
                  <a:pt x="29706" y="1301904"/>
                  <a:pt x="0" y="1152007"/>
                </a:cubicBezTo>
                <a:cubicBezTo>
                  <a:pt x="-29706" y="1002110"/>
                  <a:pt x="53430" y="847764"/>
                  <a:pt x="0" y="619862"/>
                </a:cubicBezTo>
                <a:cubicBezTo>
                  <a:pt x="-53430" y="391961"/>
                  <a:pt x="21336" y="25585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AR" dirty="0"/>
              <a:t>Al analizar el </a:t>
            </a:r>
            <a:r>
              <a:rPr lang="es-AR" dirty="0" err="1"/>
              <a:t>Dataset</a:t>
            </a:r>
            <a:r>
              <a:rPr lang="es-AR" dirty="0"/>
              <a:t> proporcionado originalmente, observamos que variables de interés para la valuación de un inmueble poseían considerable cantidad de valores nulos.</a:t>
            </a:r>
            <a:endParaRPr lang="es-AR" u="sng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7C9B466-DCEE-4885-A257-B77EFAC43914}"/>
              </a:ext>
            </a:extLst>
          </p:cNvPr>
          <p:cNvSpPr txBox="1"/>
          <p:nvPr/>
        </p:nvSpPr>
        <p:spPr>
          <a:xfrm>
            <a:off x="8502844" y="3801602"/>
            <a:ext cx="3308156" cy="1200329"/>
          </a:xfrm>
          <a:custGeom>
            <a:avLst/>
            <a:gdLst>
              <a:gd name="connsiteX0" fmla="*/ 0 w 3308156"/>
              <a:gd name="connsiteY0" fmla="*/ 0 h 1200329"/>
              <a:gd name="connsiteX1" fmla="*/ 727794 w 3308156"/>
              <a:gd name="connsiteY1" fmla="*/ 0 h 1200329"/>
              <a:gd name="connsiteX2" fmla="*/ 1290181 w 3308156"/>
              <a:gd name="connsiteY2" fmla="*/ 0 h 1200329"/>
              <a:gd name="connsiteX3" fmla="*/ 1918730 w 3308156"/>
              <a:gd name="connsiteY3" fmla="*/ 0 h 1200329"/>
              <a:gd name="connsiteX4" fmla="*/ 2514199 w 3308156"/>
              <a:gd name="connsiteY4" fmla="*/ 0 h 1200329"/>
              <a:gd name="connsiteX5" fmla="*/ 3308156 w 3308156"/>
              <a:gd name="connsiteY5" fmla="*/ 0 h 1200329"/>
              <a:gd name="connsiteX6" fmla="*/ 3308156 w 3308156"/>
              <a:gd name="connsiteY6" fmla="*/ 612168 h 1200329"/>
              <a:gd name="connsiteX7" fmla="*/ 3308156 w 3308156"/>
              <a:gd name="connsiteY7" fmla="*/ 1200329 h 1200329"/>
              <a:gd name="connsiteX8" fmla="*/ 2745769 w 3308156"/>
              <a:gd name="connsiteY8" fmla="*/ 1200329 h 1200329"/>
              <a:gd name="connsiteX9" fmla="*/ 2150301 w 3308156"/>
              <a:gd name="connsiteY9" fmla="*/ 1200329 h 1200329"/>
              <a:gd name="connsiteX10" fmla="*/ 1422507 w 3308156"/>
              <a:gd name="connsiteY10" fmla="*/ 1200329 h 1200329"/>
              <a:gd name="connsiteX11" fmla="*/ 727794 w 3308156"/>
              <a:gd name="connsiteY11" fmla="*/ 1200329 h 1200329"/>
              <a:gd name="connsiteX12" fmla="*/ 0 w 3308156"/>
              <a:gd name="connsiteY12" fmla="*/ 1200329 h 1200329"/>
              <a:gd name="connsiteX13" fmla="*/ 0 w 3308156"/>
              <a:gd name="connsiteY13" fmla="*/ 636174 h 1200329"/>
              <a:gd name="connsiteX14" fmla="*/ 0 w 3308156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8156" h="1200329" fill="none" extrusionOk="0">
                <a:moveTo>
                  <a:pt x="0" y="0"/>
                </a:moveTo>
                <a:cubicBezTo>
                  <a:pt x="184727" y="24799"/>
                  <a:pt x="537146" y="11962"/>
                  <a:pt x="727794" y="0"/>
                </a:cubicBezTo>
                <a:cubicBezTo>
                  <a:pt x="918442" y="-11962"/>
                  <a:pt x="1138339" y="20220"/>
                  <a:pt x="1290181" y="0"/>
                </a:cubicBezTo>
                <a:cubicBezTo>
                  <a:pt x="1442023" y="-20220"/>
                  <a:pt x="1696719" y="-18807"/>
                  <a:pt x="1918730" y="0"/>
                </a:cubicBezTo>
                <a:cubicBezTo>
                  <a:pt x="2140741" y="18807"/>
                  <a:pt x="2261730" y="8950"/>
                  <a:pt x="2514199" y="0"/>
                </a:cubicBezTo>
                <a:cubicBezTo>
                  <a:pt x="2766668" y="-8950"/>
                  <a:pt x="3089988" y="13551"/>
                  <a:pt x="3308156" y="0"/>
                </a:cubicBezTo>
                <a:cubicBezTo>
                  <a:pt x="3278370" y="211751"/>
                  <a:pt x="3323235" y="325141"/>
                  <a:pt x="3308156" y="612168"/>
                </a:cubicBezTo>
                <a:cubicBezTo>
                  <a:pt x="3293077" y="899195"/>
                  <a:pt x="3321709" y="1042638"/>
                  <a:pt x="3308156" y="1200329"/>
                </a:cubicBezTo>
                <a:cubicBezTo>
                  <a:pt x="3186444" y="1185006"/>
                  <a:pt x="2969867" y="1193691"/>
                  <a:pt x="2745769" y="1200329"/>
                </a:cubicBezTo>
                <a:cubicBezTo>
                  <a:pt x="2521671" y="1206967"/>
                  <a:pt x="2340098" y="1192088"/>
                  <a:pt x="2150301" y="1200329"/>
                </a:cubicBezTo>
                <a:cubicBezTo>
                  <a:pt x="1960504" y="1208570"/>
                  <a:pt x="1668645" y="1193283"/>
                  <a:pt x="1422507" y="1200329"/>
                </a:cubicBezTo>
                <a:cubicBezTo>
                  <a:pt x="1176369" y="1207375"/>
                  <a:pt x="1054402" y="1177702"/>
                  <a:pt x="727794" y="1200329"/>
                </a:cubicBezTo>
                <a:cubicBezTo>
                  <a:pt x="401186" y="1222956"/>
                  <a:pt x="170238" y="1208926"/>
                  <a:pt x="0" y="1200329"/>
                </a:cubicBezTo>
                <a:cubicBezTo>
                  <a:pt x="19" y="964940"/>
                  <a:pt x="18690" y="901183"/>
                  <a:pt x="0" y="636174"/>
                </a:cubicBezTo>
                <a:cubicBezTo>
                  <a:pt x="-18690" y="371165"/>
                  <a:pt x="-18899" y="203688"/>
                  <a:pt x="0" y="0"/>
                </a:cubicBezTo>
                <a:close/>
              </a:path>
              <a:path w="3308156" h="1200329" stroke="0" extrusionOk="0">
                <a:moveTo>
                  <a:pt x="0" y="0"/>
                </a:moveTo>
                <a:cubicBezTo>
                  <a:pt x="277320" y="12443"/>
                  <a:pt x="434616" y="-26066"/>
                  <a:pt x="562387" y="0"/>
                </a:cubicBezTo>
                <a:cubicBezTo>
                  <a:pt x="690158" y="26066"/>
                  <a:pt x="914747" y="10927"/>
                  <a:pt x="1190936" y="0"/>
                </a:cubicBezTo>
                <a:cubicBezTo>
                  <a:pt x="1467125" y="-10927"/>
                  <a:pt x="1570198" y="-9416"/>
                  <a:pt x="1753323" y="0"/>
                </a:cubicBezTo>
                <a:cubicBezTo>
                  <a:pt x="1936448" y="9416"/>
                  <a:pt x="2111591" y="32227"/>
                  <a:pt x="2448035" y="0"/>
                </a:cubicBezTo>
                <a:cubicBezTo>
                  <a:pt x="2784479" y="-32227"/>
                  <a:pt x="2964252" y="24626"/>
                  <a:pt x="3308156" y="0"/>
                </a:cubicBezTo>
                <a:cubicBezTo>
                  <a:pt x="3312141" y="196357"/>
                  <a:pt x="3304557" y="421358"/>
                  <a:pt x="3308156" y="588161"/>
                </a:cubicBezTo>
                <a:cubicBezTo>
                  <a:pt x="3311755" y="754964"/>
                  <a:pt x="3329224" y="972121"/>
                  <a:pt x="3308156" y="1200329"/>
                </a:cubicBezTo>
                <a:cubicBezTo>
                  <a:pt x="3091966" y="1213116"/>
                  <a:pt x="2843631" y="1228328"/>
                  <a:pt x="2613443" y="1200329"/>
                </a:cubicBezTo>
                <a:cubicBezTo>
                  <a:pt x="2383255" y="1172330"/>
                  <a:pt x="2238651" y="1205738"/>
                  <a:pt x="2051057" y="1200329"/>
                </a:cubicBezTo>
                <a:cubicBezTo>
                  <a:pt x="1863463" y="1194920"/>
                  <a:pt x="1665080" y="1185869"/>
                  <a:pt x="1422507" y="1200329"/>
                </a:cubicBezTo>
                <a:cubicBezTo>
                  <a:pt x="1179934" y="1214790"/>
                  <a:pt x="1015463" y="1176532"/>
                  <a:pt x="727794" y="1200329"/>
                </a:cubicBezTo>
                <a:cubicBezTo>
                  <a:pt x="440125" y="1224126"/>
                  <a:pt x="198694" y="1219555"/>
                  <a:pt x="0" y="1200329"/>
                </a:cubicBezTo>
                <a:cubicBezTo>
                  <a:pt x="-24026" y="1061357"/>
                  <a:pt x="-12894" y="771582"/>
                  <a:pt x="0" y="636174"/>
                </a:cubicBezTo>
                <a:cubicBezTo>
                  <a:pt x="12894" y="500767"/>
                  <a:pt x="-18265" y="31476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721652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AR" dirty="0"/>
              <a:t>En primera instancia, nos propusimos analizar cada una de estas columnas, para obtener o estimar los valores faltantes.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31C56F5-0FD8-4017-ABFC-C5B0690AB02E}"/>
              </a:ext>
            </a:extLst>
          </p:cNvPr>
          <p:cNvSpPr/>
          <p:nvPr/>
        </p:nvSpPr>
        <p:spPr>
          <a:xfrm>
            <a:off x="4862512" y="5125389"/>
            <a:ext cx="2914302" cy="1657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072171013">
                  <a:custGeom>
                    <a:avLst/>
                    <a:gdLst>
                      <a:gd name="connsiteX0" fmla="*/ 0 w 2914302"/>
                      <a:gd name="connsiteY0" fmla="*/ 82860 h 165720"/>
                      <a:gd name="connsiteX1" fmla="*/ 82860 w 2914302"/>
                      <a:gd name="connsiteY1" fmla="*/ 0 h 165720"/>
                      <a:gd name="connsiteX2" fmla="*/ 632576 w 2914302"/>
                      <a:gd name="connsiteY2" fmla="*/ 0 h 165720"/>
                      <a:gd name="connsiteX3" fmla="*/ 1237264 w 2914302"/>
                      <a:gd name="connsiteY3" fmla="*/ 0 h 165720"/>
                      <a:gd name="connsiteX4" fmla="*/ 1704523 w 2914302"/>
                      <a:gd name="connsiteY4" fmla="*/ 0 h 165720"/>
                      <a:gd name="connsiteX5" fmla="*/ 2199268 w 2914302"/>
                      <a:gd name="connsiteY5" fmla="*/ 0 h 165720"/>
                      <a:gd name="connsiteX6" fmla="*/ 2831442 w 2914302"/>
                      <a:gd name="connsiteY6" fmla="*/ 0 h 165720"/>
                      <a:gd name="connsiteX7" fmla="*/ 2914302 w 2914302"/>
                      <a:gd name="connsiteY7" fmla="*/ 82860 h 165720"/>
                      <a:gd name="connsiteX8" fmla="*/ 2914302 w 2914302"/>
                      <a:gd name="connsiteY8" fmla="*/ 82860 h 165720"/>
                      <a:gd name="connsiteX9" fmla="*/ 2831442 w 2914302"/>
                      <a:gd name="connsiteY9" fmla="*/ 165720 h 165720"/>
                      <a:gd name="connsiteX10" fmla="*/ 2309211 w 2914302"/>
                      <a:gd name="connsiteY10" fmla="*/ 165720 h 165720"/>
                      <a:gd name="connsiteX11" fmla="*/ 1814467 w 2914302"/>
                      <a:gd name="connsiteY11" fmla="*/ 165720 h 165720"/>
                      <a:gd name="connsiteX12" fmla="*/ 1209779 w 2914302"/>
                      <a:gd name="connsiteY12" fmla="*/ 165720 h 165720"/>
                      <a:gd name="connsiteX13" fmla="*/ 632576 w 2914302"/>
                      <a:gd name="connsiteY13" fmla="*/ 165720 h 165720"/>
                      <a:gd name="connsiteX14" fmla="*/ 82860 w 2914302"/>
                      <a:gd name="connsiteY14" fmla="*/ 165720 h 165720"/>
                      <a:gd name="connsiteX15" fmla="*/ 0 w 2914302"/>
                      <a:gd name="connsiteY15" fmla="*/ 82860 h 16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14302" h="165720" extrusionOk="0">
                        <a:moveTo>
                          <a:pt x="0" y="82860"/>
                        </a:moveTo>
                        <a:cubicBezTo>
                          <a:pt x="-323" y="34433"/>
                          <a:pt x="41881" y="4537"/>
                          <a:pt x="82860" y="0"/>
                        </a:cubicBezTo>
                        <a:cubicBezTo>
                          <a:pt x="323812" y="-8604"/>
                          <a:pt x="435206" y="52317"/>
                          <a:pt x="632576" y="0"/>
                        </a:cubicBezTo>
                        <a:cubicBezTo>
                          <a:pt x="829946" y="-52317"/>
                          <a:pt x="969139" y="6006"/>
                          <a:pt x="1237264" y="0"/>
                        </a:cubicBezTo>
                        <a:cubicBezTo>
                          <a:pt x="1505389" y="-6006"/>
                          <a:pt x="1585004" y="55309"/>
                          <a:pt x="1704523" y="0"/>
                        </a:cubicBezTo>
                        <a:cubicBezTo>
                          <a:pt x="1824042" y="-55309"/>
                          <a:pt x="2031701" y="9256"/>
                          <a:pt x="2199268" y="0"/>
                        </a:cubicBezTo>
                        <a:cubicBezTo>
                          <a:pt x="2366835" y="-9256"/>
                          <a:pt x="2565406" y="40271"/>
                          <a:pt x="2831442" y="0"/>
                        </a:cubicBezTo>
                        <a:cubicBezTo>
                          <a:pt x="2886418" y="-1376"/>
                          <a:pt x="2909706" y="31021"/>
                          <a:pt x="2914302" y="82860"/>
                        </a:cubicBezTo>
                        <a:lnTo>
                          <a:pt x="2914302" y="82860"/>
                        </a:lnTo>
                        <a:cubicBezTo>
                          <a:pt x="2909219" y="117582"/>
                          <a:pt x="2881461" y="168337"/>
                          <a:pt x="2831442" y="165720"/>
                        </a:cubicBezTo>
                        <a:cubicBezTo>
                          <a:pt x="2623682" y="198915"/>
                          <a:pt x="2485422" y="112331"/>
                          <a:pt x="2309211" y="165720"/>
                        </a:cubicBezTo>
                        <a:cubicBezTo>
                          <a:pt x="2133000" y="219109"/>
                          <a:pt x="1955283" y="137185"/>
                          <a:pt x="1814467" y="165720"/>
                        </a:cubicBezTo>
                        <a:cubicBezTo>
                          <a:pt x="1673651" y="194255"/>
                          <a:pt x="1375083" y="118948"/>
                          <a:pt x="1209779" y="165720"/>
                        </a:cubicBezTo>
                        <a:cubicBezTo>
                          <a:pt x="1044475" y="212492"/>
                          <a:pt x="814590" y="165036"/>
                          <a:pt x="632576" y="165720"/>
                        </a:cubicBezTo>
                        <a:cubicBezTo>
                          <a:pt x="450562" y="166404"/>
                          <a:pt x="266189" y="151680"/>
                          <a:pt x="82860" y="165720"/>
                        </a:cubicBezTo>
                        <a:cubicBezTo>
                          <a:pt x="42340" y="176659"/>
                          <a:pt x="-10322" y="120784"/>
                          <a:pt x="0" y="8286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985F94A-64A1-42EE-A3F8-539FF10F3FC7}"/>
              </a:ext>
            </a:extLst>
          </p:cNvPr>
          <p:cNvSpPr/>
          <p:nvPr/>
        </p:nvSpPr>
        <p:spPr>
          <a:xfrm>
            <a:off x="4862512" y="4775543"/>
            <a:ext cx="2914302" cy="16572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072171013">
                  <a:custGeom>
                    <a:avLst/>
                    <a:gdLst>
                      <a:gd name="connsiteX0" fmla="*/ 0 w 2914302"/>
                      <a:gd name="connsiteY0" fmla="*/ 82860 h 165720"/>
                      <a:gd name="connsiteX1" fmla="*/ 82860 w 2914302"/>
                      <a:gd name="connsiteY1" fmla="*/ 0 h 165720"/>
                      <a:gd name="connsiteX2" fmla="*/ 632576 w 2914302"/>
                      <a:gd name="connsiteY2" fmla="*/ 0 h 165720"/>
                      <a:gd name="connsiteX3" fmla="*/ 1237264 w 2914302"/>
                      <a:gd name="connsiteY3" fmla="*/ 0 h 165720"/>
                      <a:gd name="connsiteX4" fmla="*/ 1704523 w 2914302"/>
                      <a:gd name="connsiteY4" fmla="*/ 0 h 165720"/>
                      <a:gd name="connsiteX5" fmla="*/ 2199268 w 2914302"/>
                      <a:gd name="connsiteY5" fmla="*/ 0 h 165720"/>
                      <a:gd name="connsiteX6" fmla="*/ 2831442 w 2914302"/>
                      <a:gd name="connsiteY6" fmla="*/ 0 h 165720"/>
                      <a:gd name="connsiteX7" fmla="*/ 2914302 w 2914302"/>
                      <a:gd name="connsiteY7" fmla="*/ 82860 h 165720"/>
                      <a:gd name="connsiteX8" fmla="*/ 2914302 w 2914302"/>
                      <a:gd name="connsiteY8" fmla="*/ 82860 h 165720"/>
                      <a:gd name="connsiteX9" fmla="*/ 2831442 w 2914302"/>
                      <a:gd name="connsiteY9" fmla="*/ 165720 h 165720"/>
                      <a:gd name="connsiteX10" fmla="*/ 2309211 w 2914302"/>
                      <a:gd name="connsiteY10" fmla="*/ 165720 h 165720"/>
                      <a:gd name="connsiteX11" fmla="*/ 1814467 w 2914302"/>
                      <a:gd name="connsiteY11" fmla="*/ 165720 h 165720"/>
                      <a:gd name="connsiteX12" fmla="*/ 1209779 w 2914302"/>
                      <a:gd name="connsiteY12" fmla="*/ 165720 h 165720"/>
                      <a:gd name="connsiteX13" fmla="*/ 632576 w 2914302"/>
                      <a:gd name="connsiteY13" fmla="*/ 165720 h 165720"/>
                      <a:gd name="connsiteX14" fmla="*/ 82860 w 2914302"/>
                      <a:gd name="connsiteY14" fmla="*/ 165720 h 165720"/>
                      <a:gd name="connsiteX15" fmla="*/ 0 w 2914302"/>
                      <a:gd name="connsiteY15" fmla="*/ 82860 h 16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14302" h="165720" extrusionOk="0">
                        <a:moveTo>
                          <a:pt x="0" y="82860"/>
                        </a:moveTo>
                        <a:cubicBezTo>
                          <a:pt x="-323" y="34433"/>
                          <a:pt x="41881" y="4537"/>
                          <a:pt x="82860" y="0"/>
                        </a:cubicBezTo>
                        <a:cubicBezTo>
                          <a:pt x="323812" y="-8604"/>
                          <a:pt x="435206" y="52317"/>
                          <a:pt x="632576" y="0"/>
                        </a:cubicBezTo>
                        <a:cubicBezTo>
                          <a:pt x="829946" y="-52317"/>
                          <a:pt x="969139" y="6006"/>
                          <a:pt x="1237264" y="0"/>
                        </a:cubicBezTo>
                        <a:cubicBezTo>
                          <a:pt x="1505389" y="-6006"/>
                          <a:pt x="1585004" y="55309"/>
                          <a:pt x="1704523" y="0"/>
                        </a:cubicBezTo>
                        <a:cubicBezTo>
                          <a:pt x="1824042" y="-55309"/>
                          <a:pt x="2031701" y="9256"/>
                          <a:pt x="2199268" y="0"/>
                        </a:cubicBezTo>
                        <a:cubicBezTo>
                          <a:pt x="2366835" y="-9256"/>
                          <a:pt x="2565406" y="40271"/>
                          <a:pt x="2831442" y="0"/>
                        </a:cubicBezTo>
                        <a:cubicBezTo>
                          <a:pt x="2886418" y="-1376"/>
                          <a:pt x="2909706" y="31021"/>
                          <a:pt x="2914302" y="82860"/>
                        </a:cubicBezTo>
                        <a:lnTo>
                          <a:pt x="2914302" y="82860"/>
                        </a:lnTo>
                        <a:cubicBezTo>
                          <a:pt x="2909219" y="117582"/>
                          <a:pt x="2881461" y="168337"/>
                          <a:pt x="2831442" y="165720"/>
                        </a:cubicBezTo>
                        <a:cubicBezTo>
                          <a:pt x="2623682" y="198915"/>
                          <a:pt x="2485422" y="112331"/>
                          <a:pt x="2309211" y="165720"/>
                        </a:cubicBezTo>
                        <a:cubicBezTo>
                          <a:pt x="2133000" y="219109"/>
                          <a:pt x="1955283" y="137185"/>
                          <a:pt x="1814467" y="165720"/>
                        </a:cubicBezTo>
                        <a:cubicBezTo>
                          <a:pt x="1673651" y="194255"/>
                          <a:pt x="1375083" y="118948"/>
                          <a:pt x="1209779" y="165720"/>
                        </a:cubicBezTo>
                        <a:cubicBezTo>
                          <a:pt x="1044475" y="212492"/>
                          <a:pt x="814590" y="165036"/>
                          <a:pt x="632576" y="165720"/>
                        </a:cubicBezTo>
                        <a:cubicBezTo>
                          <a:pt x="450562" y="166404"/>
                          <a:pt x="266189" y="151680"/>
                          <a:pt x="82860" y="165720"/>
                        </a:cubicBezTo>
                        <a:cubicBezTo>
                          <a:pt x="42340" y="176659"/>
                          <a:pt x="-10322" y="120784"/>
                          <a:pt x="0" y="8286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54FCB4-5F2C-4D47-8389-6950C834E3D4}"/>
              </a:ext>
            </a:extLst>
          </p:cNvPr>
          <p:cNvSpPr txBox="1"/>
          <p:nvPr/>
        </p:nvSpPr>
        <p:spPr>
          <a:xfrm>
            <a:off x="8502844" y="5290706"/>
            <a:ext cx="3308156" cy="1200329"/>
          </a:xfrm>
          <a:custGeom>
            <a:avLst/>
            <a:gdLst>
              <a:gd name="connsiteX0" fmla="*/ 0 w 3308156"/>
              <a:gd name="connsiteY0" fmla="*/ 0 h 1200329"/>
              <a:gd name="connsiteX1" fmla="*/ 727794 w 3308156"/>
              <a:gd name="connsiteY1" fmla="*/ 0 h 1200329"/>
              <a:gd name="connsiteX2" fmla="*/ 1290181 w 3308156"/>
              <a:gd name="connsiteY2" fmla="*/ 0 h 1200329"/>
              <a:gd name="connsiteX3" fmla="*/ 1918730 w 3308156"/>
              <a:gd name="connsiteY3" fmla="*/ 0 h 1200329"/>
              <a:gd name="connsiteX4" fmla="*/ 2514199 w 3308156"/>
              <a:gd name="connsiteY4" fmla="*/ 0 h 1200329"/>
              <a:gd name="connsiteX5" fmla="*/ 3308156 w 3308156"/>
              <a:gd name="connsiteY5" fmla="*/ 0 h 1200329"/>
              <a:gd name="connsiteX6" fmla="*/ 3308156 w 3308156"/>
              <a:gd name="connsiteY6" fmla="*/ 612168 h 1200329"/>
              <a:gd name="connsiteX7" fmla="*/ 3308156 w 3308156"/>
              <a:gd name="connsiteY7" fmla="*/ 1200329 h 1200329"/>
              <a:gd name="connsiteX8" fmla="*/ 2745769 w 3308156"/>
              <a:gd name="connsiteY8" fmla="*/ 1200329 h 1200329"/>
              <a:gd name="connsiteX9" fmla="*/ 2150301 w 3308156"/>
              <a:gd name="connsiteY9" fmla="*/ 1200329 h 1200329"/>
              <a:gd name="connsiteX10" fmla="*/ 1422507 w 3308156"/>
              <a:gd name="connsiteY10" fmla="*/ 1200329 h 1200329"/>
              <a:gd name="connsiteX11" fmla="*/ 727794 w 3308156"/>
              <a:gd name="connsiteY11" fmla="*/ 1200329 h 1200329"/>
              <a:gd name="connsiteX12" fmla="*/ 0 w 3308156"/>
              <a:gd name="connsiteY12" fmla="*/ 1200329 h 1200329"/>
              <a:gd name="connsiteX13" fmla="*/ 0 w 3308156"/>
              <a:gd name="connsiteY13" fmla="*/ 636174 h 1200329"/>
              <a:gd name="connsiteX14" fmla="*/ 0 w 3308156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8156" h="1200329" fill="none" extrusionOk="0">
                <a:moveTo>
                  <a:pt x="0" y="0"/>
                </a:moveTo>
                <a:cubicBezTo>
                  <a:pt x="184727" y="24799"/>
                  <a:pt x="537146" y="11962"/>
                  <a:pt x="727794" y="0"/>
                </a:cubicBezTo>
                <a:cubicBezTo>
                  <a:pt x="918442" y="-11962"/>
                  <a:pt x="1138339" y="20220"/>
                  <a:pt x="1290181" y="0"/>
                </a:cubicBezTo>
                <a:cubicBezTo>
                  <a:pt x="1442023" y="-20220"/>
                  <a:pt x="1696719" y="-18807"/>
                  <a:pt x="1918730" y="0"/>
                </a:cubicBezTo>
                <a:cubicBezTo>
                  <a:pt x="2140741" y="18807"/>
                  <a:pt x="2261730" y="8950"/>
                  <a:pt x="2514199" y="0"/>
                </a:cubicBezTo>
                <a:cubicBezTo>
                  <a:pt x="2766668" y="-8950"/>
                  <a:pt x="3089988" y="13551"/>
                  <a:pt x="3308156" y="0"/>
                </a:cubicBezTo>
                <a:cubicBezTo>
                  <a:pt x="3278370" y="211751"/>
                  <a:pt x="3323235" y="325141"/>
                  <a:pt x="3308156" y="612168"/>
                </a:cubicBezTo>
                <a:cubicBezTo>
                  <a:pt x="3293077" y="899195"/>
                  <a:pt x="3321709" y="1042638"/>
                  <a:pt x="3308156" y="1200329"/>
                </a:cubicBezTo>
                <a:cubicBezTo>
                  <a:pt x="3186444" y="1185006"/>
                  <a:pt x="2969867" y="1193691"/>
                  <a:pt x="2745769" y="1200329"/>
                </a:cubicBezTo>
                <a:cubicBezTo>
                  <a:pt x="2521671" y="1206967"/>
                  <a:pt x="2340098" y="1192088"/>
                  <a:pt x="2150301" y="1200329"/>
                </a:cubicBezTo>
                <a:cubicBezTo>
                  <a:pt x="1960504" y="1208570"/>
                  <a:pt x="1668645" y="1193283"/>
                  <a:pt x="1422507" y="1200329"/>
                </a:cubicBezTo>
                <a:cubicBezTo>
                  <a:pt x="1176369" y="1207375"/>
                  <a:pt x="1054402" y="1177702"/>
                  <a:pt x="727794" y="1200329"/>
                </a:cubicBezTo>
                <a:cubicBezTo>
                  <a:pt x="401186" y="1222956"/>
                  <a:pt x="170238" y="1208926"/>
                  <a:pt x="0" y="1200329"/>
                </a:cubicBezTo>
                <a:cubicBezTo>
                  <a:pt x="19" y="964940"/>
                  <a:pt x="18690" y="901183"/>
                  <a:pt x="0" y="636174"/>
                </a:cubicBezTo>
                <a:cubicBezTo>
                  <a:pt x="-18690" y="371165"/>
                  <a:pt x="-18899" y="203688"/>
                  <a:pt x="0" y="0"/>
                </a:cubicBezTo>
                <a:close/>
              </a:path>
              <a:path w="3308156" h="1200329" stroke="0" extrusionOk="0">
                <a:moveTo>
                  <a:pt x="0" y="0"/>
                </a:moveTo>
                <a:cubicBezTo>
                  <a:pt x="277320" y="12443"/>
                  <a:pt x="434616" y="-26066"/>
                  <a:pt x="562387" y="0"/>
                </a:cubicBezTo>
                <a:cubicBezTo>
                  <a:pt x="690158" y="26066"/>
                  <a:pt x="914747" y="10927"/>
                  <a:pt x="1190936" y="0"/>
                </a:cubicBezTo>
                <a:cubicBezTo>
                  <a:pt x="1467125" y="-10927"/>
                  <a:pt x="1570198" y="-9416"/>
                  <a:pt x="1753323" y="0"/>
                </a:cubicBezTo>
                <a:cubicBezTo>
                  <a:pt x="1936448" y="9416"/>
                  <a:pt x="2111591" y="32227"/>
                  <a:pt x="2448035" y="0"/>
                </a:cubicBezTo>
                <a:cubicBezTo>
                  <a:pt x="2784479" y="-32227"/>
                  <a:pt x="2964252" y="24626"/>
                  <a:pt x="3308156" y="0"/>
                </a:cubicBezTo>
                <a:cubicBezTo>
                  <a:pt x="3312141" y="196357"/>
                  <a:pt x="3304557" y="421358"/>
                  <a:pt x="3308156" y="588161"/>
                </a:cubicBezTo>
                <a:cubicBezTo>
                  <a:pt x="3311755" y="754964"/>
                  <a:pt x="3329224" y="972121"/>
                  <a:pt x="3308156" y="1200329"/>
                </a:cubicBezTo>
                <a:cubicBezTo>
                  <a:pt x="3091966" y="1213116"/>
                  <a:pt x="2843631" y="1228328"/>
                  <a:pt x="2613443" y="1200329"/>
                </a:cubicBezTo>
                <a:cubicBezTo>
                  <a:pt x="2383255" y="1172330"/>
                  <a:pt x="2238651" y="1205738"/>
                  <a:pt x="2051057" y="1200329"/>
                </a:cubicBezTo>
                <a:cubicBezTo>
                  <a:pt x="1863463" y="1194920"/>
                  <a:pt x="1665080" y="1185869"/>
                  <a:pt x="1422507" y="1200329"/>
                </a:cubicBezTo>
                <a:cubicBezTo>
                  <a:pt x="1179934" y="1214790"/>
                  <a:pt x="1015463" y="1176532"/>
                  <a:pt x="727794" y="1200329"/>
                </a:cubicBezTo>
                <a:cubicBezTo>
                  <a:pt x="440125" y="1224126"/>
                  <a:pt x="198694" y="1219555"/>
                  <a:pt x="0" y="1200329"/>
                </a:cubicBezTo>
                <a:cubicBezTo>
                  <a:pt x="-24026" y="1061357"/>
                  <a:pt x="-12894" y="771582"/>
                  <a:pt x="0" y="636174"/>
                </a:cubicBezTo>
                <a:cubicBezTo>
                  <a:pt x="12894" y="500767"/>
                  <a:pt x="-18265" y="31476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721652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AR" dirty="0"/>
              <a:t>Los campos </a:t>
            </a:r>
            <a:r>
              <a:rPr lang="es-AR" dirty="0" err="1"/>
              <a:t>description</a:t>
            </a:r>
            <a:r>
              <a:rPr lang="es-AR" dirty="0"/>
              <a:t> y </a:t>
            </a:r>
            <a:r>
              <a:rPr lang="es-AR" dirty="0" err="1"/>
              <a:t>title</a:t>
            </a:r>
            <a:r>
              <a:rPr lang="es-AR" dirty="0"/>
              <a:t> fueron de gran utilidad para hallar mediante expresiones regulares, los valores deseados.</a:t>
            </a:r>
          </a:p>
        </p:txBody>
      </p:sp>
    </p:spTree>
    <p:extLst>
      <p:ext uri="{BB962C8B-B14F-4D97-AF65-F5344CB8AC3E}">
        <p14:creationId xmlns:p14="http://schemas.microsoft.com/office/powerpoint/2010/main" val="405429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B5C6114-B870-4B8A-A251-2FB7B14FF46A}"/>
              </a:ext>
            </a:extLst>
          </p:cNvPr>
          <p:cNvSpPr/>
          <p:nvPr/>
        </p:nvSpPr>
        <p:spPr>
          <a:xfrm>
            <a:off x="365543" y="1223493"/>
            <a:ext cx="1761897" cy="41212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Pisos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5BA7DD8-EAFC-49E3-BDDC-3987001A1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443102"/>
              </p:ext>
            </p:extLst>
          </p:nvPr>
        </p:nvGraphicFramePr>
        <p:xfrm>
          <a:off x="365543" y="1893529"/>
          <a:ext cx="4940553" cy="357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F956ED55-39B0-4B2F-87F9-94AD78F67E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61" b="97081" l="1385" r="99692">
                        <a14:foregroundMark x1="46462" y1="10753" x2="49846" y2="4762"/>
                        <a14:foregroundMark x1="64769" y1="10292" x2="44615" y2="922"/>
                        <a14:foregroundMark x1="44615" y1="922" x2="44000" y2="768"/>
                        <a14:foregroundMark x1="50615" y1="19969" x2="48462" y2="68203"/>
                        <a14:foregroundMark x1="36462" y1="53763" x2="41846" y2="43932"/>
                        <a14:foregroundMark x1="41846" y1="43932" x2="43846" y2="32873"/>
                        <a14:foregroundMark x1="43846" y1="32873" x2="43692" y2="32719"/>
                        <a14:foregroundMark x1="42923" y1="35484" x2="39846" y2="35023"/>
                        <a14:foregroundMark x1="36462" y1="41935" x2="29231" y2="49770"/>
                        <a14:foregroundMark x1="29231" y1="49770" x2="34769" y2="69585"/>
                        <a14:foregroundMark x1="26462" y1="46544" x2="33077" y2="41935"/>
                        <a14:foregroundMark x1="27231" y1="39939" x2="36154" y2="37788"/>
                        <a14:foregroundMark x1="27077" y1="41321" x2="21231" y2="40707"/>
                        <a14:foregroundMark x1="21692" y1="41014" x2="22923" y2="80952"/>
                        <a14:foregroundMark x1="25846" y1="54992" x2="22923" y2="43779"/>
                        <a14:foregroundMark x1="22923" y1="43779" x2="22923" y2="40246"/>
                        <a14:foregroundMark x1="23692" y1="41321" x2="21231" y2="39324"/>
                        <a14:foregroundMark x1="22308" y1="38556" x2="28154" y2="38556"/>
                        <a14:foregroundMark x1="27231" y1="40553" x2="21231" y2="49616"/>
                        <a14:foregroundMark x1="21231" y1="49616" x2="17538" y2="65131"/>
                        <a14:foregroundMark x1="13077" y1="59601" x2="4769" y2="53303"/>
                        <a14:foregroundMark x1="4769" y1="53303" x2="4462" y2="53303"/>
                        <a14:foregroundMark x1="4462" y1="53303" x2="6769" y2="85714"/>
                        <a14:foregroundMark x1="6769" y1="85714" x2="1538" y2="96467"/>
                        <a14:foregroundMark x1="6769" y1="90937" x2="41077" y2="80799"/>
                        <a14:foregroundMark x1="41077" y1="80799" x2="54308" y2="80184"/>
                        <a14:foregroundMark x1="24462" y1="91244" x2="83692" y2="82949"/>
                        <a14:foregroundMark x1="85385" y1="77112" x2="80769" y2="67742"/>
                        <a14:foregroundMark x1="80769" y1="67742" x2="95385" y2="50077"/>
                        <a14:foregroundMark x1="95385" y1="50077" x2="95692" y2="48848"/>
                        <a14:foregroundMark x1="93077" y1="47773" x2="92615" y2="45008"/>
                        <a14:foregroundMark x1="88154" y1="45776" x2="94000" y2="46851"/>
                        <a14:foregroundMark x1="90923" y1="45161" x2="84769" y2="45469"/>
                        <a14:foregroundMark x1="88154" y1="44700" x2="97538" y2="49002"/>
                        <a14:foregroundMark x1="97538" y1="49002" x2="99846" y2="56375"/>
                        <a14:foregroundMark x1="96769" y1="51613" x2="98154" y2="61905"/>
                        <a14:foregroundMark x1="98154" y1="61905" x2="95538" y2="71889"/>
                        <a14:foregroundMark x1="95538" y1="71889" x2="98769" y2="93548"/>
                        <a14:foregroundMark x1="92615" y1="91244" x2="57385" y2="96467"/>
                        <a14:foregroundMark x1="48462" y1="96313" x2="30308" y2="95084"/>
                        <a14:foregroundMark x1="12615" y1="95392" x2="32615" y2="97081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6298" y="2163651"/>
            <a:ext cx="4635702" cy="4642834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C868D03-F534-4AF8-8B24-7B52A25CF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521982"/>
              </p:ext>
            </p:extLst>
          </p:nvPr>
        </p:nvGraphicFramePr>
        <p:xfrm>
          <a:off x="0" y="5525028"/>
          <a:ext cx="3158186" cy="117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7D9C3D04-72D1-4863-BEB5-E91FE08AD414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4885" y="3255510"/>
            <a:ext cx="3734873" cy="856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39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B5C6114-B870-4B8A-A251-2FB7B14FF46A}"/>
              </a:ext>
            </a:extLst>
          </p:cNvPr>
          <p:cNvSpPr/>
          <p:nvPr/>
        </p:nvSpPr>
        <p:spPr>
          <a:xfrm>
            <a:off x="365543" y="1223493"/>
            <a:ext cx="2184474" cy="41212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Superficie Total m2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C868D03-F534-4AF8-8B24-7B52A25CF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412672"/>
              </p:ext>
            </p:extLst>
          </p:nvPr>
        </p:nvGraphicFramePr>
        <p:xfrm>
          <a:off x="0" y="5525028"/>
          <a:ext cx="3158186" cy="117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FB22EEFA-EEF0-4785-926C-9AAAE84BD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380220"/>
              </p:ext>
            </p:extLst>
          </p:nvPr>
        </p:nvGraphicFramePr>
        <p:xfrm>
          <a:off x="365543" y="1893529"/>
          <a:ext cx="4940553" cy="357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9303EA2D-D534-419E-82CB-CFE5437BEC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54844" y="1790766"/>
            <a:ext cx="5962650" cy="3971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085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EA341C-3E70-405F-A25F-65347C7EF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32" y="965581"/>
            <a:ext cx="8314026" cy="5819818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B5C6114-B870-4B8A-A251-2FB7B14FF46A}"/>
              </a:ext>
            </a:extLst>
          </p:cNvPr>
          <p:cNvSpPr/>
          <p:nvPr/>
        </p:nvSpPr>
        <p:spPr>
          <a:xfrm>
            <a:off x="365543" y="1223493"/>
            <a:ext cx="2184474" cy="41212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Precio </a:t>
            </a:r>
            <a:r>
              <a:rPr lang="es-AR" dirty="0" err="1"/>
              <a:t>aprox</a:t>
            </a:r>
            <a:r>
              <a:rPr lang="es-AR" dirty="0"/>
              <a:t> USD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C868D03-F534-4AF8-8B24-7B52A25CFE50}"/>
              </a:ext>
            </a:extLst>
          </p:cNvPr>
          <p:cNvGraphicFramePr/>
          <p:nvPr/>
        </p:nvGraphicFramePr>
        <p:xfrm>
          <a:off x="0" y="5525028"/>
          <a:ext cx="3158186" cy="117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FB22EEFA-EEF0-4785-926C-9AAAE84BDB05}"/>
              </a:ext>
            </a:extLst>
          </p:cNvPr>
          <p:cNvGraphicFramePr/>
          <p:nvPr/>
        </p:nvGraphicFramePr>
        <p:xfrm>
          <a:off x="365543" y="1893529"/>
          <a:ext cx="4940553" cy="357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769256A-15C9-4D68-B39C-FE7221C0FA90}"/>
              </a:ext>
            </a:extLst>
          </p:cNvPr>
          <p:cNvSpPr/>
          <p:nvPr/>
        </p:nvSpPr>
        <p:spPr>
          <a:xfrm>
            <a:off x="6710685" y="1223493"/>
            <a:ext cx="2184474" cy="41212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Precio m2  USD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6F4DE27B-9F03-46CD-9205-03D50F36E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716596"/>
              </p:ext>
            </p:extLst>
          </p:nvPr>
        </p:nvGraphicFramePr>
        <p:xfrm>
          <a:off x="6345142" y="5525028"/>
          <a:ext cx="3158186" cy="117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CF78574B-C4BC-4CAA-95BA-B1200469E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007605"/>
              </p:ext>
            </p:extLst>
          </p:nvPr>
        </p:nvGraphicFramePr>
        <p:xfrm>
          <a:off x="6710685" y="1893529"/>
          <a:ext cx="4940553" cy="357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188083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3C074E8-706C-448F-81F3-6592F01F2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7FD61B-9512-441F-AFA8-056AABE4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9" y="95070"/>
            <a:ext cx="1761897" cy="615749"/>
          </a:xfrm>
          <a:prstGeom prst="rect">
            <a:avLst/>
          </a:prstGeom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E4D7312-2249-4FC0-86EB-E84729669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065494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0341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14E0BDF-9B67-4A53-AEAD-4F860B6FD86D}"/>
              </a:ext>
            </a:extLst>
          </p:cNvPr>
          <p:cNvSpPr/>
          <p:nvPr/>
        </p:nvSpPr>
        <p:spPr>
          <a:xfrm>
            <a:off x="0" y="0"/>
            <a:ext cx="12192000" cy="96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A8BDC8-859F-444F-A611-B9DBA411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3" y="160994"/>
            <a:ext cx="1761897" cy="615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B5C6114-B870-4B8A-A251-2FB7B14FF46A}"/>
              </a:ext>
            </a:extLst>
          </p:cNvPr>
          <p:cNvSpPr/>
          <p:nvPr/>
        </p:nvSpPr>
        <p:spPr>
          <a:xfrm>
            <a:off x="365543" y="1223493"/>
            <a:ext cx="2184474" cy="41212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Lista de </a:t>
            </a:r>
            <a:r>
              <a:rPr lang="es-AR" dirty="0" err="1"/>
              <a:t>Amenities</a:t>
            </a:r>
            <a:endParaRPr lang="es-A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CE66F8B-6055-49F6-96BB-1BA68E87E1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921915"/>
              </p:ext>
            </p:extLst>
          </p:nvPr>
        </p:nvGraphicFramePr>
        <p:xfrm>
          <a:off x="3863661" y="1339403"/>
          <a:ext cx="8190963" cy="5190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AD89D37-06DC-4D6A-B238-6C6DA13B3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089172"/>
              </p:ext>
            </p:extLst>
          </p:nvPr>
        </p:nvGraphicFramePr>
        <p:xfrm>
          <a:off x="165642" y="2401134"/>
          <a:ext cx="5295000" cy="3066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64548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1485</Words>
  <Application>Microsoft Office PowerPoint</Application>
  <PresentationFormat>Panorámica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Tema de Office</vt:lpstr>
      <vt:lpstr>DESAFÍO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</dc:title>
  <dc:creator>juan bautista sirai</dc:creator>
  <cp:lastModifiedBy>juan bautista sirai</cp:lastModifiedBy>
  <cp:revision>6</cp:revision>
  <dcterms:created xsi:type="dcterms:W3CDTF">2020-05-20T04:06:02Z</dcterms:created>
  <dcterms:modified xsi:type="dcterms:W3CDTF">2020-05-20T20:46:41Z</dcterms:modified>
</cp:coreProperties>
</file>