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84" r:id="rId2"/>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1" r:id="rId16"/>
    <p:sldId id="270" r:id="rId17"/>
    <p:sldId id="272" r:id="rId18"/>
    <p:sldId id="273" r:id="rId19"/>
    <p:sldId id="268" r:id="rId20"/>
    <p:sldId id="274" r:id="rId21"/>
    <p:sldId id="285" r:id="rId22"/>
    <p:sldId id="275" r:id="rId23"/>
    <p:sldId id="276" r:id="rId24"/>
    <p:sldId id="277" r:id="rId25"/>
    <p:sldId id="278" r:id="rId26"/>
    <p:sldId id="279" r:id="rId27"/>
    <p:sldId id="280" r:id="rId28"/>
    <p:sldId id="281" r:id="rId29"/>
    <p:sldId id="286"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2AF59A-DF02-4697-8266-6BDCF0CEDB4D}"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216741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2AF59A-DF02-4697-8266-6BDCF0CEDB4D}"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1435911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2AF59A-DF02-4697-8266-6BDCF0CEDB4D}"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19E49-99D5-4B73-8436-175239B0E0B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716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2AF59A-DF02-4697-8266-6BDCF0CEDB4D}"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2078042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2AF59A-DF02-4697-8266-6BDCF0CEDB4D}"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19E49-99D5-4B73-8436-175239B0E0B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9963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2AF59A-DF02-4697-8266-6BDCF0CEDB4D}"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3499757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AF59A-DF02-4697-8266-6BDCF0CEDB4D}"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1274971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AF59A-DF02-4697-8266-6BDCF0CEDB4D}"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376836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AF59A-DF02-4697-8266-6BDCF0CEDB4D}"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219992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2AF59A-DF02-4697-8266-6BDCF0CEDB4D}"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192935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2AF59A-DF02-4697-8266-6BDCF0CEDB4D}"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165409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2AF59A-DF02-4697-8266-6BDCF0CEDB4D}" type="datetimeFigureOut">
              <a:rPr lang="en-US" smtClean="0"/>
              <a:t>5/8/2017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214637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2AF59A-DF02-4697-8266-6BDCF0CEDB4D}" type="datetimeFigureOut">
              <a:rPr lang="en-US" smtClean="0"/>
              <a:t>5/8/2017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202240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AF59A-DF02-4697-8266-6BDCF0CEDB4D}" type="datetimeFigureOut">
              <a:rPr lang="en-US" smtClean="0"/>
              <a:t>5/8/2017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93978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2AF59A-DF02-4697-8266-6BDCF0CEDB4D}"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3132347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2AF59A-DF02-4697-8266-6BDCF0CEDB4D}"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19E49-99D5-4B73-8436-175239B0E0BE}" type="slidenum">
              <a:rPr lang="en-US" smtClean="0"/>
              <a:t>‹#›</a:t>
            </a:fld>
            <a:endParaRPr lang="en-US"/>
          </a:p>
        </p:txBody>
      </p:sp>
    </p:spTree>
    <p:extLst>
      <p:ext uri="{BB962C8B-B14F-4D97-AF65-F5344CB8AC3E}">
        <p14:creationId xmlns:p14="http://schemas.microsoft.com/office/powerpoint/2010/main" val="109815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2AF59A-DF02-4697-8266-6BDCF0CEDB4D}" type="datetimeFigureOut">
              <a:rPr lang="en-US" smtClean="0"/>
              <a:t>5/8/2017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F19E49-99D5-4B73-8436-175239B0E0BE}" type="slidenum">
              <a:rPr lang="en-US" smtClean="0"/>
              <a:t>‹#›</a:t>
            </a:fld>
            <a:endParaRPr lang="en-US"/>
          </a:p>
        </p:txBody>
      </p:sp>
    </p:spTree>
    <p:extLst>
      <p:ext uri="{BB962C8B-B14F-4D97-AF65-F5344CB8AC3E}">
        <p14:creationId xmlns:p14="http://schemas.microsoft.com/office/powerpoint/2010/main" val="340315274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7 </a:t>
            </a:r>
            <a:endParaRPr lang="en-US" dirty="0"/>
          </a:p>
        </p:txBody>
      </p:sp>
      <p:sp>
        <p:nvSpPr>
          <p:cNvPr id="3" name="Content Placeholder 2"/>
          <p:cNvSpPr>
            <a:spLocks noGrp="1"/>
          </p:cNvSpPr>
          <p:nvPr>
            <p:ph idx="1"/>
          </p:nvPr>
        </p:nvSpPr>
        <p:spPr/>
        <p:txBody>
          <a:bodyPr>
            <a:normAutofit/>
          </a:bodyPr>
          <a:lstStyle/>
          <a:p>
            <a:pPr marL="0" indent="0" algn="ctr">
              <a:buNone/>
            </a:pPr>
            <a:r>
              <a:rPr lang="en-US" sz="7200" dirty="0" smtClean="0"/>
              <a:t>PRESENT </a:t>
            </a:r>
          </a:p>
          <a:p>
            <a:pPr marL="0" indent="0" algn="ctr">
              <a:buNone/>
            </a:pPr>
            <a:r>
              <a:rPr lang="en-US" sz="7200" dirty="0" smtClean="0"/>
              <a:t>ON</a:t>
            </a:r>
          </a:p>
          <a:p>
            <a:pPr marL="0" indent="0" algn="ctr">
              <a:buNone/>
            </a:pPr>
            <a:r>
              <a:rPr lang="en-US" sz="4000" dirty="0" smtClean="0"/>
              <a:t>ONLINE SHOPPING SYSTEM- ANTAANRA</a:t>
            </a:r>
          </a:p>
          <a:p>
            <a:pPr algn="ctr"/>
            <a:endParaRPr lang="en-US" sz="4000" dirty="0"/>
          </a:p>
        </p:txBody>
      </p:sp>
    </p:spTree>
    <p:extLst>
      <p:ext uri="{BB962C8B-B14F-4D97-AF65-F5344CB8AC3E}">
        <p14:creationId xmlns:p14="http://schemas.microsoft.com/office/powerpoint/2010/main" val="2856426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SYSTEM OBJECTIVES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pPr>
              <a:buFont typeface="Wingdings" panose="05000000000000000000" pitchFamily="2" charset="2"/>
              <a:buChar char="v"/>
            </a:pPr>
            <a:r>
              <a:rPr lang="en-US" dirty="0"/>
              <a:t>  </a:t>
            </a:r>
            <a:r>
              <a:rPr lang="en-US" sz="2800" dirty="0"/>
              <a:t>To provide an android application for online shopping of products in an existing shop.</a:t>
            </a:r>
          </a:p>
          <a:p>
            <a:pPr>
              <a:buFont typeface="Wingdings" panose="05000000000000000000" pitchFamily="2" charset="2"/>
              <a:buChar char="v"/>
            </a:pPr>
            <a:endParaRPr lang="en-US" sz="2800" dirty="0"/>
          </a:p>
          <a:p>
            <a:pPr lvl="0">
              <a:buFont typeface="Wingdings" panose="05000000000000000000" pitchFamily="2" charset="2"/>
              <a:buChar char="v"/>
            </a:pPr>
            <a:r>
              <a:rPr lang="en-US" sz="2800" dirty="0"/>
              <a:t>  To provide an online shopping web site for the same shop.</a:t>
            </a:r>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1525250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STUDY OF THE SYSTEM</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i="1" dirty="0"/>
          </a:p>
          <a:p>
            <a:pPr marL="0" indent="0">
              <a:buNone/>
            </a:pPr>
            <a:r>
              <a:rPr lang="en-US" sz="2800" i="1" dirty="0"/>
              <a:t>MODULES:</a:t>
            </a:r>
            <a:r>
              <a:rPr lang="en-US" sz="2800" dirty="0"/>
              <a:t> The system after careful analysis has been identified to be presented with the following modules and roles. The modules involved are:</a:t>
            </a:r>
          </a:p>
          <a:p>
            <a:pPr marL="0" indent="0">
              <a:buNone/>
            </a:pPr>
            <a:endParaRPr lang="en-US" sz="2800" dirty="0"/>
          </a:p>
          <a:p>
            <a:pPr lvl="0">
              <a:buFont typeface="Wingdings" panose="05000000000000000000" pitchFamily="2" charset="2"/>
              <a:buChar char="v"/>
            </a:pPr>
            <a:r>
              <a:rPr lang="en-US" sz="2800" dirty="0"/>
              <a:t> ADMINISTRATORS</a:t>
            </a:r>
          </a:p>
          <a:p>
            <a:pPr marL="0" lvl="0" indent="0">
              <a:buNone/>
            </a:pPr>
            <a:endParaRPr lang="en-US" sz="2800" dirty="0"/>
          </a:p>
          <a:p>
            <a:pPr lvl="0">
              <a:buFont typeface="Wingdings" panose="05000000000000000000" pitchFamily="2" charset="2"/>
              <a:buChar char="v"/>
            </a:pPr>
            <a:r>
              <a:rPr lang="en-US" sz="2800" dirty="0"/>
              <a:t> USERS</a:t>
            </a:r>
          </a:p>
          <a:p>
            <a:endParaRPr lang="en-US" sz="2800" dirty="0"/>
          </a:p>
        </p:txBody>
      </p:sp>
    </p:spTree>
    <p:extLst>
      <p:ext uri="{BB962C8B-B14F-4D97-AF65-F5344CB8AC3E}">
        <p14:creationId xmlns:p14="http://schemas.microsoft.com/office/powerpoint/2010/main" val="2650731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lstStyle/>
          <a:p>
            <a:r>
              <a:rPr lang="en-US" dirty="0"/>
              <a:t>Cont. </a:t>
            </a:r>
          </a:p>
        </p:txBody>
      </p:sp>
      <p:sp>
        <p:nvSpPr>
          <p:cNvPr id="3" name="Content Placeholder 2"/>
          <p:cNvSpPr>
            <a:spLocks noGrp="1"/>
          </p:cNvSpPr>
          <p:nvPr>
            <p:ph idx="1"/>
          </p:nvPr>
        </p:nvSpPr>
        <p:spPr>
          <a:xfrm>
            <a:off x="838200" y="860612"/>
            <a:ext cx="10515600" cy="5316351"/>
          </a:xfrm>
        </p:spPr>
        <p:txBody>
          <a:bodyPr>
            <a:normAutofit/>
          </a:bodyPr>
          <a:lstStyle/>
          <a:p>
            <a:pPr marL="0" indent="0" algn="ctr">
              <a:buNone/>
            </a:pPr>
            <a:r>
              <a:rPr lang="en-US" sz="2800" dirty="0" smtClean="0"/>
              <a:t>ADMINISTRATORS MODULES</a:t>
            </a:r>
            <a:endParaRPr lang="en-US" sz="2800" dirty="0"/>
          </a:p>
          <a:p>
            <a:pPr>
              <a:buFont typeface="Wingdings" panose="05000000000000000000" pitchFamily="2" charset="2"/>
              <a:buChar char="v"/>
            </a:pPr>
            <a:r>
              <a:rPr lang="en-US" sz="2800" dirty="0"/>
              <a:t> The administrator is the super user of this application. Only admin have access into this admin page. </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 Admin may be the owner of the shop. This module is divided into different sub-modules: </a:t>
            </a:r>
          </a:p>
          <a:p>
            <a:pPr lvl="2">
              <a:buFont typeface="Wingdings" panose="05000000000000000000" pitchFamily="2" charset="2"/>
              <a:buChar char="v"/>
            </a:pPr>
            <a:r>
              <a:rPr lang="en-US" sz="2600" dirty="0"/>
              <a:t> Manage Products.</a:t>
            </a:r>
          </a:p>
          <a:p>
            <a:pPr lvl="2">
              <a:buFont typeface="Wingdings" panose="05000000000000000000" pitchFamily="2" charset="2"/>
              <a:buChar char="v"/>
            </a:pPr>
            <a:r>
              <a:rPr lang="en-US" sz="2600" dirty="0"/>
              <a:t>Manage Users</a:t>
            </a:r>
          </a:p>
          <a:p>
            <a:pPr lvl="2">
              <a:buFont typeface="Wingdings" panose="05000000000000000000" pitchFamily="2" charset="2"/>
              <a:buChar char="v"/>
            </a:pPr>
            <a:r>
              <a:rPr lang="en-US" sz="2600" dirty="0"/>
              <a:t>Manage Orders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868788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6989"/>
          </a:xfrm>
        </p:spPr>
        <p:txBody>
          <a:bodyPr/>
          <a:lstStyle/>
          <a:p>
            <a:r>
              <a:rPr lang="en-US" dirty="0"/>
              <a:t>Cont.</a:t>
            </a:r>
          </a:p>
        </p:txBody>
      </p:sp>
      <p:sp>
        <p:nvSpPr>
          <p:cNvPr id="3" name="Content Placeholder 2"/>
          <p:cNvSpPr>
            <a:spLocks noGrp="1"/>
          </p:cNvSpPr>
          <p:nvPr>
            <p:ph idx="1"/>
          </p:nvPr>
        </p:nvSpPr>
        <p:spPr>
          <a:xfrm>
            <a:off x="838200" y="1320800"/>
            <a:ext cx="10515600" cy="4856163"/>
          </a:xfrm>
        </p:spPr>
        <p:txBody>
          <a:bodyPr>
            <a:normAutofit/>
          </a:bodyPr>
          <a:lstStyle/>
          <a:p>
            <a:pPr marL="0" indent="0">
              <a:buNone/>
            </a:pPr>
            <a:r>
              <a:rPr lang="en-US" sz="2800" dirty="0"/>
              <a:t>Manage Product:</a:t>
            </a:r>
          </a:p>
          <a:p>
            <a:pPr>
              <a:buFont typeface="Wingdings" panose="05000000000000000000" pitchFamily="2" charset="2"/>
              <a:buChar char="v"/>
            </a:pPr>
            <a:r>
              <a:rPr lang="en-US" sz="2800" dirty="0"/>
              <a:t>The Admin can add new products into the existing system with all its details including an image.</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Administrator can delete the products based on the stock of that particular product.</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Admin will have a list view of all the existing products. He can also search for a particular product by name.</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704407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dirty="0"/>
              <a:t>Cont.</a:t>
            </a:r>
          </a:p>
        </p:txBody>
      </p:sp>
      <p:sp>
        <p:nvSpPr>
          <p:cNvPr id="3" name="Content Placeholder 2"/>
          <p:cNvSpPr>
            <a:spLocks noGrp="1"/>
          </p:cNvSpPr>
          <p:nvPr>
            <p:ph idx="1"/>
          </p:nvPr>
        </p:nvSpPr>
        <p:spPr>
          <a:xfrm>
            <a:off x="838200" y="1465943"/>
            <a:ext cx="10515600" cy="4711020"/>
          </a:xfrm>
        </p:spPr>
        <p:txBody>
          <a:bodyPr>
            <a:normAutofit/>
          </a:bodyPr>
          <a:lstStyle/>
          <a:p>
            <a:pPr marL="0" indent="0">
              <a:buNone/>
            </a:pPr>
            <a:r>
              <a:rPr lang="en-US" sz="2800" dirty="0" smtClean="0"/>
              <a:t>Manage </a:t>
            </a:r>
            <a:r>
              <a:rPr lang="en-US" sz="2800" dirty="0"/>
              <a:t>User:</a:t>
            </a:r>
          </a:p>
          <a:p>
            <a:pPr marL="0" indent="0">
              <a:buNone/>
            </a:pPr>
            <a:endParaRPr lang="en-US" sz="2800" dirty="0"/>
          </a:p>
          <a:p>
            <a:pPr>
              <a:buFont typeface="Wingdings" panose="05000000000000000000" pitchFamily="2" charset="2"/>
              <a:buChar char="v"/>
            </a:pPr>
            <a:r>
              <a:rPr lang="en-US" sz="2800" dirty="0"/>
              <a:t>  The admin will have a list view of all the users registered in the system and can view all the details of each user in the list except password.</a:t>
            </a:r>
          </a:p>
          <a:p>
            <a:pPr marL="0" indent="0">
              <a:buNone/>
            </a:pPr>
            <a:endParaRPr lang="en-US" sz="2800" dirty="0"/>
          </a:p>
          <a:p>
            <a:pPr>
              <a:buFont typeface="Wingdings" panose="05000000000000000000" pitchFamily="2" charset="2"/>
              <a:buChar char="v"/>
            </a:pPr>
            <a:r>
              <a:rPr lang="en-US" sz="2800" dirty="0"/>
              <a:t> Admin has privileges to add a user directly by providing the details.</a:t>
            </a:r>
          </a:p>
          <a:p>
            <a:pPr marL="0" indent="0">
              <a:buNone/>
            </a:pPr>
            <a:endParaRPr lang="en-US" sz="2800" dirty="0"/>
          </a:p>
          <a:p>
            <a:pPr marL="0" indent="0">
              <a:buNone/>
            </a:pPr>
            <a:endParaRPr lang="en-US" sz="2800" dirty="0"/>
          </a:p>
          <a:p>
            <a:pPr>
              <a:buFont typeface="Wingdings" panose="05000000000000000000" pitchFamily="2" charset="2"/>
              <a:buChar char="v"/>
            </a:pPr>
            <a:endParaRPr lang="en-US" sz="2800" dirty="0"/>
          </a:p>
          <a:p>
            <a:endParaRPr lang="en-US" sz="2800" dirty="0"/>
          </a:p>
        </p:txBody>
      </p:sp>
    </p:spTree>
    <p:extLst>
      <p:ext uri="{BB962C8B-B14F-4D97-AF65-F5344CB8AC3E}">
        <p14:creationId xmlns:p14="http://schemas.microsoft.com/office/powerpoint/2010/main" val="1052966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024"/>
            <a:ext cx="10515600" cy="874058"/>
          </a:xfrm>
        </p:spPr>
        <p:txBody>
          <a:bodyPr>
            <a:normAutofit/>
          </a:bodyPr>
          <a:lstStyle/>
          <a:p>
            <a:r>
              <a:rPr lang="en-US" dirty="0"/>
              <a:t>Cont.</a:t>
            </a:r>
          </a:p>
        </p:txBody>
      </p:sp>
      <p:sp>
        <p:nvSpPr>
          <p:cNvPr id="3" name="Content Placeholder 2"/>
          <p:cNvSpPr>
            <a:spLocks noGrp="1"/>
          </p:cNvSpPr>
          <p:nvPr>
            <p:ph idx="1"/>
          </p:nvPr>
        </p:nvSpPr>
        <p:spPr>
          <a:xfrm>
            <a:off x="677334" y="887507"/>
            <a:ext cx="10873690" cy="5472952"/>
          </a:xfrm>
        </p:spPr>
        <p:txBody>
          <a:bodyPr>
            <a:normAutofit/>
          </a:bodyPr>
          <a:lstStyle/>
          <a:p>
            <a:pPr marL="0" indent="0">
              <a:buNone/>
            </a:pPr>
            <a:endParaRPr lang="en-US" dirty="0"/>
          </a:p>
          <a:p>
            <a:pPr marL="0" indent="0">
              <a:buNone/>
            </a:pPr>
            <a:r>
              <a:rPr lang="en-US" sz="3300" dirty="0" smtClean="0"/>
              <a:t>Manage Order</a:t>
            </a:r>
            <a:r>
              <a:rPr lang="en-US" sz="3300" dirty="0" smtClean="0"/>
              <a:t>:</a:t>
            </a:r>
            <a:endParaRPr lang="en-US" sz="3300" dirty="0"/>
          </a:p>
          <a:p>
            <a:pPr>
              <a:buFont typeface="Wingdings" panose="05000000000000000000" pitchFamily="2" charset="2"/>
              <a:buChar char="v"/>
            </a:pPr>
            <a:r>
              <a:rPr lang="en-US" sz="3300" dirty="0"/>
              <a:t> Administrator can </a:t>
            </a:r>
            <a:r>
              <a:rPr lang="en-US" sz="2800" dirty="0"/>
              <a:t>view</a:t>
            </a:r>
            <a:r>
              <a:rPr lang="en-US" sz="3300" dirty="0"/>
              <a:t> the Orders which is generated by the users. He can verify the details of the purchase.</a:t>
            </a:r>
          </a:p>
          <a:p>
            <a:pPr marL="0" indent="0">
              <a:buNone/>
            </a:pPr>
            <a:endParaRPr lang="en-US" sz="3300" dirty="0"/>
          </a:p>
          <a:p>
            <a:pPr>
              <a:buFont typeface="Wingdings" panose="05000000000000000000" pitchFamily="2" charset="2"/>
              <a:buChar char="v"/>
            </a:pPr>
            <a:r>
              <a:rPr lang="en-US" sz="3300" dirty="0"/>
              <a:t> Admin can delete order from the orders list when the product is taken for delivery.</a:t>
            </a:r>
          </a:p>
          <a:p>
            <a:pPr marL="0" indent="0">
              <a:buNone/>
            </a:pPr>
            <a:r>
              <a:rPr lang="en-US" sz="3300" dirty="0"/>
              <a:t> </a:t>
            </a:r>
          </a:p>
          <a:p>
            <a:endParaRPr lang="en-US" dirty="0"/>
          </a:p>
        </p:txBody>
      </p:sp>
    </p:spTree>
    <p:extLst>
      <p:ext uri="{BB962C8B-B14F-4D97-AF65-F5344CB8AC3E}">
        <p14:creationId xmlns:p14="http://schemas.microsoft.com/office/powerpoint/2010/main" val="4256660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171"/>
            <a:ext cx="10515600" cy="624115"/>
          </a:xfrm>
        </p:spPr>
        <p:txBody>
          <a:bodyPr>
            <a:normAutofit fontScale="90000"/>
          </a:bodyPr>
          <a:lstStyle/>
          <a:p>
            <a:r>
              <a:rPr lang="en-US" dirty="0"/>
              <a:t>Cont.</a:t>
            </a:r>
          </a:p>
        </p:txBody>
      </p:sp>
      <p:sp>
        <p:nvSpPr>
          <p:cNvPr id="3" name="Content Placeholder 2"/>
          <p:cNvSpPr>
            <a:spLocks noGrp="1"/>
          </p:cNvSpPr>
          <p:nvPr>
            <p:ph idx="1"/>
          </p:nvPr>
        </p:nvSpPr>
        <p:spPr>
          <a:xfrm>
            <a:off x="484094" y="699247"/>
            <a:ext cx="11537577" cy="5970494"/>
          </a:xfrm>
        </p:spPr>
        <p:txBody>
          <a:bodyPr>
            <a:normAutofit fontScale="92500" lnSpcReduction="20000"/>
          </a:bodyPr>
          <a:lstStyle/>
          <a:p>
            <a:pPr marL="0" indent="0" algn="ctr">
              <a:buNone/>
            </a:pPr>
            <a:r>
              <a:rPr lang="en-US" sz="2800" dirty="0" smtClean="0"/>
              <a:t>USER MODULE</a:t>
            </a:r>
          </a:p>
          <a:p>
            <a:pPr marL="0" indent="0">
              <a:buNone/>
            </a:pPr>
            <a:r>
              <a:rPr lang="en-US" sz="2800" dirty="0" smtClean="0"/>
              <a:t>REGISTRATION</a:t>
            </a:r>
            <a:r>
              <a:rPr lang="en-US" sz="2800" dirty="0"/>
              <a:t>:</a:t>
            </a:r>
          </a:p>
          <a:p>
            <a:pPr>
              <a:buFont typeface="Wingdings" panose="05000000000000000000" pitchFamily="2" charset="2"/>
              <a:buChar char="v"/>
            </a:pPr>
            <a:r>
              <a:rPr lang="en-US" sz="2800" dirty="0"/>
              <a:t> A new user will have to register in the system by providing essential details in order to view the products in the system. The admin must accept a new user by unblocking him</a:t>
            </a:r>
            <a:r>
              <a:rPr lang="en-US" sz="2800" dirty="0" smtClean="0"/>
              <a:t>.</a:t>
            </a:r>
          </a:p>
          <a:p>
            <a:pPr>
              <a:buFont typeface="Wingdings" panose="05000000000000000000" pitchFamily="2" charset="2"/>
              <a:buChar char="v"/>
            </a:pPr>
            <a:endParaRPr lang="en-US" sz="2800" dirty="0"/>
          </a:p>
          <a:p>
            <a:pPr marL="0" indent="0">
              <a:buNone/>
            </a:pPr>
            <a:r>
              <a:rPr lang="en-US" sz="2800" dirty="0"/>
              <a:t>LOGIN: </a:t>
            </a:r>
          </a:p>
          <a:p>
            <a:pPr>
              <a:buFont typeface="Wingdings" panose="05000000000000000000" pitchFamily="2" charset="2"/>
              <a:buChar char="v"/>
            </a:pPr>
            <a:r>
              <a:rPr lang="en-US" sz="2800" dirty="0"/>
              <a:t>  A user must login with his user name and password to the system after registration.</a:t>
            </a:r>
          </a:p>
          <a:p>
            <a:pPr marL="0" indent="0">
              <a:buNone/>
            </a:pPr>
            <a:endParaRPr lang="en-US" sz="2800" dirty="0"/>
          </a:p>
          <a:p>
            <a:pPr marL="0" indent="0">
              <a:buNone/>
            </a:pPr>
            <a:r>
              <a:rPr lang="en-US" sz="2800" dirty="0"/>
              <a:t>VIEW PRODUCTS:</a:t>
            </a:r>
          </a:p>
          <a:p>
            <a:pPr>
              <a:buFont typeface="Wingdings" panose="05000000000000000000" pitchFamily="2" charset="2"/>
              <a:buChar char="v"/>
            </a:pPr>
            <a:r>
              <a:rPr lang="en-US" sz="2800" dirty="0"/>
              <a:t>User can view the list of products based on their names after successful login. A detailed description of a particular product with product name, products details, product image, price can be viewed by users.</a:t>
            </a:r>
          </a:p>
          <a:p>
            <a:pPr marL="0" indent="0">
              <a:buNone/>
            </a:pPr>
            <a:endParaRPr lang="en-US" sz="2800" dirty="0"/>
          </a:p>
          <a:p>
            <a:endParaRPr lang="en-US" sz="2800" dirty="0"/>
          </a:p>
        </p:txBody>
      </p:sp>
    </p:spTree>
    <p:extLst>
      <p:ext uri="{BB962C8B-B14F-4D97-AF65-F5344CB8AC3E}">
        <p14:creationId xmlns:p14="http://schemas.microsoft.com/office/powerpoint/2010/main" val="2662988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715"/>
            <a:ext cx="10515600" cy="812800"/>
          </a:xfrm>
        </p:spPr>
        <p:txBody>
          <a:bodyPr>
            <a:normAutofit/>
          </a:bodyPr>
          <a:lstStyle/>
          <a:p>
            <a:r>
              <a:rPr lang="en-US" dirty="0"/>
              <a:t>Cont.</a:t>
            </a:r>
          </a:p>
        </p:txBody>
      </p:sp>
      <p:sp>
        <p:nvSpPr>
          <p:cNvPr id="3" name="Content Placeholder 2"/>
          <p:cNvSpPr>
            <a:spLocks noGrp="1"/>
          </p:cNvSpPr>
          <p:nvPr>
            <p:ph idx="1"/>
          </p:nvPr>
        </p:nvSpPr>
        <p:spPr>
          <a:xfrm>
            <a:off x="775447" y="806824"/>
            <a:ext cx="10515600" cy="5410480"/>
          </a:xfrm>
        </p:spPr>
        <p:txBody>
          <a:bodyPr>
            <a:normAutofit lnSpcReduction="10000"/>
          </a:bodyPr>
          <a:lstStyle/>
          <a:p>
            <a:endParaRPr lang="en-US" dirty="0"/>
          </a:p>
          <a:p>
            <a:pPr marL="0" indent="0">
              <a:buNone/>
            </a:pPr>
            <a:r>
              <a:rPr lang="en-US" sz="2800" dirty="0"/>
              <a:t>SEARCH PRODUCT:</a:t>
            </a:r>
          </a:p>
          <a:p>
            <a:pPr>
              <a:buFont typeface="Wingdings" panose="05000000000000000000" pitchFamily="2" charset="2"/>
              <a:buChar char="v"/>
            </a:pPr>
            <a:r>
              <a:rPr lang="en-US" sz="2800" dirty="0"/>
              <a:t> Users can search for a particular product in the list by name.</a:t>
            </a:r>
          </a:p>
          <a:p>
            <a:endParaRPr lang="en-US" sz="2800" dirty="0"/>
          </a:p>
          <a:p>
            <a:pPr marL="0" indent="0">
              <a:buNone/>
            </a:pPr>
            <a:r>
              <a:rPr lang="en-US" sz="2800" dirty="0"/>
              <a:t>ADD TO CART:</a:t>
            </a:r>
          </a:p>
          <a:p>
            <a:pPr>
              <a:buFont typeface="Wingdings" panose="05000000000000000000" pitchFamily="2" charset="2"/>
              <a:buChar char="v"/>
            </a:pPr>
            <a:r>
              <a:rPr lang="en-US" sz="2800" dirty="0"/>
              <a:t>  The user can add the desired product into his cart by clicking add to cart option on the product.</a:t>
            </a:r>
          </a:p>
          <a:p>
            <a:pPr marL="0" indent="0">
              <a:buNone/>
            </a:pPr>
            <a:endParaRPr lang="en-US" sz="2800" dirty="0"/>
          </a:p>
          <a:p>
            <a:pPr>
              <a:buFont typeface="Wingdings" panose="05000000000000000000" pitchFamily="2" charset="2"/>
              <a:buChar char="v"/>
            </a:pPr>
            <a:r>
              <a:rPr lang="en-US" sz="2800" dirty="0"/>
              <a:t> He can view his cart by clicking on the cart button. All products added by cart can be viewed in the cart. User can remove an item from the cart by clicking remove.</a:t>
            </a:r>
          </a:p>
          <a:p>
            <a:pPr marL="0" indent="0">
              <a:buNone/>
            </a:pPr>
            <a:endParaRPr lang="en-US" sz="2800" dirty="0"/>
          </a:p>
          <a:p>
            <a:endParaRPr lang="en-US" sz="2800" dirty="0"/>
          </a:p>
        </p:txBody>
      </p:sp>
    </p:spTree>
    <p:extLst>
      <p:ext uri="{BB962C8B-B14F-4D97-AF65-F5344CB8AC3E}">
        <p14:creationId xmlns:p14="http://schemas.microsoft.com/office/powerpoint/2010/main" val="1264734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87"/>
            <a:ext cx="10515600" cy="754742"/>
          </a:xfrm>
        </p:spPr>
        <p:txBody>
          <a:bodyPr>
            <a:normAutofit/>
          </a:bodyPr>
          <a:lstStyle/>
          <a:p>
            <a:r>
              <a:rPr lang="en-US" dirty="0"/>
              <a:t>Cont.</a:t>
            </a:r>
          </a:p>
        </p:txBody>
      </p:sp>
      <p:sp>
        <p:nvSpPr>
          <p:cNvPr id="3" name="Content Placeholder 2"/>
          <p:cNvSpPr>
            <a:spLocks noGrp="1"/>
          </p:cNvSpPr>
          <p:nvPr>
            <p:ph idx="1"/>
          </p:nvPr>
        </p:nvSpPr>
        <p:spPr>
          <a:xfrm>
            <a:off x="255494" y="753034"/>
            <a:ext cx="11604812" cy="5876365"/>
          </a:xfrm>
        </p:spPr>
        <p:txBody>
          <a:bodyPr>
            <a:normAutofit lnSpcReduction="10000"/>
          </a:bodyPr>
          <a:lstStyle/>
          <a:p>
            <a:pPr marL="0" indent="0">
              <a:buNone/>
            </a:pPr>
            <a:r>
              <a:rPr lang="en-US" sz="3000" dirty="0" smtClean="0"/>
              <a:t>SUBMIT </a:t>
            </a:r>
            <a:r>
              <a:rPr lang="en-US" sz="3000" dirty="0"/>
              <a:t>CART:</a:t>
            </a:r>
          </a:p>
          <a:p>
            <a:pPr>
              <a:buFont typeface="Wingdings" panose="05000000000000000000" pitchFamily="2" charset="2"/>
              <a:buChar char="v"/>
            </a:pPr>
            <a:r>
              <a:rPr lang="en-US" sz="3000" dirty="0"/>
              <a:t> After confirming the items in the cart, the user can submit the cart by providing a delivery address. On successful submitting the cart will become empty.</a:t>
            </a:r>
          </a:p>
          <a:p>
            <a:endParaRPr lang="en-US" sz="3000" dirty="0"/>
          </a:p>
          <a:p>
            <a:pPr marL="0" indent="0">
              <a:buNone/>
            </a:pPr>
            <a:r>
              <a:rPr lang="en-US" sz="3000" dirty="0"/>
              <a:t>HISTORY:</a:t>
            </a:r>
          </a:p>
          <a:p>
            <a:pPr>
              <a:buFont typeface="Wingdings" panose="05000000000000000000" pitchFamily="2" charset="2"/>
              <a:buChar char="v"/>
            </a:pPr>
            <a:r>
              <a:rPr lang="en-US" sz="3000" dirty="0"/>
              <a:t> In the history, the user will have a view of pending orders.</a:t>
            </a:r>
          </a:p>
          <a:p>
            <a:pPr marL="0" indent="0">
              <a:buNone/>
            </a:pPr>
            <a:endParaRPr lang="en-US" sz="3000" dirty="0"/>
          </a:p>
          <a:p>
            <a:pPr marL="0" indent="0">
              <a:buNone/>
            </a:pPr>
            <a:r>
              <a:rPr lang="en-US" sz="3000" dirty="0"/>
              <a:t>EDIT PROFILE:</a:t>
            </a:r>
          </a:p>
          <a:p>
            <a:pPr>
              <a:buFont typeface="Wingdings" panose="05000000000000000000" pitchFamily="2" charset="2"/>
              <a:buChar char="v"/>
            </a:pPr>
            <a:r>
              <a:rPr lang="en-US" sz="3000" dirty="0"/>
              <a:t> The user can view and edit the profile.</a:t>
            </a:r>
          </a:p>
          <a:p>
            <a:pPr marL="0" indent="0">
              <a:buNone/>
            </a:pPr>
            <a:r>
              <a:rPr lang="en-US" sz="3000" b="1" dirty="0"/>
              <a:t> </a:t>
            </a:r>
            <a:endParaRPr lang="en-US" sz="3000" dirty="0"/>
          </a:p>
          <a:p>
            <a:endParaRPr lang="en-US" dirty="0"/>
          </a:p>
        </p:txBody>
      </p:sp>
    </p:spTree>
    <p:extLst>
      <p:ext uri="{BB962C8B-B14F-4D97-AF65-F5344CB8AC3E}">
        <p14:creationId xmlns:p14="http://schemas.microsoft.com/office/powerpoint/2010/main" val="4177646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dirty="0"/>
              <a:t>SYSTEM ANALYSIS</a:t>
            </a:r>
          </a:p>
        </p:txBody>
      </p:sp>
      <p:sp>
        <p:nvSpPr>
          <p:cNvPr id="3" name="Content Placeholder 2"/>
          <p:cNvSpPr>
            <a:spLocks noGrp="1"/>
          </p:cNvSpPr>
          <p:nvPr>
            <p:ph idx="1"/>
          </p:nvPr>
        </p:nvSpPr>
        <p:spPr>
          <a:xfrm>
            <a:off x="838200" y="1021976"/>
            <a:ext cx="10515600" cy="5446059"/>
          </a:xfrm>
        </p:spPr>
        <p:txBody>
          <a:bodyPr>
            <a:noAutofit/>
          </a:bodyPr>
          <a:lstStyle/>
          <a:p>
            <a:pPr>
              <a:buFont typeface="Wingdings" panose="05000000000000000000" pitchFamily="2" charset="2"/>
              <a:buChar char="v"/>
            </a:pPr>
            <a:r>
              <a:rPr lang="en-US" sz="2800" dirty="0"/>
              <a:t> System analysis is a problem-solving activity that requires intensive communication between the system users and system developers.</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 The system is viewed as a whole, the inputs are identified and the system is subjected to close study to identify the problem areas. </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The solutions are given as a proposal. The proposal is reviewed on user request and suitable changes are made. This loop ends as soon as the user is satisfied with the proposal.</a:t>
            </a:r>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1232246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2580" y="360609"/>
            <a:ext cx="8577330" cy="772732"/>
          </a:xfrm>
        </p:spPr>
        <p:txBody>
          <a:bodyPr>
            <a:normAutofit fontScale="90000"/>
          </a:bodyPr>
          <a:lstStyle/>
          <a:p>
            <a:pPr algn="l"/>
            <a:r>
              <a:rPr lang="en-US" dirty="0"/>
              <a:t>ABSTRACT</a:t>
            </a:r>
          </a:p>
        </p:txBody>
      </p:sp>
      <p:sp>
        <p:nvSpPr>
          <p:cNvPr id="3" name="Subtitle 2"/>
          <p:cNvSpPr>
            <a:spLocks noGrp="1"/>
          </p:cNvSpPr>
          <p:nvPr>
            <p:ph type="subTitle" idx="1"/>
          </p:nvPr>
        </p:nvSpPr>
        <p:spPr>
          <a:xfrm>
            <a:off x="995082" y="1133341"/>
            <a:ext cx="9823172" cy="5603635"/>
          </a:xfrm>
        </p:spPr>
        <p:txBody>
          <a:bodyPr>
            <a:noAutofit/>
          </a:bodyPr>
          <a:lstStyle/>
          <a:p>
            <a:pPr marL="457200" indent="-457200" algn="l">
              <a:buFont typeface="Wingdings" panose="05000000000000000000" pitchFamily="2" charset="2"/>
              <a:buChar char="v"/>
            </a:pPr>
            <a:r>
              <a:rPr lang="en-US" sz="2800" dirty="0" smtClean="0"/>
              <a:t>Online </a:t>
            </a:r>
            <a:r>
              <a:rPr lang="en-US" sz="2800" dirty="0"/>
              <a:t>Shopping is a lifestyle e-commerce web application, which retails various fashion and lifestyle products and many other products.</a:t>
            </a:r>
          </a:p>
          <a:p>
            <a:pPr marL="342900" indent="-342900" algn="l">
              <a:buFont typeface="Wingdings" panose="05000000000000000000" pitchFamily="2" charset="2"/>
              <a:buChar char="v"/>
            </a:pPr>
            <a:endParaRPr lang="en-US" sz="2800" dirty="0"/>
          </a:p>
          <a:p>
            <a:pPr marL="342900" indent="-342900" algn="l">
              <a:buFont typeface="Wingdings" panose="05000000000000000000" pitchFamily="2" charset="2"/>
              <a:buChar char="v"/>
            </a:pPr>
            <a:r>
              <a:rPr lang="en-US" sz="2800" dirty="0"/>
              <a:t> This project allows viewing various products available enables registered users to purchase desired products and also can place order by using Cash on Delivery (Pay Later) option.</a:t>
            </a:r>
            <a:br>
              <a:rPr lang="en-US" sz="2800" dirty="0"/>
            </a:br>
            <a:endParaRPr lang="en-US" sz="2800" dirty="0"/>
          </a:p>
          <a:p>
            <a:pPr marL="342900" indent="-342900" algn="l">
              <a:buFont typeface="Wingdings" panose="05000000000000000000" pitchFamily="2" charset="2"/>
              <a:buChar char="v"/>
            </a:pPr>
            <a:r>
              <a:rPr lang="en-US" sz="2800" dirty="0"/>
              <a:t>This project is a web based shopping system for an existing shop.</a:t>
            </a:r>
          </a:p>
          <a:p>
            <a:pPr algn="l"/>
            <a:endParaRPr lang="en-US" sz="2800" dirty="0"/>
          </a:p>
          <a:p>
            <a:pPr marL="800100" lvl="1" indent="-342900" algn="l">
              <a:buFont typeface="Wingdings" panose="05000000000000000000" pitchFamily="2" charset="2"/>
              <a:buChar char="v"/>
            </a:pPr>
            <a:endParaRPr lang="en-US" sz="2800" dirty="0"/>
          </a:p>
        </p:txBody>
      </p:sp>
    </p:spTree>
    <p:extLst>
      <p:ext uri="{BB962C8B-B14F-4D97-AF65-F5344CB8AC3E}">
        <p14:creationId xmlns:p14="http://schemas.microsoft.com/office/powerpoint/2010/main" val="3295532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024"/>
            <a:ext cx="10515600" cy="954741"/>
          </a:xfrm>
        </p:spPr>
        <p:txBody>
          <a:bodyPr/>
          <a:lstStyle/>
          <a:p>
            <a:r>
              <a:rPr lang="en-US" b="1" dirty="0"/>
              <a:t>EXISTING SYSTEM</a:t>
            </a:r>
            <a:endParaRPr lang="en-US" dirty="0"/>
          </a:p>
        </p:txBody>
      </p:sp>
      <p:sp>
        <p:nvSpPr>
          <p:cNvPr id="3" name="Content Placeholder 2"/>
          <p:cNvSpPr>
            <a:spLocks noGrp="1"/>
          </p:cNvSpPr>
          <p:nvPr>
            <p:ph idx="1"/>
          </p:nvPr>
        </p:nvSpPr>
        <p:spPr>
          <a:xfrm>
            <a:off x="322729" y="1075765"/>
            <a:ext cx="11658600" cy="5688105"/>
          </a:xfrm>
        </p:spPr>
        <p:txBody>
          <a:bodyPr>
            <a:normAutofit fontScale="85000" lnSpcReduction="20000"/>
          </a:bodyPr>
          <a:lstStyle/>
          <a:p>
            <a:pPr>
              <a:buFont typeface="Wingdings" panose="05000000000000000000" pitchFamily="2" charset="2"/>
              <a:buChar char="v"/>
            </a:pPr>
            <a:r>
              <a:rPr lang="en-US" sz="3600" dirty="0"/>
              <a:t>Description of the </a:t>
            </a:r>
            <a:r>
              <a:rPr lang="en-US" sz="3600" dirty="0" smtClean="0"/>
              <a:t>products are  limited. There are ambiguity </a:t>
            </a:r>
            <a:r>
              <a:rPr lang="en-US" sz="3600" dirty="0"/>
              <a:t>on the prices of some of their </a:t>
            </a:r>
            <a:r>
              <a:rPr lang="en-US" sz="3600" dirty="0" smtClean="0"/>
              <a:t>products like creams </a:t>
            </a:r>
            <a:r>
              <a:rPr lang="en-US" sz="3600" dirty="0"/>
              <a:t>,makeups and sprays </a:t>
            </a:r>
            <a:r>
              <a:rPr lang="en-US" sz="3600" dirty="0" smtClean="0"/>
              <a:t>.</a:t>
            </a:r>
          </a:p>
          <a:p>
            <a:pPr>
              <a:buFont typeface="Wingdings" panose="05000000000000000000" pitchFamily="2" charset="2"/>
              <a:buChar char="v"/>
            </a:pPr>
            <a:endParaRPr lang="en-US" sz="3600" dirty="0"/>
          </a:p>
          <a:p>
            <a:pPr>
              <a:buFont typeface="Wingdings" panose="05000000000000000000" pitchFamily="2" charset="2"/>
              <a:buChar char="v"/>
            </a:pPr>
            <a:r>
              <a:rPr lang="en-US" sz="3600" dirty="0" smtClean="0"/>
              <a:t>Selling </a:t>
            </a:r>
            <a:r>
              <a:rPr lang="en-US" sz="3600" dirty="0"/>
              <a:t>of stolen or fraudulent </a:t>
            </a:r>
            <a:r>
              <a:rPr lang="en-US" sz="3600" dirty="0" smtClean="0"/>
              <a:t>goods. </a:t>
            </a:r>
            <a:r>
              <a:rPr lang="en-US" sz="3600" dirty="0"/>
              <a:t>T</a:t>
            </a:r>
            <a:r>
              <a:rPr lang="en-US" sz="3600" dirty="0" smtClean="0"/>
              <a:t>his is because </a:t>
            </a:r>
            <a:r>
              <a:rPr lang="en-US" sz="3600" dirty="0"/>
              <a:t>there are thousands of online sellers who use websites such as eBay, Amazon</a:t>
            </a:r>
            <a:r>
              <a:rPr lang="en-US" sz="3600" dirty="0" smtClean="0"/>
              <a:t>, </a:t>
            </a:r>
            <a:r>
              <a:rPr lang="en-US" sz="3600" dirty="0" err="1"/>
              <a:t>etc</a:t>
            </a:r>
            <a:r>
              <a:rPr lang="en-US" sz="3600" dirty="0"/>
              <a:t> for e-commerce without an official notice to the owners of these websites. As a result of these, most goods purchased are not of higher </a:t>
            </a:r>
            <a:r>
              <a:rPr lang="en-US" sz="3600" dirty="0" smtClean="0"/>
              <a:t>quality, on </a:t>
            </a:r>
            <a:r>
              <a:rPr lang="en-US" sz="3600" dirty="0"/>
              <a:t>the other hand fraudulent acts are on the increase. Owners are not also to control the rate at which goods are purchased</a:t>
            </a:r>
            <a:r>
              <a:rPr lang="en-US" sz="3600" dirty="0" smtClean="0"/>
              <a:t>.</a:t>
            </a:r>
          </a:p>
          <a:p>
            <a:pPr lvl="1">
              <a:buFont typeface="Wingdings" panose="05000000000000000000" pitchFamily="2" charset="2"/>
              <a:buChar char="v"/>
            </a:pPr>
            <a:r>
              <a:rPr lang="en-US" sz="3600" dirty="0" smtClean="0"/>
              <a:t>Several </a:t>
            </a:r>
            <a:r>
              <a:rPr lang="en-US" sz="3600" dirty="0"/>
              <a:t>customers of eBay in UK reported falling victim to scams on eBay.</a:t>
            </a:r>
            <a:r>
              <a:rPr lang="en-US" sz="3600" dirty="0" smtClean="0"/>
              <a:t>  </a:t>
            </a:r>
          </a:p>
          <a:p>
            <a:pPr lvl="1">
              <a:buFont typeface="Wingdings" panose="05000000000000000000" pitchFamily="2" charset="2"/>
              <a:buChar char="v"/>
            </a:pPr>
            <a:endParaRPr lang="en-US" sz="4000"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545380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1707"/>
            <a:ext cx="8596668" cy="820269"/>
          </a:xfrm>
        </p:spPr>
        <p:txBody>
          <a:bodyPr/>
          <a:lstStyle/>
          <a:p>
            <a:r>
              <a:rPr lang="en-US" dirty="0" smtClean="0"/>
              <a:t>Cont.</a:t>
            </a:r>
            <a:endParaRPr lang="en-US" dirty="0"/>
          </a:p>
        </p:txBody>
      </p:sp>
      <p:sp>
        <p:nvSpPr>
          <p:cNvPr id="3" name="Content Placeholder 2"/>
          <p:cNvSpPr>
            <a:spLocks noGrp="1"/>
          </p:cNvSpPr>
          <p:nvPr>
            <p:ph idx="1"/>
          </p:nvPr>
        </p:nvSpPr>
        <p:spPr>
          <a:xfrm>
            <a:off x="677334" y="847165"/>
            <a:ext cx="10416490" cy="5194197"/>
          </a:xfrm>
        </p:spPr>
        <p:txBody>
          <a:bodyPr>
            <a:normAutofit lnSpcReduction="10000"/>
          </a:bodyPr>
          <a:lstStyle/>
          <a:p>
            <a:pPr>
              <a:buFont typeface="Wingdings" panose="05000000000000000000" pitchFamily="2" charset="2"/>
              <a:buChar char="v"/>
            </a:pPr>
            <a:r>
              <a:rPr lang="en-US" sz="2800" dirty="0"/>
              <a:t>The mode of payment or transaction, which most online systems are based on electronic transaction. Some customers are not convenient with this mode.</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Customer service failings. Emails go unanswered and calls are handled by ''unhelpful'' advisers. Customers go through all </a:t>
            </a:r>
            <a:r>
              <a:rPr lang="en-US" sz="2800" dirty="0" smtClean="0"/>
              <a:t>a lots  </a:t>
            </a:r>
            <a:r>
              <a:rPr lang="en-US" sz="2800" dirty="0"/>
              <a:t>of frustration simply because of the customers service Poor reply rate.</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 products price and the quantity selection are not in the same location with the product</a:t>
            </a:r>
          </a:p>
          <a:p>
            <a:pPr>
              <a:buFont typeface="Wingdings" panose="05000000000000000000" pitchFamily="2" charset="2"/>
              <a:buChar char="v"/>
            </a:pPr>
            <a:endParaRPr lang="en-US" sz="2800" dirty="0"/>
          </a:p>
          <a:p>
            <a:pPr>
              <a:buFont typeface="Wingdings" panose="05000000000000000000" pitchFamily="2" charset="2"/>
              <a:buChar char="v"/>
            </a:pPr>
            <a:endParaRPr lang="en-US" sz="2800" dirty="0"/>
          </a:p>
          <a:p>
            <a:endParaRPr lang="en-US" dirty="0"/>
          </a:p>
        </p:txBody>
      </p:sp>
    </p:spTree>
    <p:extLst>
      <p:ext uri="{BB962C8B-B14F-4D97-AF65-F5344CB8AC3E}">
        <p14:creationId xmlns:p14="http://schemas.microsoft.com/office/powerpoint/2010/main" val="3489107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86"/>
            <a:ext cx="10515600" cy="885372"/>
          </a:xfrm>
        </p:spPr>
        <p:txBody>
          <a:bodyPr>
            <a:normAutofit fontScale="90000"/>
          </a:bodyPr>
          <a:lstStyle/>
          <a:p>
            <a:r>
              <a:rPr lang="en-US" dirty="0"/>
              <a:t> </a:t>
            </a:r>
            <a:br>
              <a:rPr lang="en-US" dirty="0"/>
            </a:br>
            <a:r>
              <a:rPr lang="en-US" b="1" dirty="0"/>
              <a:t>PROPOSED SYSTEM</a:t>
            </a:r>
            <a:r>
              <a:rPr lang="en-US" dirty="0"/>
              <a:t> </a:t>
            </a:r>
            <a:br>
              <a:rPr lang="en-US" dirty="0"/>
            </a:br>
            <a:endParaRPr lang="en-US" dirty="0"/>
          </a:p>
        </p:txBody>
      </p:sp>
      <p:sp>
        <p:nvSpPr>
          <p:cNvPr id="3" name="Content Placeholder 2"/>
          <p:cNvSpPr>
            <a:spLocks noGrp="1"/>
          </p:cNvSpPr>
          <p:nvPr>
            <p:ph idx="1"/>
          </p:nvPr>
        </p:nvSpPr>
        <p:spPr>
          <a:xfrm>
            <a:off x="838200" y="1306286"/>
            <a:ext cx="10515600" cy="5210628"/>
          </a:xfrm>
        </p:spPr>
        <p:txBody>
          <a:bodyPr>
            <a:normAutofit lnSpcReduction="10000"/>
          </a:bodyPr>
          <a:lstStyle/>
          <a:p>
            <a:pPr>
              <a:buFont typeface="Wingdings" panose="05000000000000000000" pitchFamily="2" charset="2"/>
              <a:buChar char="v"/>
            </a:pPr>
            <a:endParaRPr lang="en-US" dirty="0"/>
          </a:p>
          <a:p>
            <a:pPr>
              <a:buFont typeface="Wingdings" panose="05000000000000000000" pitchFamily="2" charset="2"/>
              <a:buChar char="v"/>
            </a:pPr>
            <a:r>
              <a:rPr lang="en-US" sz="2800" dirty="0"/>
              <a:t> In the proposed system customer need not go to the shop for buying the products. </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He can order the product he wish to buy through the application. The shop owner will be admin of the system. </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Shop owner can appoint moderators who will help owner in managing the customers and product orders. The system also recommends a home delivery system for the purchased products.</a:t>
            </a:r>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3428425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rmAutofit fontScale="90000"/>
          </a:bodyPr>
          <a:lstStyle/>
          <a:p>
            <a:r>
              <a:rPr lang="en-US" b="1" dirty="0"/>
              <a:t> </a:t>
            </a:r>
            <a:r>
              <a:rPr lang="en-US" dirty="0"/>
              <a:t/>
            </a:r>
            <a:br>
              <a:rPr lang="en-US" dirty="0"/>
            </a:br>
            <a:r>
              <a:rPr lang="en-US" b="1" dirty="0"/>
              <a:t>SYSTEM REQUIREMENT SPECIFICATION</a:t>
            </a:r>
            <a:r>
              <a:rPr lang="en-US" dirty="0"/>
              <a:t/>
            </a:r>
            <a:br>
              <a:rPr lang="en-US" dirty="0"/>
            </a:br>
            <a:endParaRPr lang="en-US" dirty="0"/>
          </a:p>
        </p:txBody>
      </p:sp>
      <p:sp>
        <p:nvSpPr>
          <p:cNvPr id="3" name="Content Placeholder 2"/>
          <p:cNvSpPr>
            <a:spLocks noGrp="1"/>
          </p:cNvSpPr>
          <p:nvPr>
            <p:ph idx="1"/>
          </p:nvPr>
        </p:nvSpPr>
        <p:spPr>
          <a:xfrm>
            <a:off x="838200" y="1349829"/>
            <a:ext cx="10515600" cy="4827134"/>
          </a:xfrm>
        </p:spPr>
        <p:txBody>
          <a:bodyPr>
            <a:normAutofit/>
          </a:bodyPr>
          <a:lstStyle/>
          <a:p>
            <a:pPr marL="0" indent="0">
              <a:buNone/>
            </a:pPr>
            <a:endParaRPr lang="en-US" dirty="0"/>
          </a:p>
          <a:p>
            <a:pPr marL="0" indent="0">
              <a:buNone/>
            </a:pPr>
            <a:r>
              <a:rPr lang="en-US" sz="2800" dirty="0"/>
              <a:t>NON-FUNCTIONAL REQUIREMENTS</a:t>
            </a:r>
          </a:p>
          <a:p>
            <a:pPr>
              <a:buFont typeface="Wingdings" panose="05000000000000000000" pitchFamily="2" charset="2"/>
              <a:buChar char="v"/>
            </a:pPr>
            <a:r>
              <a:rPr lang="en-US" sz="2800" dirty="0"/>
              <a:t> Efficiency Requirement </a:t>
            </a:r>
          </a:p>
          <a:p>
            <a:pPr>
              <a:buFont typeface="Wingdings" panose="05000000000000000000" pitchFamily="2" charset="2"/>
              <a:buChar char="v"/>
            </a:pPr>
            <a:r>
              <a:rPr lang="en-US" sz="2800" dirty="0"/>
              <a:t> Reliability Requirement </a:t>
            </a:r>
          </a:p>
          <a:p>
            <a:pPr>
              <a:buFont typeface="Wingdings" panose="05000000000000000000" pitchFamily="2" charset="2"/>
              <a:buChar char="v"/>
            </a:pPr>
            <a:r>
              <a:rPr lang="en-US" sz="2800" dirty="0"/>
              <a:t> Usability Requirement</a:t>
            </a:r>
          </a:p>
          <a:p>
            <a:pPr>
              <a:buFont typeface="Wingdings" panose="05000000000000000000" pitchFamily="2" charset="2"/>
              <a:buChar char="v"/>
            </a:pPr>
            <a:r>
              <a:rPr lang="en-US" sz="2800" dirty="0"/>
              <a:t>Implementation Requirement</a:t>
            </a:r>
          </a:p>
          <a:p>
            <a:pPr>
              <a:buFont typeface="Wingdings" panose="05000000000000000000" pitchFamily="2" charset="2"/>
              <a:buChar char="v"/>
            </a:pPr>
            <a:r>
              <a:rPr lang="en-US" sz="2800" dirty="0"/>
              <a:t> Delivery Requirement</a:t>
            </a:r>
          </a:p>
        </p:txBody>
      </p:sp>
    </p:spTree>
    <p:extLst>
      <p:ext uri="{BB962C8B-B14F-4D97-AF65-F5344CB8AC3E}">
        <p14:creationId xmlns:p14="http://schemas.microsoft.com/office/powerpoint/2010/main" val="1878731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3071"/>
            <a:ext cx="10515600" cy="282388"/>
          </a:xfrm>
        </p:spPr>
        <p:txBody>
          <a:bodyPr>
            <a:normAutofit fontScale="90000"/>
          </a:bodyPr>
          <a:lstStyle/>
          <a:p>
            <a:r>
              <a:rPr lang="en-US" dirty="0"/>
              <a:t>Cont.</a:t>
            </a:r>
          </a:p>
        </p:txBody>
      </p:sp>
      <p:sp>
        <p:nvSpPr>
          <p:cNvPr id="3" name="Content Placeholder 2"/>
          <p:cNvSpPr>
            <a:spLocks noGrp="1"/>
          </p:cNvSpPr>
          <p:nvPr>
            <p:ph idx="1"/>
          </p:nvPr>
        </p:nvSpPr>
        <p:spPr>
          <a:xfrm>
            <a:off x="838199" y="941293"/>
            <a:ext cx="10954871" cy="5755341"/>
          </a:xfrm>
        </p:spPr>
        <p:txBody>
          <a:bodyPr>
            <a:noAutofit/>
          </a:bodyPr>
          <a:lstStyle/>
          <a:p>
            <a:pPr marL="0" indent="0">
              <a:buNone/>
            </a:pPr>
            <a:r>
              <a:rPr lang="en-US" sz="2800" b="1" dirty="0"/>
              <a:t>FUNCTIONAL REQUIREMENTS</a:t>
            </a:r>
            <a:r>
              <a:rPr lang="en-US" sz="2800" dirty="0"/>
              <a:t/>
            </a:r>
            <a:br>
              <a:rPr lang="en-US" sz="2800" dirty="0"/>
            </a:br>
            <a:endParaRPr lang="en-US" sz="2800" dirty="0"/>
          </a:p>
          <a:p>
            <a:pPr marL="0" indent="0">
              <a:buNone/>
            </a:pPr>
            <a:r>
              <a:rPr lang="en-US" sz="2800" dirty="0"/>
              <a:t>USER LOGIN</a:t>
            </a:r>
          </a:p>
          <a:p>
            <a:pPr>
              <a:buFont typeface="Wingdings" panose="05000000000000000000" pitchFamily="2" charset="2"/>
              <a:buChar char="v"/>
            </a:pPr>
            <a:r>
              <a:rPr lang="en-US" sz="2800" dirty="0"/>
              <a:t> </a:t>
            </a:r>
            <a:r>
              <a:rPr lang="en-US" sz="2800" dirty="0" smtClean="0"/>
              <a:t> This </a:t>
            </a:r>
            <a:r>
              <a:rPr lang="en-US" sz="2800" dirty="0"/>
              <a:t>feature used by the user to login into </a:t>
            </a:r>
            <a:r>
              <a:rPr lang="en-US" sz="2800" dirty="0" smtClean="0"/>
              <a:t> the system</a:t>
            </a:r>
            <a:r>
              <a:rPr lang="en-US" sz="2800" dirty="0"/>
              <a:t>. A user must login with his username and password to the system after registration. If they are invalid, the user is not allowed perform some specific function in the system. </a:t>
            </a:r>
          </a:p>
          <a:p>
            <a:pPr marL="0" indent="0">
              <a:buNone/>
            </a:pPr>
            <a:r>
              <a:rPr lang="en-US" sz="2800" dirty="0"/>
              <a:t>  </a:t>
            </a:r>
          </a:p>
          <a:p>
            <a:pPr marL="0" indent="0">
              <a:buNone/>
            </a:pPr>
            <a:r>
              <a:rPr lang="en-US" sz="2800" dirty="0"/>
              <a:t>REGISTER NEW USER</a:t>
            </a:r>
          </a:p>
          <a:p>
            <a:pPr>
              <a:buFont typeface="Wingdings" panose="05000000000000000000" pitchFamily="2" charset="2"/>
              <a:buChar char="v"/>
            </a:pPr>
            <a:r>
              <a:rPr lang="en-US" sz="2800" dirty="0"/>
              <a:t> </a:t>
            </a:r>
            <a:r>
              <a:rPr lang="en-US" sz="2800" dirty="0" smtClean="0"/>
              <a:t> A </a:t>
            </a:r>
            <a:r>
              <a:rPr lang="en-US" sz="2800" dirty="0"/>
              <a:t>new user will have to register in the system by providing essential details in order to view the products in the system. The admin must accept a new user by unblocking him.  </a:t>
            </a:r>
          </a:p>
          <a:p>
            <a:pPr marL="0" indent="0">
              <a:buNone/>
            </a:pPr>
            <a:endParaRPr lang="en-US" sz="2800" dirty="0"/>
          </a:p>
        </p:txBody>
      </p:sp>
    </p:spTree>
    <p:extLst>
      <p:ext uri="{BB962C8B-B14F-4D97-AF65-F5344CB8AC3E}">
        <p14:creationId xmlns:p14="http://schemas.microsoft.com/office/powerpoint/2010/main" val="1075879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143"/>
            <a:ext cx="10515600" cy="769257"/>
          </a:xfrm>
        </p:spPr>
        <p:txBody>
          <a:bodyPr>
            <a:normAutofit/>
          </a:bodyPr>
          <a:lstStyle/>
          <a:p>
            <a:r>
              <a:rPr lang="en-US" dirty="0" smtClean="0"/>
              <a:t>Cont.</a:t>
            </a:r>
            <a:endParaRPr lang="en-US" dirty="0"/>
          </a:p>
        </p:txBody>
      </p:sp>
      <p:sp>
        <p:nvSpPr>
          <p:cNvPr id="3" name="Content Placeholder 2"/>
          <p:cNvSpPr>
            <a:spLocks noGrp="1"/>
          </p:cNvSpPr>
          <p:nvPr>
            <p:ph idx="1"/>
          </p:nvPr>
        </p:nvSpPr>
        <p:spPr>
          <a:xfrm>
            <a:off x="838200" y="1035424"/>
            <a:ext cx="10515600" cy="5540188"/>
          </a:xfrm>
        </p:spPr>
        <p:txBody>
          <a:bodyPr>
            <a:noAutofit/>
          </a:bodyPr>
          <a:lstStyle/>
          <a:p>
            <a:pPr marL="0" indent="0">
              <a:buNone/>
            </a:pPr>
            <a:r>
              <a:rPr lang="en-US" sz="2800" dirty="0"/>
              <a:t>PURCHASING NEW ITEM</a:t>
            </a:r>
          </a:p>
          <a:p>
            <a:pPr>
              <a:buFont typeface="Wingdings" panose="05000000000000000000" pitchFamily="2" charset="2"/>
              <a:buChar char="v"/>
            </a:pPr>
            <a:r>
              <a:rPr lang="en-US" sz="2800" dirty="0"/>
              <a:t> The user can add the desired product into his cart by clicking add to cart option on the product. He can view his cart by clicking on the cart button. </a:t>
            </a:r>
          </a:p>
          <a:p>
            <a:pPr marL="0" indent="0">
              <a:buNone/>
            </a:pPr>
            <a:endParaRPr lang="en-US" sz="2800" dirty="0"/>
          </a:p>
          <a:p>
            <a:pPr>
              <a:buFont typeface="Wingdings" panose="05000000000000000000" pitchFamily="2" charset="2"/>
              <a:buChar char="v"/>
            </a:pPr>
            <a:r>
              <a:rPr lang="en-US" sz="2800" dirty="0"/>
              <a:t> All products added by cart can be viewed in the cart. User can remove an item from the cart by clicking remove. </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After confirming the items in the cart the user can submit the cart by providing a delivery address. </a:t>
            </a:r>
            <a:r>
              <a:rPr lang="en-US" sz="2800" dirty="0" smtClean="0"/>
              <a:t>On </a:t>
            </a:r>
            <a:r>
              <a:rPr lang="en-US" sz="2800" dirty="0"/>
              <a:t>successful submitting the cart will become empty. </a:t>
            </a:r>
          </a:p>
          <a:p>
            <a:endParaRPr lang="en-US" sz="2800" dirty="0"/>
          </a:p>
        </p:txBody>
      </p:sp>
    </p:spTree>
    <p:extLst>
      <p:ext uri="{BB962C8B-B14F-4D97-AF65-F5344CB8AC3E}">
        <p14:creationId xmlns:p14="http://schemas.microsoft.com/office/powerpoint/2010/main" val="850075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1504"/>
          </a:xfrm>
        </p:spPr>
        <p:txBody>
          <a:bodyPr>
            <a:normAutofit fontScale="90000"/>
          </a:bodyPr>
          <a:lstStyle/>
          <a:p>
            <a:r>
              <a:rPr lang="en-US" b="1" dirty="0" smtClean="0"/>
              <a:t>BACK </a:t>
            </a:r>
            <a:r>
              <a:rPr lang="en-US" b="1" dirty="0"/>
              <a:t>END  </a:t>
            </a:r>
            <a:r>
              <a:rPr lang="en-US" dirty="0"/>
              <a:t/>
            </a:r>
            <a:br>
              <a:rPr lang="en-US" dirty="0"/>
            </a:br>
            <a:endParaRPr lang="en-US" dirty="0"/>
          </a:p>
        </p:txBody>
      </p:sp>
      <p:sp>
        <p:nvSpPr>
          <p:cNvPr id="3" name="Content Placeholder 2"/>
          <p:cNvSpPr>
            <a:spLocks noGrp="1"/>
          </p:cNvSpPr>
          <p:nvPr>
            <p:ph idx="1"/>
          </p:nvPr>
        </p:nvSpPr>
        <p:spPr>
          <a:xfrm>
            <a:off x="838200" y="1262743"/>
            <a:ext cx="11223812" cy="4640516"/>
          </a:xfrm>
        </p:spPr>
        <p:txBody>
          <a:bodyPr/>
          <a:lstStyle/>
          <a:p>
            <a:pPr marL="0" indent="0">
              <a:buNone/>
            </a:pPr>
            <a:r>
              <a:rPr lang="en-US" dirty="0"/>
              <a:t> </a:t>
            </a:r>
          </a:p>
          <a:p>
            <a:pPr>
              <a:buFont typeface="Wingdings" panose="05000000000000000000" pitchFamily="2" charset="2"/>
              <a:buChar char="v"/>
            </a:pPr>
            <a:r>
              <a:rPr lang="en-US" sz="2800" dirty="0"/>
              <a:t>The back end is implemented using MySQL which is used to design the databases. </a:t>
            </a:r>
            <a:endParaRPr lang="en-US" sz="2800" dirty="0" smtClean="0"/>
          </a:p>
          <a:p>
            <a:pPr marL="0" indent="0">
              <a:buNone/>
            </a:pPr>
            <a:endParaRPr lang="en-US" sz="2800" dirty="0"/>
          </a:p>
          <a:p>
            <a:pPr>
              <a:buFont typeface="Wingdings" panose="05000000000000000000" pitchFamily="2" charset="2"/>
              <a:buChar char="v"/>
            </a:pPr>
            <a:endParaRPr lang="en-US" sz="2800" dirty="0"/>
          </a:p>
          <a:p>
            <a:pPr>
              <a:buFont typeface="Wingdings" panose="05000000000000000000" pitchFamily="2" charset="2"/>
              <a:buChar char="v"/>
            </a:pPr>
            <a:r>
              <a:rPr lang="en-US" sz="2800" dirty="0"/>
              <a:t>MySQL is the world's second most widely used open-source relational database management system (RDBMS). The SQL phrase stands for Structured Query Language.</a:t>
            </a:r>
          </a:p>
          <a:p>
            <a:pPr marL="0" indent="0">
              <a:buNone/>
            </a:pPr>
            <a:r>
              <a:rPr lang="en-US" sz="2800" dirty="0"/>
              <a:t> </a:t>
            </a:r>
          </a:p>
          <a:p>
            <a:endParaRPr lang="en-US" sz="2800" dirty="0"/>
          </a:p>
        </p:txBody>
      </p:sp>
    </p:spTree>
    <p:extLst>
      <p:ext uri="{BB962C8B-B14F-4D97-AF65-F5344CB8AC3E}">
        <p14:creationId xmlns:p14="http://schemas.microsoft.com/office/powerpoint/2010/main" val="4173727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76"/>
            <a:ext cx="10515600" cy="591671"/>
          </a:xfrm>
        </p:spPr>
        <p:txBody>
          <a:bodyPr>
            <a:normAutofit fontScale="90000"/>
          </a:bodyPr>
          <a:lstStyle/>
          <a:p>
            <a:r>
              <a:rPr lang="en-US" b="1" dirty="0" smtClean="0"/>
              <a:t>CONCLUSIONS</a:t>
            </a:r>
            <a:r>
              <a:rPr lang="en-US" dirty="0"/>
              <a:t/>
            </a:r>
            <a:br>
              <a:rPr lang="en-US" dirty="0"/>
            </a:br>
            <a:endParaRPr lang="en-US" dirty="0"/>
          </a:p>
        </p:txBody>
      </p:sp>
      <p:sp>
        <p:nvSpPr>
          <p:cNvPr id="3" name="Content Placeholder 2"/>
          <p:cNvSpPr>
            <a:spLocks noGrp="1"/>
          </p:cNvSpPr>
          <p:nvPr>
            <p:ph idx="1"/>
          </p:nvPr>
        </p:nvSpPr>
        <p:spPr>
          <a:xfrm>
            <a:off x="457200" y="699247"/>
            <a:ext cx="11537575" cy="5970494"/>
          </a:xfrm>
        </p:spPr>
        <p:txBody>
          <a:bodyPr>
            <a:normAutofit fontScale="62500" lnSpcReduction="20000"/>
          </a:bodyPr>
          <a:lstStyle/>
          <a:p>
            <a:pPr>
              <a:buFont typeface="Wingdings" panose="05000000000000000000" pitchFamily="2" charset="2"/>
              <a:buChar char="v"/>
            </a:pPr>
            <a:r>
              <a:rPr lang="en-US" dirty="0"/>
              <a:t> </a:t>
            </a:r>
            <a:r>
              <a:rPr lang="en-US" sz="4000" dirty="0"/>
              <a:t>The project entitled </a:t>
            </a:r>
            <a:r>
              <a:rPr lang="en-US" sz="4000" b="1" dirty="0" err="1"/>
              <a:t>Antaanra</a:t>
            </a:r>
            <a:r>
              <a:rPr lang="en-US" sz="4000" b="1" dirty="0"/>
              <a:t> Online shopping system </a:t>
            </a:r>
            <a:r>
              <a:rPr lang="en-US" sz="4000" dirty="0"/>
              <a:t>was completed successfully. </a:t>
            </a:r>
          </a:p>
          <a:p>
            <a:pPr marL="0" indent="0">
              <a:buNone/>
            </a:pPr>
            <a:endParaRPr lang="en-US" sz="4000" dirty="0"/>
          </a:p>
          <a:p>
            <a:pPr>
              <a:buFont typeface="Wingdings" panose="05000000000000000000" pitchFamily="2" charset="2"/>
              <a:buChar char="v"/>
            </a:pPr>
            <a:r>
              <a:rPr lang="en-US" sz="4000" dirty="0"/>
              <a:t> The system has been developed with much care and free of errors and at the same time it is efficient and less time consuming. </a:t>
            </a:r>
          </a:p>
          <a:p>
            <a:pPr>
              <a:buFont typeface="Wingdings" panose="05000000000000000000" pitchFamily="2" charset="2"/>
              <a:buChar char="v"/>
            </a:pPr>
            <a:endParaRPr lang="en-US" sz="4000" dirty="0"/>
          </a:p>
          <a:p>
            <a:pPr>
              <a:buFont typeface="Wingdings" panose="05000000000000000000" pitchFamily="2" charset="2"/>
              <a:buChar char="v"/>
            </a:pPr>
            <a:r>
              <a:rPr lang="en-US" sz="4000" dirty="0"/>
              <a:t>The purpose of this project was to develop a web application for purchasing items from a shop. </a:t>
            </a:r>
          </a:p>
          <a:p>
            <a:pPr>
              <a:buFont typeface="Wingdings" panose="05000000000000000000" pitchFamily="2" charset="2"/>
              <a:buChar char="v"/>
            </a:pPr>
            <a:endParaRPr lang="en-US" sz="4000" dirty="0"/>
          </a:p>
          <a:p>
            <a:pPr>
              <a:buFont typeface="Wingdings" panose="05000000000000000000" pitchFamily="2" charset="2"/>
              <a:buChar char="v"/>
            </a:pPr>
            <a:r>
              <a:rPr lang="en-US" sz="4000" dirty="0"/>
              <a:t>This project helped us in gaining valuable information and practical knowledge on several topics like designing web pages using html &amp; CSS, usage of responsive templates, and management of database using MySQL. </a:t>
            </a:r>
          </a:p>
          <a:p>
            <a:pPr>
              <a:buFont typeface="Wingdings" panose="05000000000000000000" pitchFamily="2" charset="2"/>
              <a:buChar char="v"/>
            </a:pPr>
            <a:endParaRPr lang="en-US" sz="4000" dirty="0"/>
          </a:p>
          <a:p>
            <a:pPr>
              <a:buFont typeface="Wingdings" panose="05000000000000000000" pitchFamily="2" charset="2"/>
              <a:buChar char="v"/>
            </a:pPr>
            <a:r>
              <a:rPr lang="en-US" sz="4000" dirty="0"/>
              <a:t>The entire system is secured. Also, the project helped us understanding the development phases of a project and software development life cycle</a:t>
            </a:r>
          </a:p>
        </p:txBody>
      </p:sp>
    </p:spTree>
    <p:extLst>
      <p:ext uri="{BB962C8B-B14F-4D97-AF65-F5344CB8AC3E}">
        <p14:creationId xmlns:p14="http://schemas.microsoft.com/office/powerpoint/2010/main" val="3827908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38629"/>
          </a:xfrm>
        </p:spPr>
        <p:txBody>
          <a:bodyPr>
            <a:normAutofit fontScale="90000"/>
          </a:bodyPr>
          <a:lstStyle/>
          <a:p>
            <a:r>
              <a:rPr lang="en-US" dirty="0"/>
              <a:t>Cont.</a:t>
            </a:r>
          </a:p>
        </p:txBody>
      </p:sp>
      <p:sp>
        <p:nvSpPr>
          <p:cNvPr id="3" name="Content Placeholder 2"/>
          <p:cNvSpPr>
            <a:spLocks noGrp="1"/>
          </p:cNvSpPr>
          <p:nvPr>
            <p:ph idx="1"/>
          </p:nvPr>
        </p:nvSpPr>
        <p:spPr>
          <a:xfrm>
            <a:off x="161365" y="638629"/>
            <a:ext cx="11685494" cy="6098347"/>
          </a:xfrm>
        </p:spPr>
        <p:txBody>
          <a:bodyPr>
            <a:noAutofit/>
          </a:bodyPr>
          <a:lstStyle/>
          <a:p>
            <a:pPr>
              <a:buFont typeface="Wingdings" panose="05000000000000000000" pitchFamily="2" charset="2"/>
              <a:buChar char="v"/>
            </a:pPr>
            <a:r>
              <a:rPr lang="en-US" sz="2400" dirty="0" smtClean="0"/>
              <a:t>This </a:t>
            </a:r>
            <a:r>
              <a:rPr lang="en-US" sz="2400" dirty="0"/>
              <a:t>project has given us great satisfaction in having designed an application which can be implemented to any nearby shops or branded shops selling various kinds of products by simple modifications. </a:t>
            </a:r>
            <a:endParaRPr lang="en-US" sz="2400" dirty="0" smtClean="0"/>
          </a:p>
          <a:p>
            <a:pPr>
              <a:buFont typeface="Wingdings" panose="05000000000000000000" pitchFamily="2" charset="2"/>
              <a:buChar char="v"/>
            </a:pPr>
            <a:endParaRPr lang="en-US" sz="2400" dirty="0" smtClean="0"/>
          </a:p>
          <a:p>
            <a:pPr>
              <a:buFont typeface="Wingdings" panose="05000000000000000000" pitchFamily="2" charset="2"/>
              <a:buChar char="v"/>
            </a:pPr>
            <a:r>
              <a:rPr lang="en-US" sz="2400" dirty="0" smtClean="0"/>
              <a:t>There </a:t>
            </a:r>
            <a:r>
              <a:rPr lang="en-US" sz="2400" dirty="0"/>
              <a:t>is a scope for further development in our project to a great extent.</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smtClean="0"/>
              <a:t>Another </a:t>
            </a:r>
            <a:r>
              <a:rPr lang="en-US" sz="2400" dirty="0"/>
              <a:t>feature we wished to implement was providing classes for customers so that different offers can be given to each class. </a:t>
            </a:r>
            <a:endParaRPr lang="en-US" sz="2400" dirty="0" smtClean="0"/>
          </a:p>
          <a:p>
            <a:pPr>
              <a:buFont typeface="Wingdings" panose="05000000000000000000" pitchFamily="2" charset="2"/>
              <a:buChar char="v"/>
            </a:pPr>
            <a:endParaRPr lang="en-US" sz="2400" dirty="0"/>
          </a:p>
          <a:p>
            <a:pPr>
              <a:buFont typeface="Wingdings" panose="05000000000000000000" pitchFamily="2" charset="2"/>
              <a:buChar char="v"/>
            </a:pPr>
            <a:r>
              <a:rPr lang="en-US" sz="2400" dirty="0"/>
              <a:t>System may keep track of history of purchases of each customer and provide suggestions based on their history. </a:t>
            </a:r>
          </a:p>
        </p:txBody>
      </p:sp>
    </p:spTree>
    <p:extLst>
      <p:ext uri="{BB962C8B-B14F-4D97-AF65-F5344CB8AC3E}">
        <p14:creationId xmlns:p14="http://schemas.microsoft.com/office/powerpoint/2010/main" val="33403604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5153"/>
            <a:ext cx="8596668" cy="1640541"/>
          </a:xfrm>
        </p:spPr>
        <p:txBody>
          <a:bodyPr>
            <a:normAutofit fontScale="90000"/>
          </a:bodyPr>
          <a:lstStyle/>
          <a:p>
            <a:r>
              <a:rPr lang="en-US" b="1" dirty="0" smtClean="0"/>
              <a:t/>
            </a:r>
            <a:br>
              <a:rPr lang="en-US" b="1" dirty="0" smtClean="0"/>
            </a:br>
            <a:r>
              <a:rPr lang="en-US" b="1" dirty="0" smtClean="0"/>
              <a:t>REFERENCES</a:t>
            </a:r>
            <a:r>
              <a:rPr lang="en-US" dirty="0" smtClean="0"/>
              <a:t> </a:t>
            </a:r>
            <a:r>
              <a:rPr lang="en-US" dirty="0"/>
              <a:t/>
            </a:r>
            <a:br>
              <a:rPr lang="en-US" dirty="0"/>
            </a:br>
            <a:endParaRPr lang="en-US" dirty="0"/>
          </a:p>
        </p:txBody>
      </p:sp>
      <p:sp>
        <p:nvSpPr>
          <p:cNvPr id="3" name="Content Placeholder 2"/>
          <p:cNvSpPr>
            <a:spLocks noGrp="1"/>
          </p:cNvSpPr>
          <p:nvPr>
            <p:ph idx="1"/>
          </p:nvPr>
        </p:nvSpPr>
        <p:spPr>
          <a:xfrm>
            <a:off x="677334" y="2178423"/>
            <a:ext cx="8596668" cy="4356847"/>
          </a:xfrm>
        </p:spPr>
        <p:txBody>
          <a:bodyPr>
            <a:normAutofit/>
          </a:bodyPr>
          <a:lstStyle/>
          <a:p>
            <a:pPr>
              <a:buFont typeface="Wingdings" panose="05000000000000000000" pitchFamily="2" charset="2"/>
              <a:buChar char="v"/>
            </a:pPr>
            <a:r>
              <a:rPr lang="en-US" sz="2800" dirty="0"/>
              <a:t>JavaScript Enlightenment, Cody Lindley-First Edition, based on JavaScript 1.5, ECMA-262, </a:t>
            </a:r>
            <a:r>
              <a:rPr lang="en-US" sz="2800" dirty="0" smtClean="0"/>
              <a:t>Edition.</a:t>
            </a:r>
          </a:p>
          <a:p>
            <a:pPr>
              <a:buFont typeface="Wingdings" panose="05000000000000000000" pitchFamily="2" charset="2"/>
              <a:buChar char="v"/>
            </a:pPr>
            <a:endParaRPr lang="en-US" sz="2800" dirty="0" smtClean="0"/>
          </a:p>
          <a:p>
            <a:pPr>
              <a:buFont typeface="Wingdings" panose="05000000000000000000" pitchFamily="2" charset="2"/>
              <a:buChar char="v"/>
            </a:pPr>
            <a:r>
              <a:rPr lang="en-US" sz="2800" dirty="0" smtClean="0"/>
              <a:t> [</a:t>
            </a:r>
            <a:r>
              <a:rPr lang="en-US" sz="2800" dirty="0"/>
              <a:t>2] Mc </a:t>
            </a:r>
            <a:r>
              <a:rPr lang="en-US" sz="2800" dirty="0" err="1"/>
              <a:t>Graw</a:t>
            </a:r>
            <a:r>
              <a:rPr lang="en-US" sz="2800" dirty="0"/>
              <a:t> Hill’s, Java: The complete reference 7thEdition, Herbert Scheldt</a:t>
            </a:r>
          </a:p>
          <a:p>
            <a:endParaRPr lang="en-US" sz="2800" dirty="0"/>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3682607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US" dirty="0"/>
              <a:t>Cont.</a:t>
            </a:r>
          </a:p>
        </p:txBody>
      </p:sp>
      <p:sp>
        <p:nvSpPr>
          <p:cNvPr id="3" name="Content Placeholder 2"/>
          <p:cNvSpPr>
            <a:spLocks noGrp="1"/>
          </p:cNvSpPr>
          <p:nvPr>
            <p:ph idx="1"/>
          </p:nvPr>
        </p:nvSpPr>
        <p:spPr>
          <a:xfrm>
            <a:off x="677334" y="1035425"/>
            <a:ext cx="10676466" cy="5526740"/>
          </a:xfrm>
        </p:spPr>
        <p:txBody>
          <a:bodyPr>
            <a:normAutofit lnSpcReduction="10000"/>
          </a:bodyPr>
          <a:lstStyle/>
          <a:p>
            <a:pPr marL="342900" indent="-342900">
              <a:buFont typeface="Wingdings" panose="05000000000000000000" pitchFamily="2" charset="2"/>
              <a:buChar char="v"/>
            </a:pPr>
            <a:r>
              <a:rPr lang="en-US" sz="2800" dirty="0"/>
              <a:t>The project objective is to deliver the online shopping application into android platform.</a:t>
            </a:r>
          </a:p>
          <a:p>
            <a:endParaRPr lang="en-US" sz="2800" dirty="0"/>
          </a:p>
          <a:p>
            <a:pPr marL="342900" indent="-342900">
              <a:buFont typeface="Wingdings" panose="05000000000000000000" pitchFamily="2" charset="2"/>
              <a:buChar char="v"/>
            </a:pPr>
            <a:r>
              <a:rPr lang="en-US" sz="2800" dirty="0"/>
              <a:t>This project attempt to provide the advantages of online shopping to customers of a real shop.</a:t>
            </a:r>
          </a:p>
          <a:p>
            <a:pPr marL="0" indent="0">
              <a:buNone/>
            </a:pPr>
            <a:endParaRPr lang="en-US" sz="2800" dirty="0"/>
          </a:p>
          <a:p>
            <a:pPr marL="800100" lvl="1" indent="-342900">
              <a:buFont typeface="Wingdings" panose="05000000000000000000" pitchFamily="2" charset="2"/>
              <a:buChar char="v"/>
            </a:pPr>
            <a:r>
              <a:rPr lang="en-US" sz="2800" dirty="0"/>
              <a:t>It helps buying the products in the shop anywhere through internet.</a:t>
            </a:r>
          </a:p>
          <a:p>
            <a:pPr marL="800100" lvl="1" indent="-342900">
              <a:buFont typeface="Wingdings" panose="05000000000000000000" pitchFamily="2" charset="2"/>
              <a:buChar char="v"/>
            </a:pPr>
            <a:endParaRPr lang="en-US" sz="2800" dirty="0"/>
          </a:p>
          <a:p>
            <a:pPr marL="342900" indent="-342900">
              <a:buFont typeface="Wingdings" panose="05000000000000000000" pitchFamily="2" charset="2"/>
              <a:buChar char="v"/>
            </a:pPr>
            <a:r>
              <a:rPr lang="en-US" sz="2800" dirty="0"/>
              <a:t>This system can be implemented to any shop in the locality or to multinational branded shops having retail outlet chains. </a:t>
            </a:r>
          </a:p>
          <a:p>
            <a:pPr marL="0" indent="0">
              <a:buNone/>
            </a:pPr>
            <a:endParaRPr lang="en-US" dirty="0"/>
          </a:p>
        </p:txBody>
      </p:sp>
    </p:spTree>
    <p:extLst>
      <p:ext uri="{BB962C8B-B14F-4D97-AF65-F5344CB8AC3E}">
        <p14:creationId xmlns:p14="http://schemas.microsoft.com/office/powerpoint/2010/main" val="29348694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004"/>
          </a:xfrm>
        </p:spPr>
        <p:txBody>
          <a:bodyPr/>
          <a:lstStyle/>
          <a:p>
            <a:r>
              <a:rPr lang="en-US" dirty="0" smtClean="0"/>
              <a:t>END</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9600" dirty="0" smtClean="0"/>
          </a:p>
          <a:p>
            <a:pPr marL="0" indent="0" algn="ctr">
              <a:buNone/>
            </a:pPr>
            <a:r>
              <a:rPr lang="en-US" sz="9600" dirty="0" smtClean="0"/>
              <a:t>THANK YOU</a:t>
            </a:r>
            <a:endParaRPr lang="en-US" sz="9600" dirty="0"/>
          </a:p>
        </p:txBody>
      </p:sp>
    </p:spTree>
    <p:extLst>
      <p:ext uri="{BB962C8B-B14F-4D97-AF65-F5344CB8AC3E}">
        <p14:creationId xmlns:p14="http://schemas.microsoft.com/office/powerpoint/2010/main" val="2336934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641"/>
          </a:xfrm>
        </p:spPr>
        <p:txBody>
          <a:bodyPr/>
          <a:lstStyle/>
          <a:p>
            <a:r>
              <a:rPr lang="en-US" dirty="0"/>
              <a:t>INTRODUCTION</a:t>
            </a:r>
          </a:p>
        </p:txBody>
      </p:sp>
      <p:sp>
        <p:nvSpPr>
          <p:cNvPr id="3" name="Content Placeholder 2"/>
          <p:cNvSpPr>
            <a:spLocks noGrp="1"/>
          </p:cNvSpPr>
          <p:nvPr>
            <p:ph idx="1"/>
          </p:nvPr>
        </p:nvSpPr>
        <p:spPr>
          <a:xfrm>
            <a:off x="838200" y="1300767"/>
            <a:ext cx="9139518" cy="5100034"/>
          </a:xfrm>
        </p:spPr>
        <p:txBody>
          <a:bodyPr>
            <a:normAutofit/>
          </a:bodyPr>
          <a:lstStyle/>
          <a:p>
            <a:pPr marL="0" indent="0">
              <a:buNone/>
            </a:pPr>
            <a:endParaRPr lang="en-US" dirty="0" smtClean="0"/>
          </a:p>
          <a:p>
            <a:pPr marL="0" indent="0">
              <a:buNone/>
            </a:pPr>
            <a:r>
              <a:rPr lang="en-US" sz="2800" dirty="0" smtClean="0"/>
              <a:t>This </a:t>
            </a:r>
            <a:r>
              <a:rPr lang="en-US" sz="2800" dirty="0"/>
              <a:t>project is a web based shopping system for an existing shop. </a:t>
            </a:r>
            <a:r>
              <a:rPr lang="en-US" sz="2800" dirty="0" smtClean="0"/>
              <a:t>The </a:t>
            </a:r>
            <a:r>
              <a:rPr lang="en-US" sz="2800" dirty="0"/>
              <a:t>project objective is </a:t>
            </a:r>
            <a:r>
              <a:rPr lang="en-US" sz="2800" dirty="0" smtClean="0"/>
              <a:t>to design an online shopping website and  </a:t>
            </a:r>
            <a:r>
              <a:rPr lang="en-US" sz="2800" dirty="0"/>
              <a:t>deliver </a:t>
            </a:r>
            <a:r>
              <a:rPr lang="en-US" sz="2800" dirty="0" smtClean="0"/>
              <a:t>its </a:t>
            </a:r>
            <a:r>
              <a:rPr lang="en-US" sz="2800" dirty="0" smtClean="0"/>
              <a:t>application </a:t>
            </a:r>
            <a:r>
              <a:rPr lang="en-US" sz="2800" dirty="0"/>
              <a:t>into </a:t>
            </a:r>
            <a:r>
              <a:rPr lang="en-US" sz="2800" dirty="0" smtClean="0"/>
              <a:t>an android platform in the future.</a:t>
            </a:r>
          </a:p>
          <a:p>
            <a:pPr marL="0" indent="0">
              <a:buNone/>
            </a:pPr>
            <a:r>
              <a:rPr lang="en-US" sz="2800" dirty="0" smtClean="0"/>
              <a:t> </a:t>
            </a:r>
            <a:endParaRPr lang="en-US" sz="2800" dirty="0"/>
          </a:p>
          <a:p>
            <a:pPr marL="0" indent="0">
              <a:buNone/>
            </a:pPr>
            <a:r>
              <a:rPr lang="en-US" sz="2800" dirty="0" smtClean="0"/>
              <a:t>Online </a:t>
            </a:r>
            <a:r>
              <a:rPr lang="en-US" sz="2800" dirty="0"/>
              <a:t>shopping is the process whereby consumers directly buy goods or services from a seller in real-time, without an intermediary service, over the </a:t>
            </a:r>
            <a:r>
              <a:rPr lang="en-US" sz="2800" dirty="0" smtClean="0"/>
              <a:t>Internet. It </a:t>
            </a:r>
            <a:r>
              <a:rPr lang="en-US" sz="2800" dirty="0"/>
              <a:t>is a form of electronic commerce. </a:t>
            </a:r>
          </a:p>
        </p:txBody>
      </p:sp>
    </p:spTree>
    <p:extLst>
      <p:ext uri="{BB962C8B-B14F-4D97-AF65-F5344CB8AC3E}">
        <p14:creationId xmlns:p14="http://schemas.microsoft.com/office/powerpoint/2010/main" val="2239517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5"/>
          </a:xfrm>
        </p:spPr>
        <p:txBody>
          <a:bodyPr>
            <a:normAutofit/>
          </a:bodyPr>
          <a:lstStyle/>
          <a:p>
            <a:r>
              <a:rPr lang="en-US" dirty="0"/>
              <a:t>PROJECT OBJECTIVE</a:t>
            </a:r>
          </a:p>
        </p:txBody>
      </p:sp>
      <p:sp>
        <p:nvSpPr>
          <p:cNvPr id="3" name="Content Placeholder 2"/>
          <p:cNvSpPr>
            <a:spLocks noGrp="1"/>
          </p:cNvSpPr>
          <p:nvPr>
            <p:ph idx="1"/>
          </p:nvPr>
        </p:nvSpPr>
        <p:spPr>
          <a:xfrm>
            <a:off x="838199" y="1322547"/>
            <a:ext cx="11008659" cy="4760287"/>
          </a:xfrm>
        </p:spPr>
        <p:txBody>
          <a:bodyPr/>
          <a:lstStyle/>
          <a:p>
            <a:pPr>
              <a:buFont typeface="Wingdings" panose="05000000000000000000" pitchFamily="2" charset="2"/>
              <a:buChar char="v"/>
            </a:pPr>
            <a:r>
              <a:rPr lang="en-US" sz="2800" dirty="0"/>
              <a:t>The objective of the project is to make a web based application platform to purchase items in an existing shop.</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A complete and efficient web application which can provide the online shopping experience is the basic objective of the project.</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 The web application can be implemented in the form of an android application which will be later developed.</a:t>
            </a:r>
          </a:p>
          <a:p>
            <a:pPr marL="0" indent="0">
              <a:buNone/>
            </a:pPr>
            <a:endParaRPr lang="en-US" dirty="0"/>
          </a:p>
        </p:txBody>
      </p:sp>
    </p:spTree>
    <p:extLst>
      <p:ext uri="{BB962C8B-B14F-4D97-AF65-F5344CB8AC3E}">
        <p14:creationId xmlns:p14="http://schemas.microsoft.com/office/powerpoint/2010/main" val="540906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4041"/>
          </a:xfrm>
        </p:spPr>
        <p:txBody>
          <a:bodyPr/>
          <a:lstStyle/>
          <a:p>
            <a:r>
              <a:rPr lang="en-US" b="1" dirty="0"/>
              <a:t>PROJECT OVERVIEW</a:t>
            </a:r>
            <a:endParaRPr lang="en-US" dirty="0"/>
          </a:p>
        </p:txBody>
      </p:sp>
      <p:sp>
        <p:nvSpPr>
          <p:cNvPr id="3" name="Content Placeholder 2"/>
          <p:cNvSpPr>
            <a:spLocks noGrp="1"/>
          </p:cNvSpPr>
          <p:nvPr>
            <p:ph idx="1"/>
          </p:nvPr>
        </p:nvSpPr>
        <p:spPr>
          <a:xfrm>
            <a:off x="838200" y="1129554"/>
            <a:ext cx="10515600" cy="5325034"/>
          </a:xfrm>
        </p:spPr>
        <p:txBody>
          <a:bodyPr>
            <a:noAutofit/>
          </a:bodyPr>
          <a:lstStyle/>
          <a:p>
            <a:pPr>
              <a:buFont typeface="Wingdings" panose="05000000000000000000" pitchFamily="2" charset="2"/>
              <a:buChar char="v"/>
            </a:pPr>
            <a:r>
              <a:rPr lang="en-US" sz="2800" dirty="0" smtClean="0"/>
              <a:t>The </a:t>
            </a:r>
            <a:r>
              <a:rPr lang="en-US" sz="2800" dirty="0"/>
              <a:t>central concept of the system application is to allow the customers to shop virtually using the Internet and to buy the items and articles of their desire from the store. </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The information pertaining to the products are stores on an RDBMS at the server side (store). The Server process the customers and the items are shipped to the address submitted by them. </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The application was designed into two modules first is for the customers who wish to buy the articles. </a:t>
            </a:r>
          </a:p>
        </p:txBody>
      </p:sp>
    </p:spTree>
    <p:extLst>
      <p:ext uri="{BB962C8B-B14F-4D97-AF65-F5344CB8AC3E}">
        <p14:creationId xmlns:p14="http://schemas.microsoft.com/office/powerpoint/2010/main" val="934181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24435"/>
          </a:xfrm>
        </p:spPr>
        <p:txBody>
          <a:bodyPr>
            <a:normAutofit fontScale="90000"/>
          </a:bodyPr>
          <a:lstStyle/>
          <a:p>
            <a:r>
              <a:rPr lang="en-US" dirty="0"/>
              <a:t>Cont.</a:t>
            </a:r>
          </a:p>
        </p:txBody>
      </p:sp>
      <p:sp>
        <p:nvSpPr>
          <p:cNvPr id="3" name="Content Placeholder 2"/>
          <p:cNvSpPr>
            <a:spLocks noGrp="1"/>
          </p:cNvSpPr>
          <p:nvPr>
            <p:ph idx="1"/>
          </p:nvPr>
        </p:nvSpPr>
        <p:spPr>
          <a:xfrm>
            <a:off x="255495" y="524435"/>
            <a:ext cx="11672046" cy="6024283"/>
          </a:xfrm>
        </p:spPr>
        <p:txBody>
          <a:bodyPr>
            <a:normAutofit/>
          </a:bodyPr>
          <a:lstStyle/>
          <a:p>
            <a:pPr>
              <a:buFont typeface="Wingdings" panose="05000000000000000000" pitchFamily="2" charset="2"/>
              <a:buChar char="v"/>
            </a:pPr>
            <a:r>
              <a:rPr lang="en-US" sz="2800" dirty="0" smtClean="0"/>
              <a:t>Second </a:t>
            </a:r>
            <a:r>
              <a:rPr lang="en-US" sz="2800" dirty="0"/>
              <a:t>is for the storekeepers who maintains and updates the information pertaining to the articles and those of the customers</a:t>
            </a:r>
            <a:r>
              <a:rPr lang="en-US" sz="2800" dirty="0" smtClean="0"/>
              <a:t>.</a:t>
            </a:r>
          </a:p>
          <a:p>
            <a:pPr marL="0" indent="0">
              <a:buNone/>
            </a:pPr>
            <a:endParaRPr lang="en-US" sz="2800" dirty="0"/>
          </a:p>
          <a:p>
            <a:pPr>
              <a:buFont typeface="Wingdings" panose="05000000000000000000" pitchFamily="2" charset="2"/>
              <a:buChar char="v"/>
            </a:pPr>
            <a:r>
              <a:rPr lang="en-US" sz="2800" dirty="0"/>
              <a:t>The end user of this product is a departmental store where the application is hosted on the web and the administrator maintains the database. </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The application which is deployed at the customer database, the details of the items are brought forward from the database for the customer view based on the selection through the menu</a:t>
            </a:r>
            <a:r>
              <a:rPr lang="en-US" sz="2800" dirty="0" smtClean="0"/>
              <a:t>.</a:t>
            </a:r>
          </a:p>
          <a:p>
            <a:pPr marL="0" indent="0">
              <a:buNone/>
            </a:pPr>
            <a:endParaRPr lang="en-US" sz="2800" dirty="0"/>
          </a:p>
          <a:p>
            <a:pPr>
              <a:buFont typeface="Wingdings" panose="05000000000000000000" pitchFamily="2" charset="2"/>
              <a:buChar char="v"/>
            </a:pPr>
            <a:r>
              <a:rPr lang="en-US" sz="2800" dirty="0"/>
              <a:t>The products  </a:t>
            </a:r>
            <a:r>
              <a:rPr lang="en-US" sz="2800" dirty="0" smtClean="0"/>
              <a:t>database </a:t>
            </a:r>
            <a:r>
              <a:rPr lang="en-US" sz="2800" dirty="0"/>
              <a:t>are updated at the end of each transaction.</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143209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024"/>
            <a:ext cx="10515600" cy="551329"/>
          </a:xfrm>
        </p:spPr>
        <p:txBody>
          <a:bodyPr>
            <a:normAutofit fontScale="90000"/>
          </a:bodyPr>
          <a:lstStyle/>
          <a:p>
            <a:r>
              <a:rPr lang="en-US" b="1" dirty="0"/>
              <a:t>PROJECT SCOPE</a:t>
            </a:r>
            <a:endParaRPr lang="en-US" dirty="0"/>
          </a:p>
        </p:txBody>
      </p:sp>
      <p:sp>
        <p:nvSpPr>
          <p:cNvPr id="3" name="Content Placeholder 2"/>
          <p:cNvSpPr>
            <a:spLocks noGrp="1"/>
          </p:cNvSpPr>
          <p:nvPr>
            <p:ph idx="1"/>
          </p:nvPr>
        </p:nvSpPr>
        <p:spPr>
          <a:xfrm>
            <a:off x="403412" y="672353"/>
            <a:ext cx="11564470" cy="6078071"/>
          </a:xfrm>
        </p:spPr>
        <p:txBody>
          <a:bodyPr>
            <a:normAutofit lnSpcReduction="10000"/>
          </a:bodyPr>
          <a:lstStyle/>
          <a:p>
            <a:pPr>
              <a:buFont typeface="Wingdings" panose="05000000000000000000" pitchFamily="2" charset="2"/>
              <a:buChar char="v"/>
            </a:pPr>
            <a:r>
              <a:rPr lang="en-US" dirty="0"/>
              <a:t> </a:t>
            </a:r>
            <a:r>
              <a:rPr lang="en-US" sz="2800" dirty="0"/>
              <a:t>This system can be implemented to any shop in the locality or to multinational branded shops having retail outlet chains. </a:t>
            </a:r>
          </a:p>
          <a:p>
            <a:pPr marL="0" indent="0">
              <a:buNone/>
            </a:pPr>
            <a:endParaRPr lang="en-US" sz="2800" dirty="0"/>
          </a:p>
          <a:p>
            <a:pPr>
              <a:buFont typeface="Wingdings" panose="05000000000000000000" pitchFamily="2" charset="2"/>
              <a:buChar char="v"/>
            </a:pPr>
            <a:r>
              <a:rPr lang="en-US" sz="2800" dirty="0"/>
              <a:t> The system recommends a facility to accept the orders 24/7 and a home delivery system which can make customers happy. </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If shops are providing an online portal where their customers can enjoy easy shopping from anywhere, the shops won’t be losing any more customers to the trending online shops such as flip cart or eBay. </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 This application will be later integrated on Smartphone, which can be available and accessible always.</a:t>
            </a:r>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3933825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1045029"/>
          </a:xfrm>
        </p:spPr>
        <p:txBody>
          <a:bodyPr>
            <a:normAutofit fontScale="90000"/>
          </a:bodyPr>
          <a:lstStyle/>
          <a:p>
            <a:r>
              <a:rPr lang="en-US" b="1" dirty="0"/>
              <a:t/>
            </a:r>
            <a:br>
              <a:rPr lang="en-US" b="1" dirty="0"/>
            </a:br>
            <a:r>
              <a:rPr lang="en-US" b="1" dirty="0"/>
              <a:t>PROBLEM STATEMENT</a:t>
            </a:r>
            <a:r>
              <a:rPr lang="en-US" dirty="0"/>
              <a:t/>
            </a:r>
            <a:br>
              <a:rPr lang="en-US" dirty="0"/>
            </a:br>
            <a:endParaRPr lang="en-US" dirty="0"/>
          </a:p>
        </p:txBody>
      </p:sp>
      <p:sp>
        <p:nvSpPr>
          <p:cNvPr id="3" name="Content Placeholder 2"/>
          <p:cNvSpPr>
            <a:spLocks noGrp="1"/>
          </p:cNvSpPr>
          <p:nvPr>
            <p:ph idx="1"/>
          </p:nvPr>
        </p:nvSpPr>
        <p:spPr>
          <a:xfrm>
            <a:off x="677334" y="1559859"/>
            <a:ext cx="10147548" cy="4961965"/>
          </a:xfrm>
        </p:spPr>
        <p:txBody>
          <a:bodyPr>
            <a:noAutofit/>
          </a:bodyPr>
          <a:lstStyle/>
          <a:p>
            <a:pPr>
              <a:buFont typeface="Wingdings" panose="05000000000000000000" pitchFamily="2" charset="2"/>
              <a:buChar char="v"/>
            </a:pPr>
            <a:r>
              <a:rPr lang="en-US" sz="2800" dirty="0"/>
              <a:t>As online shopping became a trend nowadays the regular shops are losing their customers to online brands. Customers have effortless shopping experience and saving time through shopping online.</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 For competing with those online brands, if shops are providing an online portal where their customers can shop through internet and get the products at their </a:t>
            </a:r>
            <a:r>
              <a:rPr lang="en-US" sz="2800" dirty="0" err="1" smtClean="0"/>
              <a:t>doors,this</a:t>
            </a:r>
            <a:r>
              <a:rPr lang="en-US" sz="2800" dirty="0" smtClean="0"/>
              <a:t> </a:t>
            </a:r>
            <a:r>
              <a:rPr lang="en-US" sz="2800" dirty="0"/>
              <a:t>turns to increase the number of customers.</a:t>
            </a:r>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2527948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673</TotalTime>
  <Words>1868</Words>
  <Application>Microsoft Office PowerPoint</Application>
  <PresentationFormat>Widescreen</PresentationFormat>
  <Paragraphs>205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Trebuchet MS</vt:lpstr>
      <vt:lpstr>Wingdings</vt:lpstr>
      <vt:lpstr>Wingdings 3</vt:lpstr>
      <vt:lpstr>Facet</vt:lpstr>
      <vt:lpstr>GROUP 7 </vt:lpstr>
      <vt:lpstr>ABSTRACT</vt:lpstr>
      <vt:lpstr>Cont.</vt:lpstr>
      <vt:lpstr>INTRODUCTION</vt:lpstr>
      <vt:lpstr>PROJECT OBJECTIVE</vt:lpstr>
      <vt:lpstr>PROJECT OVERVIEW</vt:lpstr>
      <vt:lpstr>Cont.</vt:lpstr>
      <vt:lpstr>PROJECT SCOPE</vt:lpstr>
      <vt:lpstr> PROBLEM STATEMENT </vt:lpstr>
      <vt:lpstr> SYSTEM OBJECTIVES </vt:lpstr>
      <vt:lpstr>STUDY OF THE SYSTEM</vt:lpstr>
      <vt:lpstr>Cont. </vt:lpstr>
      <vt:lpstr>Cont.</vt:lpstr>
      <vt:lpstr>Cont.</vt:lpstr>
      <vt:lpstr>Cont.</vt:lpstr>
      <vt:lpstr>Cont.</vt:lpstr>
      <vt:lpstr>Cont.</vt:lpstr>
      <vt:lpstr>Cont.</vt:lpstr>
      <vt:lpstr>SYSTEM ANALYSIS</vt:lpstr>
      <vt:lpstr>EXISTING SYSTEM</vt:lpstr>
      <vt:lpstr>Cont.</vt:lpstr>
      <vt:lpstr>  PROPOSED SYSTEM  </vt:lpstr>
      <vt:lpstr>  SYSTEM REQUIREMENT SPECIFICATION </vt:lpstr>
      <vt:lpstr>Cont.</vt:lpstr>
      <vt:lpstr>Cont.</vt:lpstr>
      <vt:lpstr>BACK END   </vt:lpstr>
      <vt:lpstr>CONCLUSIONS </vt:lpstr>
      <vt:lpstr>Cont.</vt:lpstr>
      <vt:lpstr> REFERENCES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LOOP</dc:creator>
  <cp:lastModifiedBy>hp</cp:lastModifiedBy>
  <cp:revision>44</cp:revision>
  <dcterms:created xsi:type="dcterms:W3CDTF">2017-05-07T21:44:21Z</dcterms:created>
  <dcterms:modified xsi:type="dcterms:W3CDTF">2017-05-08T14:10:50Z</dcterms:modified>
</cp:coreProperties>
</file>