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7" r:id="rId2"/>
    <p:sldId id="256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80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776" y="192"/>
      </p:cViewPr>
      <p:guideLst>
        <p:guide orient="horz" pos="1002"/>
        <p:guide orient="horz" pos="1180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5497545398063607"/>
          <c:y val="0.14058955762752151"/>
          <c:w val="0.30120481927710846"/>
          <c:h val="0.612244897959183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ln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1B5D-42DA-93A0-8E7D8B6EA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1B5D-42DA-93A0-8E7D8B6EAE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1B5D-42DA-93A0-8E7D8B6EAE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1B5D-42DA-93A0-8E7D8B6EAE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1B5D-42DA-93A0-8E7D8B6EAE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1B5D-42DA-93A0-8E7D8B6EAEA8}"/>
              </c:ext>
            </c:extLst>
          </c:dPt>
          <c:dPt>
            <c:idx val="6"/>
            <c:bubble3D val="0"/>
            <c:spPr>
              <a:solidFill>
                <a:srgbClr val="007C88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1B5D-42DA-93A0-8E7D8B6EAEA8}"/>
              </c:ext>
            </c:extLst>
          </c:dPt>
          <c:dPt>
            <c:idx val="7"/>
            <c:bubble3D val="0"/>
            <c:spPr>
              <a:solidFill>
                <a:srgbClr val="B99D30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1B5D-42DA-93A0-8E7D8B6EAEA8}"/>
              </c:ext>
            </c:extLst>
          </c:dPt>
          <c:dPt>
            <c:idx val="8"/>
            <c:bubble3D val="0"/>
            <c:spPr>
              <a:solidFill>
                <a:srgbClr val="29275E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1B5D-42DA-93A0-8E7D8B6EAEA8}"/>
              </c:ext>
            </c:extLst>
          </c:dPt>
          <c:dPt>
            <c:idx val="9"/>
            <c:bubble3D val="0"/>
            <c:spPr>
              <a:solidFill>
                <a:srgbClr val="B0CCD8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8-1B5D-42DA-93A0-8E7D8B6EAEA8}"/>
              </c:ext>
            </c:extLst>
          </c:dPt>
          <c:dPt>
            <c:idx val="10"/>
            <c:bubble3D val="0"/>
            <c:spPr>
              <a:solidFill>
                <a:srgbClr val="4C5E36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A-1B5D-42DA-93A0-8E7D8B6EAEA8}"/>
              </c:ext>
            </c:extLst>
          </c:dPt>
          <c:dPt>
            <c:idx val="11"/>
            <c:bubble3D val="0"/>
            <c:spPr>
              <a:solidFill>
                <a:srgbClr val="ACA6A2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C-1B5D-42DA-93A0-8E7D8B6EAEA8}"/>
              </c:ext>
            </c:extLst>
          </c:dPt>
          <c:dPt>
            <c:idx val="12"/>
            <c:bubble3D val="0"/>
            <c:spPr>
              <a:solidFill>
                <a:srgbClr val="00416A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E-1B5D-42DA-93A0-8E7D8B6EAEA8}"/>
              </c:ext>
            </c:extLst>
          </c:dPt>
          <c:dPt>
            <c:idx val="13"/>
            <c:bubble3D val="0"/>
            <c:spPr>
              <a:solidFill>
                <a:srgbClr val="DECB75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0-1B5D-42DA-93A0-8E7D8B6EAEA8}"/>
              </c:ext>
            </c:extLst>
          </c:dPt>
          <c:dPt>
            <c:idx val="14"/>
            <c:bubble3D val="0"/>
            <c:spPr>
              <a:solidFill>
                <a:srgbClr val="60003B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2-1B5D-42DA-93A0-8E7D8B6EAEA8}"/>
              </c:ext>
            </c:extLst>
          </c:dPt>
          <c:dPt>
            <c:idx val="15"/>
            <c:bubble3D val="0"/>
            <c:spPr>
              <a:solidFill>
                <a:srgbClr val="8F92C8"/>
              </a:solidFill>
              <a:ln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4-1B5D-42DA-93A0-8E7D8B6EAEA8}"/>
              </c:ext>
            </c:extLst>
          </c:dPt>
          <c:dLbls>
            <c:dLbl>
              <c:idx val="0"/>
              <c:layout>
                <c:manualLayout>
                  <c:x val="7.1621750449504362E-2"/>
                  <c:y val="-0.1844498362123339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Hour family
20%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           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B5D-42DA-93A0-8E7D8B6EAEA8}"/>
                </c:ext>
              </c:extLst>
            </c:dLbl>
            <c:dLbl>
              <c:idx val="1"/>
              <c:layout>
                <c:manualLayout>
                  <c:x val="0.12479214454822801"/>
                  <c:y val="9.0441983591379962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Co family
20%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           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1B5D-42DA-93A0-8E7D8B6EAEA8}"/>
                </c:ext>
              </c:extLst>
            </c:dLbl>
            <c:dLbl>
              <c:idx val="2"/>
              <c:layout>
                <c:manualLayout>
                  <c:x val="-0.12272066806042051"/>
                  <c:y val="9.443444565511043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Happy family
60%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           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1B5D-42DA-93A0-8E7D8B6EAEA8}"/>
                </c:ext>
              </c:extLst>
            </c:dLbl>
            <c:dLbl>
              <c:idx val="3"/>
              <c:layout>
                <c:manualLayout>
                  <c:x val="-8.6828111451291143E-2"/>
                  <c:y val="6.069700397890345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Company D
20%</a:t>
                    </a:r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           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1B5D-42DA-93A0-8E7D8B6EAEA8}"/>
                </c:ext>
              </c:extLst>
            </c:dLbl>
            <c:dLbl>
              <c:idx val="4"/>
              <c:layout>
                <c:manualLayout>
                  <c:x val="-4.9691670326008443E-2"/>
                  <c:y val="-0.1419406038552314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Company E
20%</a:t>
                    </a:r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           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1B5D-42DA-93A0-8E7D8B6EAEA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eparator>
           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Hour family</c:v>
                </c:pt>
                <c:pt idx="1">
                  <c:v>Co family</c:v>
                </c:pt>
                <c:pt idx="2">
                  <c:v>Happy family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1B5D-42DA-93A0-8E7D8B6EAE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  <a:extLst>
      <a:ext uri="{909E8E84-426E-40DD-AFC4-6F175D3DCCD1}">
        <a14:hiddenFill xmlns:a14="http://schemas.microsoft.com/office/drawing/2010/main">
          <a:solidFill>
            <a:scrgbClr r="0" g="0" b="0"/>
          </a:solidFill>
        </a14:hiddenFill>
      </a:ext>
      <a:ext uri="{91240B29-F687-4F45-9708-019B960494DF}">
        <a14:hiddenLine xmlns:a14="http://schemas.microsoft.com/office/drawing/2010/main" w="9525" cap="flat" cmpd="sng" algn="ctr">
          <a:noFill/>
          <a:prstDash val="solid"/>
        </a14:hiddenLine>
      </a:ext>
    </a:extLst>
  </c:spPr>
  <c:txPr>
    <a:bodyPr/>
    <a:lstStyle/>
    <a:p>
      <a:pPr>
        <a:defRPr sz="9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795528" y="1930863"/>
            <a:ext cx="703334" cy="703334"/>
            <a:chOff x="7791881" y="273464"/>
            <a:chExt cx="864014" cy="864014"/>
          </a:xfrm>
        </p:grpSpPr>
        <p:grpSp>
          <p:nvGrpSpPr>
            <p:cNvPr id="11" name="Group 10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4" name="Rectangle 13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3" name="Oval 12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ectangle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302752" y="6821424"/>
            <a:ext cx="1591056" cy="320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 idx="10"/>
          </p:nvPr>
        </p:nvSpPr>
        <p:spPr>
          <a:xfrm>
            <a:off x="795528" y="2858143"/>
            <a:ext cx="9107424" cy="406265"/>
          </a:xfrm>
        </p:spPr>
        <p:txBody>
          <a:bodyPr/>
          <a:lstStyle/>
          <a:p>
            <a:r>
              <a:rPr lang="en-AU"/>
              <a:t>HappyHour Co.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11"/>
          </p:nvPr>
        </p:nvSpPr>
        <p:spPr>
          <a:xfrm>
            <a:off x="795528" y="3493008"/>
            <a:ext cx="1412246" cy="365760"/>
          </a:xfrm>
        </p:spPr>
        <p:txBody>
          <a:bodyPr wrap="none">
            <a:noAutofit/>
          </a:bodyPr>
          <a:lstStyle/>
          <a:p>
            <a:r>
              <a:rPr lang="en-AU"/>
              <a:t>Company profile</a:t>
            </a:r>
          </a:p>
        </p:txBody>
      </p:sp>
      <p:sp>
        <p:nvSpPr>
          <p:cNvPr id="25" name="CoverPageDateText"/>
          <p:cNvSpPr>
            <a:spLocks noGrp="1"/>
          </p:cNvSpPr>
          <p:nvPr>
            <p:ph type="body" sz="quarter" idx="13"/>
          </p:nvPr>
        </p:nvSpPr>
        <p:spPr>
          <a:xfrm>
            <a:off x="2309374" y="3493008"/>
            <a:ext cx="3008376" cy="365760"/>
          </a:xfrm>
        </p:spPr>
        <p:txBody>
          <a:bodyPr/>
          <a:lstStyle/>
          <a:p>
            <a:r>
              <a:rPr lang="en-AU" dirty="0"/>
              <a:t>March 2020</a:t>
            </a:r>
          </a:p>
        </p:txBody>
      </p:sp>
      <p:sp>
        <p:nvSpPr>
          <p:cNvPr id="27" name="SubtitleDataPipeTag"/>
          <p:cNvSpPr txBox="1"/>
          <p:nvPr/>
        </p:nvSpPr>
        <p:spPr>
          <a:xfrm>
            <a:off x="2207774" y="3493008"/>
            <a:ext cx="101600" cy="295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1400" b="1" i="0" dirty="0">
                <a:solidFill>
                  <a:schemeClr val="bg2"/>
                </a:solidFill>
                <a:latin typeface="Arial"/>
              </a:rPr>
              <a:t>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8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1400" dirty="0"/>
              <a:t>Leading producer and marketer of beer and spirits in Singapore and Malaysia with growing operations in the region</a:t>
            </a:r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Asia based producer and marketer of beer, spirits and non-alcoholic beverages in Singapore, Malaysia and China</a:t>
            </a:r>
          </a:p>
          <a:p>
            <a:pPr marL="256032" lvl="2" indent="-128016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Founded in 1975, headquartered in Singapore</a:t>
            </a:r>
          </a:p>
          <a:p>
            <a:pPr marL="256032" lvl="2" indent="-128016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#1 player in beer and spirits in Singapore and Malaysia</a:t>
            </a:r>
          </a:p>
          <a:p>
            <a:pPr marL="256032" lvl="2" indent="-128016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Recently expanded operations in China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Owned and operated manufacturing facilities in Singapore and China</a:t>
            </a:r>
          </a:p>
          <a:p>
            <a:pPr marL="256032" lvl="2" indent="-128016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Malaysian manufacturing outsourced to Brew Co.</a:t>
            </a:r>
          </a:p>
          <a:p>
            <a:pPr marL="256032" lvl="2" indent="-128016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New facilities planned for Cambodia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Majority owner and co-founder Ms. Happy rumoured to be looking to exit as she wants to retire in a few years and has no close family to inherit the business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graphicFrame>
        <p:nvGraphicFramePr>
          <p:cNvPr id="15" name="Chart 1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191510"/>
              </p:ext>
            </p:extLst>
          </p:nvPr>
        </p:nvGraphicFramePr>
        <p:xfrm>
          <a:off x="795528" y="4407408"/>
          <a:ext cx="4279392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2104996"/>
              </p:ext>
            </p:extLst>
          </p:nvPr>
        </p:nvGraphicFramePr>
        <p:xfrm>
          <a:off x="5623560" y="1892808"/>
          <a:ext cx="4280400" cy="2194560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958400">
                  <a:extLst>
                    <a:ext uri="{9D8B030D-6E8A-4147-A177-3AD203B41FA5}">
                      <a16:colId xmlns:a16="http://schemas.microsoft.com/office/drawing/2014/main" val="1397625464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572117987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999095044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92941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1" i="0" u="none" strike="noStrike" cap="none" baseline="0" dirty="0" err="1">
                          <a:solidFill>
                            <a:schemeClr val="tx2"/>
                          </a:solidFill>
                        </a:rPr>
                        <a:t>US$mm</a:t>
                      </a:r>
                      <a:endParaRPr lang="en-AU" sz="900" b="1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FY18A</a:t>
                      </a: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FY19A</a:t>
                      </a: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FY20E</a:t>
                      </a:r>
                    </a:p>
                  </a:txBody>
                  <a:tcPr marL="45720" marT="18288" marB="9144" anchor="b"/>
                </a:tc>
                <a:extLst>
                  <a:ext uri="{0D108BD9-81ED-4DB2-BD59-A6C34878D82A}">
                    <a16:rowId xmlns:a16="http://schemas.microsoft.com/office/drawing/2014/main" val="23443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Revenue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900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961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1,071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26527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Growth (%)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7%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11%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3915764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AU" sz="900" b="0" i="0" u="sng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3285265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Beer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110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135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705503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Spirits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75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85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105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046241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Non-alcoholic beverages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55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60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885828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EBITDA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225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250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300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78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Margin (%)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25%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26%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28%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677284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296657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NPAT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135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153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193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626796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Margin (%)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15%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16%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18%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345079487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795528" y="6594562"/>
            <a:ext cx="9107423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Company website; Broker industry reports; News articles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47654742"/>
              </p:ext>
            </p:extLst>
          </p:nvPr>
        </p:nvGraphicFramePr>
        <p:xfrm>
          <a:off x="5623560" y="4803192"/>
          <a:ext cx="4280400" cy="1097280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3146400">
                  <a:extLst>
                    <a:ext uri="{9D8B030D-6E8A-4147-A177-3AD203B41FA5}">
                      <a16:colId xmlns:a16="http://schemas.microsoft.com/office/drawing/2014/main" val="1397625464"/>
                    </a:ext>
                  </a:extLst>
                </a:gridCol>
                <a:gridCol w="1134000">
                  <a:extLst>
                    <a:ext uri="{9D8B030D-6E8A-4147-A177-3AD203B41FA5}">
                      <a16:colId xmlns:a16="http://schemas.microsoft.com/office/drawing/2014/main" val="92941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u="none" strike="noStrike" cap="none" baseline="0" dirty="0" err="1">
                          <a:solidFill>
                            <a:schemeClr val="tx2"/>
                          </a:solidFill>
                        </a:rPr>
                        <a:t>US$mm</a:t>
                      </a:r>
                      <a:endParaRPr lang="en-AU" sz="900" b="1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1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9144" anchor="b"/>
                </a:tc>
                <a:extLst>
                  <a:ext uri="{0D108BD9-81ED-4DB2-BD59-A6C34878D82A}">
                    <a16:rowId xmlns:a16="http://schemas.microsoft.com/office/drawing/2014/main" val="23443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2020E EBITDA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300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26527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Growth (%)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1" u="none" strike="noStrike" cap="none" baseline="0" dirty="0">
                          <a:solidFill>
                            <a:schemeClr val="tx2"/>
                          </a:solidFill>
                        </a:rPr>
                        <a:t>20%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3915764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AU" sz="900" b="0" i="0" u="sng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AU" sz="900" b="0" i="0" u="none" strike="noStrike" cap="none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3285265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EV/EBITDA range</a:t>
                      </a:r>
                    </a:p>
                  </a:txBody>
                  <a:tcPr marL="45720" marT="18288" marB="0"/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0" i="0" u="none" strike="noStrike" cap="none" baseline="0" dirty="0">
                          <a:solidFill>
                            <a:schemeClr val="tx2"/>
                          </a:solidFill>
                        </a:rPr>
                        <a:t>10.0x – 11.5x</a:t>
                      </a:r>
                    </a:p>
                  </a:txBody>
                  <a:tcPr marL="45720" marT="18288" marB="0"/>
                </a:tc>
                <a:extLst>
                  <a:ext uri="{0D108BD9-81ED-4DB2-BD59-A6C34878D82A}">
                    <a16:rowId xmlns:a16="http://schemas.microsoft.com/office/drawing/2014/main" val="2705503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Valuation range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en-AU" sz="900" b="1" i="0" u="none" strike="noStrike" cap="none" baseline="0" dirty="0">
                          <a:solidFill>
                            <a:schemeClr val="tx2"/>
                          </a:solidFill>
                        </a:rPr>
                        <a:t>3,000 – 3,500</a:t>
                      </a:r>
                    </a:p>
                  </a:txBody>
                  <a:tcPr marL="45720" marT="1828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948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DATASHEETID" val="71d95055-1b29-4987-a024-785e28b9db29"/>
  <p:tag name="PITCHPROCHARTTYPE" val="Doughnut.Doughnut"/>
  <p:tag name="AVERAGELINEVISIBILITY" val="False"/>
  <p:tag name="AVERAGERANGEVISIBILITY" val="False"/>
  <p:tag name="PIETOTALSVISIBILITY" val="False"/>
  <p:tag name="VERSIONCONVERTED" val="3"/>
  <p:tag name="CHARTDATASHEETID" val="71d95055-1b29-4987-a024-785e28b9db29"/>
  <p:tag name="RESIZING" val=""/>
  <p:tag name="SELECTEDSIZEANDPOSITIONLAYOUT" val="Four Content"/>
  <p:tag name="OBJECTTITLESHAPEID" val="16"/>
  <p:tag name="THISSHAPESIZEANDPOSITIONDETAILS" val="top=347.04&amp;left=62.64&amp;height=154.8&amp;width=336.96"/>
  <p:tag name="PITCHPROUNIQUECHARTTOKEN" val="ed2f5740-bf05-483a-b417-a7ef8f3b119e"/>
  <p:tag name="VERSION" val="2"/>
  <p:tag name="DATALABELINFO" val="&lt;?xml version=&quot;1.0&quot; encoding=&quot;utf-16&quot;?&gt;&#10;&lt;ArrayOfString xmlns:xsi=&quot;http://www.w3.org/2001/XMLSchema-instance&quot; xmlns:xsd=&quot;http://www.w3.org/2001/XMLSchema&quot;&gt;&#10;  &lt;string&gt;Values 1|ShowCategoryName|True&lt;/string&gt;&#10;  &lt;string&gt;Values 1|ShowPercentage|True&lt;/string&gt;&#10;  &lt;string&gt;Values 1|ShowValue|False&lt;/string&gt;&#10;  &lt;string&gt;Values 1|ShowSeriesName|False&lt;/string&gt;&#10;  &lt;string&gt;Values 1|Separator|&#10;            &lt;/string&gt;&#10;  &lt;string&gt;Values 2|ShowCategoryName|True&lt;/string&gt;&#10;  &lt;string&gt;Values 2|ShowPercentage|True&lt;/string&gt;&#10;  &lt;string&gt;Values 2|ShowValue|False&lt;/string&gt;&#10;  &lt;string&gt;Values 2|ShowSeriesName|False&lt;/string&gt;&#10;  &lt;string&gt;Values 2|Separator|&#10;            &lt;/string&gt;&#10;  &lt;string&gt;Values 3|ShowCategoryName|True&lt;/string&gt;&#10;  &lt;string&gt;Values 3|ShowPercentage|True&lt;/string&gt;&#10;  &lt;string&gt;Values 3|ShowValue|False&lt;/string&gt;&#10;  &lt;string&gt;Values 3|ShowSeriesName|False&lt;/string&gt;&#10;  &lt;string&gt;Values 3|Separator|&#10;            &lt;/string&gt;&#10;&lt;/ArrayOfString&gt;"/>
  <p:tag name="CUSTOMLABELINFO" val="&lt;?xml version=&quot;1.0&quot; encoding=&quot;utf-16&quot;?&gt;&#10;&lt;ArrayOfString xmlns:xsi=&quot;http://www.w3.org/2001/XMLSchema-instance&quot; xmlns:xsd=&quot;http://www.w3.org/2001/XMLSchema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2"/>
  <p:tag name="THISSHAPESIZEANDPOSITIONDETAILS" val="top=149.04&amp;left=442.8&amp;height=158.4&amp;width=336.95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8"/>
  <p:tag name="THISSHAPESIZEANDPOSITIONDETAILS" val="top=347.04&amp;left=442.8&amp;height=158.4&amp;width=336.95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ppt/theme/themeOverride1.xml><?xml version="1.0" encoding="utf-8"?>
<a:themeOverride xmlns:a="http://schemas.openxmlformats.org/drawingml/2006/main"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100</TotalTime>
  <Words>241</Words>
  <Application>Microsoft Macintosh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Wingdings</vt:lpstr>
      <vt:lpstr>PP+ UnifiedGIB - A4</vt:lpstr>
      <vt:lpstr>HappyHour Co.</vt:lpstr>
      <vt:lpstr>HappyHour Co.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Michelle Lee</cp:lastModifiedBy>
  <cp:revision>19</cp:revision>
  <dcterms:created xsi:type="dcterms:W3CDTF">2020-04-17T12:29:06Z</dcterms:created>
  <dcterms:modified xsi:type="dcterms:W3CDTF">2020-08-05T01:40:38Z</dcterms:modified>
</cp:coreProperties>
</file>