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38" r:id="rId3"/>
    <p:sldId id="371" r:id="rId4"/>
    <p:sldId id="372" r:id="rId5"/>
    <p:sldId id="373" r:id="rId6"/>
    <p:sldId id="376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432" r:id="rId19"/>
    <p:sldId id="409" r:id="rId20"/>
    <p:sldId id="389" r:id="rId21"/>
    <p:sldId id="390" r:id="rId22"/>
    <p:sldId id="391" r:id="rId23"/>
    <p:sldId id="427" r:id="rId24"/>
    <p:sldId id="426" r:id="rId25"/>
    <p:sldId id="428" r:id="rId26"/>
    <p:sldId id="429" r:id="rId27"/>
    <p:sldId id="43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Melo Bastos" initials="RMB" lastIdx="1" clrIdx="0">
    <p:extLst>
      <p:ext uri="{19B8F6BF-5375-455C-9EA6-DF929625EA0E}">
        <p15:presenceInfo xmlns:p15="http://schemas.microsoft.com/office/powerpoint/2012/main" userId="S-1-5-21-602162358-1580818891-839522115-44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  <a:srgbClr val="CCECFF"/>
    <a:srgbClr val="FEE05E"/>
    <a:srgbClr val="00CC00"/>
    <a:srgbClr val="9933FF"/>
    <a:srgbClr val="0099CC"/>
    <a:srgbClr val="33CCCC"/>
    <a:srgbClr val="00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6433" autoAdjust="0"/>
  </p:normalViewPr>
  <p:slideViewPr>
    <p:cSldViewPr snapToGrid="0">
      <p:cViewPr varScale="1">
        <p:scale>
          <a:sx n="87" d="100"/>
          <a:sy n="87" d="100"/>
        </p:scale>
        <p:origin x="492" y="90"/>
      </p:cViewPr>
      <p:guideLst/>
    </p:cSldViewPr>
  </p:slideViewPr>
  <p:outlineViewPr>
    <p:cViewPr>
      <p:scale>
        <a:sx n="33" d="100"/>
        <a:sy n="33" d="100"/>
      </p:scale>
      <p:origin x="0" y="-17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B7CA-33D2-4266-A4A8-E89E2D3E7FD9}" type="datetimeFigureOut">
              <a:rPr lang="pt-BR" smtClean="0"/>
              <a:t>03/05/2016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67295-95A8-467F-AA06-DE0469152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2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7295-95A8-467F-AA06-DE04691522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2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7295-95A8-467F-AA06-DE04691522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7295-95A8-467F-AA06-DE046915226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8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7295-95A8-467F-AA06-DE046915226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0C77-FBF5-472F-A66E-E8F910663E4D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 flipV="1">
            <a:off x="1506018" y="3521314"/>
            <a:ext cx="9131710" cy="797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4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644-7ABC-4CAC-B955-DCE33927DD08}" type="datetime1">
              <a:rPr lang="pt-BR" smtClean="0"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F9F9-DB06-457A-B0D2-727C558CC58D}" type="datetime1">
              <a:rPr lang="pt-BR" smtClean="0"/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3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AC95-F045-4F38-806B-5102BA47084D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6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0A0-D6B0-495E-8CD0-3CBF96DEA0CF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0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04797" y="1"/>
            <a:ext cx="11353801" cy="1038742"/>
          </a:xfrm>
          <a:prstGeom prst="rect">
            <a:avLst/>
          </a:prstGeom>
          <a:gradFill>
            <a:gsLst>
              <a:gs pos="7000">
                <a:schemeClr val="accent5">
                  <a:lumMod val="67000"/>
                </a:schemeClr>
              </a:gs>
              <a:gs pos="63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94041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7970-3636-4084-9DAC-C7A162F60225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1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04797" y="1"/>
            <a:ext cx="11353801" cy="1038742"/>
          </a:xfrm>
          <a:prstGeom prst="rect">
            <a:avLst/>
          </a:prstGeom>
          <a:gradFill>
            <a:gsLst>
              <a:gs pos="7000">
                <a:schemeClr val="accent5">
                  <a:lumMod val="67000"/>
                </a:schemeClr>
              </a:gs>
              <a:gs pos="63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94041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7970-3636-4084-9DAC-C7A162F60225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1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7970-3636-4084-9DAC-C7A162F60225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94041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 flipV="1">
            <a:off x="838200" y="1178799"/>
            <a:ext cx="9131710" cy="797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9950246" y="6652388"/>
            <a:ext cx="224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Engenharia de Requisitos, Prof. Ricardo M. Bastos</a:t>
            </a:r>
            <a:endParaRPr lang="pt-BR" sz="800" dirty="0"/>
          </a:p>
        </p:txBody>
      </p:sp>
      <p:sp>
        <p:nvSpPr>
          <p:cNvPr id="8" name="Retângulo 7"/>
          <p:cNvSpPr/>
          <p:nvPr userDrawn="1"/>
        </p:nvSpPr>
        <p:spPr>
          <a:xfrm flipV="1">
            <a:off x="817654" y="4522610"/>
            <a:ext cx="9131710" cy="797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9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16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819C-AD08-4E5B-81E5-026F0E0F620A}" type="datetime1">
              <a:rPr lang="pt-BR" smtClean="0"/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2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1248-1C98-4BB2-B7D0-E2E70B854356}" type="datetime1">
              <a:rPr lang="pt-BR" smtClean="0"/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BD08-5A6E-446F-8D60-D4C1F3EB1C36}" type="datetime1">
              <a:rPr lang="pt-BR" smtClean="0"/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7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6AC4-0490-45B7-AA70-F0750BB9B29A}" type="datetime1">
              <a:rPr lang="pt-BR" smtClean="0"/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9950246" y="6652388"/>
            <a:ext cx="224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Engenharia de Requisitos, Prof. Ricardo M. Bastos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9154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6922" y="2408238"/>
            <a:ext cx="10098156" cy="2387600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  <a:t>Disciplina Engenharia de Requisitos</a:t>
            </a:r>
            <a:b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  <a:t>Bel. Engenharia de Software</a:t>
            </a:r>
            <a:b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  <a:t>FACIN / PUCRS</a:t>
            </a:r>
            <a:br>
              <a:rPr lang="pt-BR" sz="48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480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pt-BR" sz="4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4800" dirty="0" smtClean="0">
                <a:solidFill>
                  <a:schemeClr val="accent5">
                    <a:lumMod val="50000"/>
                  </a:schemeClr>
                </a:solidFill>
              </a:rPr>
              <a:t>Prof. Ricardo Melo Bastos</a:t>
            </a:r>
            <a:endParaRPr lang="pt-BR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Especificando Casos de Uso</a:t>
            </a:r>
            <a:endParaRPr lang="pt-BR" altLang="pt-BR" dirty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459" y="1365161"/>
            <a:ext cx="10658341" cy="531897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UC5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Receber Pagamento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Caixa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Pré-Condições: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o Caixa é identificado e autenticado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Pós-Condições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o pagamento recebido é registrado no sistema associado ao Caixa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Típica de Eventos: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alt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Seção Principal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Este caso de uso começa quando o Caixa  registra o documento de cobrança bancária a ser pago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O sistema valida a aceitação do documento de cobrança a ser pago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 O Caixa informa a opção desejada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3.1. Se for pagamento em dinheiro, ver subseção Receber pagamento em dinheiro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3.2. Se for pagamento em cheque, ver subseção Receber pagamento em cheque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 O sistema registra o pagamento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5. O sistema imprime o comprovante.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alt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Subseção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Receber pagamento em cheque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O Caixa recebe o cheque e o registra no sistema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O sistema valida os dados do cheque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alt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Subseção</a:t>
            </a: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Receber pagamento em dinheiro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O Caixa registra o valor em dinheiro recebido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O sistema informa o troco a ser repassado ao pagante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altLang="pt-BR" sz="800" dirty="0"/>
          </a:p>
        </p:txBody>
      </p:sp>
    </p:spTree>
    <p:extLst>
      <p:ext uri="{BB962C8B-B14F-4D97-AF65-F5344CB8AC3E}">
        <p14:creationId xmlns:p14="http://schemas.microsoft.com/office/powerpoint/2010/main" val="37428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60" y="3146303"/>
            <a:ext cx="7029450" cy="3448050"/>
          </a:xfrm>
          <a:prstGeom prst="rect">
            <a:avLst/>
          </a:prstGeom>
        </p:spPr>
      </p:pic>
      <p:sp>
        <p:nvSpPr>
          <p:cNvPr id="120874" name="Rectangle 4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DEPENDÊNCIAS ENTRE CASOS DE USO: INCLUSÃO</a:t>
            </a:r>
            <a:endParaRPr lang="pt-BR" altLang="pt-BR" dirty="0"/>
          </a:p>
        </p:txBody>
      </p:sp>
      <p:sp>
        <p:nvSpPr>
          <p:cNvPr id="120875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838200" y="1504335"/>
            <a:ext cx="10515600" cy="1321072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 smtClean="0"/>
              <a:t>Dependência - Inclusão</a:t>
            </a:r>
          </a:p>
          <a:p>
            <a:pPr lvl="1"/>
            <a:r>
              <a:rPr lang="pt-BR" altLang="pt-BR" dirty="0" smtClean="0"/>
              <a:t>Uma relação de inclusão de um caso de uso A com um caso de uso B indica que uma instância do caso de uso A deverá incluir o comportamento especificado para o caso de uso B.</a:t>
            </a:r>
            <a:endParaRPr lang="pt-BR" altLang="pt-BR" dirty="0"/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061386" y="5174553"/>
            <a:ext cx="17472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kumimoji="1" lang="pt-BR" altLang="pt-BR" b="1" i="1" dirty="0">
                <a:solidFill>
                  <a:srgbClr val="CC3300"/>
                </a:solidFill>
              </a:rPr>
              <a:t>caso de uso B</a:t>
            </a:r>
            <a:endParaRPr lang="pt-BR" altLang="pt-BR" b="1" i="1" dirty="0">
              <a:solidFill>
                <a:srgbClr val="CC3300"/>
              </a:solidFill>
            </a:endParaRP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6355033" y="2632077"/>
            <a:ext cx="1730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pt-BR" altLang="pt-BR" b="1" i="1" dirty="0">
                <a:solidFill>
                  <a:schemeClr val="accent2"/>
                </a:solidFill>
              </a:rPr>
              <a:t>caso de uso A</a:t>
            </a:r>
            <a:endParaRPr lang="pt-BR" altLang="pt-BR" i="1" dirty="0">
              <a:solidFill>
                <a:schemeClr val="accent2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 flipH="1" flipV="1">
            <a:off x="9401577" y="4876699"/>
            <a:ext cx="309093" cy="352124"/>
          </a:xfrm>
          <a:prstGeom prst="line">
            <a:avLst/>
          </a:prstGeom>
          <a:ln w="31750"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/>
          <p:cNvCxnSpPr>
            <a:stCxn id="120848" idx="2"/>
          </p:cNvCxnSpPr>
          <p:nvPr/>
        </p:nvCxnSpPr>
        <p:spPr>
          <a:xfrm flipH="1">
            <a:off x="6581104" y="2995614"/>
            <a:ext cx="639117" cy="301378"/>
          </a:xfrm>
          <a:prstGeom prst="line">
            <a:avLst/>
          </a:prstGeom>
          <a:ln w="31750"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9314710" y="3180139"/>
            <a:ext cx="164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C00000"/>
                </a:solidFill>
              </a:rPr>
              <a:t>Estereótipo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 flipH="1">
            <a:off x="7585656" y="3477296"/>
            <a:ext cx="1815921" cy="566670"/>
          </a:xfrm>
          <a:prstGeom prst="line">
            <a:avLst/>
          </a:prstGeom>
          <a:ln w="31750">
            <a:solidFill>
              <a:srgbClr val="C0000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7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DEPENDÊNCIAS ENTRE CASOS DE USO: INCLUSÃO</a:t>
            </a:r>
            <a:endParaRPr lang="pt-BR" alt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UC1</a:t>
            </a: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Sacar dinheiro no caixa eletrônico</a:t>
            </a: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Ator: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Pré-Condições: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Cliente possui cartão do banco e senha cadastrada.</a:t>
            </a:r>
          </a:p>
          <a:p>
            <a:pPr marL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Pós-Condições: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lançada a transação na conta do Cliente, atualizado o saldo da conta corrente e liberado o dinheiro.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Típica de Eventos: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Este caso de uso começa quando o Cliente realiza a leitura do cartão do banco no caixa eletrônico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O Cliente informa a sua senha. </a:t>
            </a:r>
          </a:p>
          <a:p>
            <a:pPr marL="0" indent="0" algn="just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altLang="pt-BR" sz="1400" b="1" i="1" dirty="0" smtClean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Validar Conta.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 O Cliente informa o valor do saque.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 O sistema autoriza o saque e lança o débito na conta corrente do Cliente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O sistema libera o dinheiro</a:t>
            </a:r>
          </a:p>
          <a:p>
            <a:pPr marL="914400" lvl="2" indent="0" eaLnBrk="0" hangingPunct="0">
              <a:spcAft>
                <a:spcPct val="20000"/>
              </a:spcAft>
              <a:buNone/>
            </a:pPr>
            <a:endParaRPr lang="pt-BR" altLang="pt-B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Alternativa: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5a: Fundos Insuficientes: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1. O sistema não autoriza o valor solicitado para saque pelo Cliente.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2. A operação é cancelada.</a:t>
            </a:r>
            <a:endParaRPr lang="pt-BR" alt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mtClean="0"/>
              <a:t>DEPENDÊNCIAS ENTRE CASOS DE USO: INCLUSÃO</a:t>
            </a:r>
            <a:endParaRPr lang="pt-BR" altLang="pt-BR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altLang="pt-BR" b="1" dirty="0" smtClean="0"/>
              <a:t>Identificação</a:t>
            </a:r>
            <a:r>
              <a:rPr lang="pt-BR" altLang="pt-BR" dirty="0" smtClean="0"/>
              <a:t>: UC2</a:t>
            </a:r>
          </a:p>
          <a:p>
            <a:pPr marL="0" indent="0">
              <a:buNone/>
            </a:pPr>
            <a:r>
              <a:rPr lang="pt-BR" altLang="pt-BR" b="1" dirty="0" smtClean="0"/>
              <a:t>Caso de Uso</a:t>
            </a:r>
            <a:r>
              <a:rPr lang="pt-BR" altLang="pt-BR" dirty="0" smtClean="0"/>
              <a:t>: Validar conta</a:t>
            </a:r>
          </a:p>
          <a:p>
            <a:pPr marL="0" indent="0">
              <a:buNone/>
            </a:pPr>
            <a:r>
              <a:rPr lang="pt-BR" altLang="pt-BR" b="1" dirty="0" smtClean="0"/>
              <a:t>Ator</a:t>
            </a:r>
            <a:r>
              <a:rPr lang="pt-BR" altLang="pt-BR" dirty="0" smtClean="0"/>
              <a:t>:</a:t>
            </a:r>
          </a:p>
          <a:p>
            <a:pPr marL="0" indent="0">
              <a:buNone/>
            </a:pPr>
            <a:r>
              <a:rPr lang="pt-BR" altLang="pt-BR" b="1" dirty="0" smtClean="0"/>
              <a:t>Pré-Condições: </a:t>
            </a:r>
          </a:p>
          <a:p>
            <a:pPr marL="0" indent="0">
              <a:buNone/>
            </a:pPr>
            <a:r>
              <a:rPr lang="pt-BR" altLang="pt-BR" b="1" dirty="0" smtClean="0"/>
              <a:t>Pós-Condições: </a:t>
            </a:r>
          </a:p>
          <a:p>
            <a:pPr marL="0" indent="0">
              <a:buNone/>
            </a:pPr>
            <a:endParaRPr lang="pt-BR" altLang="pt-BR" dirty="0" smtClean="0"/>
          </a:p>
          <a:p>
            <a:pPr marL="0" indent="0">
              <a:buNone/>
            </a:pPr>
            <a:r>
              <a:rPr lang="pt-BR" altLang="pt-BR" b="1" dirty="0" smtClean="0"/>
              <a:t>Sequência Típica de Eventos</a:t>
            </a:r>
            <a:r>
              <a:rPr lang="pt-BR" altLang="pt-BR" dirty="0" smtClean="0"/>
              <a:t>:</a:t>
            </a:r>
          </a:p>
          <a:p>
            <a:pPr marL="0" indent="0">
              <a:buNone/>
            </a:pPr>
            <a:r>
              <a:rPr lang="pt-BR" altLang="pt-BR" dirty="0" smtClean="0"/>
              <a:t>1. O sistema valida a conta corrente e senha do Cliente, autorizando a operação.</a:t>
            </a:r>
          </a:p>
          <a:p>
            <a:pPr marL="0" indent="0">
              <a:buNone/>
            </a:pPr>
            <a:endParaRPr lang="pt-BR" altLang="pt-BR" dirty="0" smtClean="0"/>
          </a:p>
          <a:p>
            <a:pPr marL="0" indent="0">
              <a:buNone/>
            </a:pPr>
            <a:r>
              <a:rPr lang="pt-BR" altLang="pt-BR" b="1" dirty="0" smtClean="0"/>
              <a:t>Sequência Alternativa:</a:t>
            </a:r>
          </a:p>
          <a:p>
            <a:pPr marL="0" indent="0">
              <a:buNone/>
            </a:pPr>
            <a:r>
              <a:rPr lang="pt-BR" altLang="pt-BR" dirty="0" smtClean="0"/>
              <a:t>1a. Cliente Inválido:</a:t>
            </a:r>
          </a:p>
          <a:p>
            <a:pPr marL="0" indent="0">
              <a:buNone/>
            </a:pPr>
            <a:r>
              <a:rPr lang="pt-BR" altLang="pt-BR" dirty="0" smtClean="0"/>
              <a:t>      1. O sistema não reconhece a conta corrente e senha do Cliente como válida.</a:t>
            </a:r>
          </a:p>
          <a:p>
            <a:pPr marL="0" indent="0">
              <a:buNone/>
            </a:pPr>
            <a:r>
              <a:rPr lang="pt-BR" altLang="pt-BR" dirty="0" smtClean="0"/>
              <a:t>      2. A operação é cancelada.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07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DEPENDÊNCIAS ENTRE CASOS DE USO: INCLUSÃO</a:t>
            </a:r>
            <a:endParaRPr lang="pt-BR" altLang="pt-BR" dirty="0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Dica:</a:t>
            </a:r>
          </a:p>
          <a:p>
            <a:endParaRPr lang="pt-BR" altLang="pt-BR" dirty="0" smtClean="0"/>
          </a:p>
          <a:p>
            <a:pPr lvl="1"/>
            <a:r>
              <a:rPr lang="pt-BR" altLang="pt-BR" dirty="0" smtClean="0"/>
              <a:t>A criação de um caso de uso para utilização em relações de dependência por inclusão somente tem sentido se:</a:t>
            </a:r>
          </a:p>
          <a:p>
            <a:pPr lvl="2"/>
            <a:r>
              <a:rPr lang="pt-BR" altLang="pt-BR" dirty="0" smtClean="0"/>
              <a:t>houver a possibilidade do caso de uso ser invocado diretamente por um ator, ou</a:t>
            </a:r>
          </a:p>
          <a:p>
            <a:pPr lvl="2"/>
            <a:r>
              <a:rPr lang="pt-BR" altLang="pt-BR" dirty="0" smtClean="0"/>
              <a:t>existir a necessidade de associá-lo a mais de um caso de uso.</a:t>
            </a:r>
          </a:p>
          <a:p>
            <a:pPr lvl="2"/>
            <a:endParaRPr lang="pt-BR" altLang="pt-BR" dirty="0" smtClean="0"/>
          </a:p>
          <a:p>
            <a:pPr lvl="1"/>
            <a:r>
              <a:rPr lang="pt-BR" altLang="pt-BR" dirty="0" smtClean="0"/>
              <a:t>Se nenhuma das situações acima for verdadeira, incorpore a sequência de eventos necessária na descrição do caso de uso dependente.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836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32" y="3222823"/>
            <a:ext cx="7924800" cy="3305175"/>
          </a:xfrm>
          <a:prstGeom prst="rect">
            <a:avLst/>
          </a:prstGeom>
        </p:spPr>
      </p:pic>
      <p:sp>
        <p:nvSpPr>
          <p:cNvPr id="124965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DEPENDÊNCIAS ENTRE CASOS DE USO: EXTENSÃO</a:t>
            </a:r>
            <a:endParaRPr lang="pt-BR" altLang="pt-BR" dirty="0"/>
          </a:p>
        </p:txBody>
      </p:sp>
      <p:sp>
        <p:nvSpPr>
          <p:cNvPr id="124966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838200" y="1504335"/>
            <a:ext cx="10515600" cy="1299164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dirty="0" smtClean="0"/>
              <a:t>Dependência – Extensão</a:t>
            </a:r>
          </a:p>
          <a:p>
            <a:pPr lvl="1"/>
            <a:r>
              <a:rPr lang="pt-BR" altLang="pt-BR" dirty="0" smtClean="0"/>
              <a:t>Uma relação de extensão de um caso de uso A com um caso de uso B indica que uma instância do caso de uso A poderá incluir - sujeito a satisfação da condição expressa  em um fator de extensão - o comportamento especificado para o caso de uso B.</a:t>
            </a:r>
            <a:endParaRPr lang="pt-BR" altLang="pt-BR" dirty="0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5247447" y="3868449"/>
            <a:ext cx="1730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pt-BR" altLang="pt-BR" b="1" i="1" dirty="0">
                <a:solidFill>
                  <a:schemeClr val="accent2"/>
                </a:solidFill>
              </a:rPr>
              <a:t>caso de uso A</a:t>
            </a:r>
            <a:endParaRPr lang="pt-BR" altLang="pt-BR" i="1" dirty="0">
              <a:solidFill>
                <a:schemeClr val="accent2"/>
              </a:solidFill>
            </a:endParaRPr>
          </a:p>
        </p:txBody>
      </p:sp>
      <p:cxnSp>
        <p:nvCxnSpPr>
          <p:cNvPr id="47" name="Conector reto 46"/>
          <p:cNvCxnSpPr>
            <a:stCxn id="46" idx="2"/>
          </p:cNvCxnSpPr>
          <p:nvPr/>
        </p:nvCxnSpPr>
        <p:spPr>
          <a:xfrm flipH="1">
            <a:off x="5473518" y="4231986"/>
            <a:ext cx="639117" cy="301378"/>
          </a:xfrm>
          <a:prstGeom prst="line">
            <a:avLst/>
          </a:prstGeom>
          <a:ln w="31750"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9195512" y="5911135"/>
            <a:ext cx="17472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kumimoji="1" lang="pt-BR" altLang="pt-BR" b="1" i="1" dirty="0">
                <a:solidFill>
                  <a:srgbClr val="CC3300"/>
                </a:solidFill>
              </a:rPr>
              <a:t>caso de uso B</a:t>
            </a:r>
            <a:endParaRPr lang="pt-BR" altLang="pt-BR" b="1" i="1" dirty="0">
              <a:solidFill>
                <a:srgbClr val="CC3300"/>
              </a:solidFill>
            </a:endParaRPr>
          </a:p>
        </p:txBody>
      </p:sp>
      <p:cxnSp>
        <p:nvCxnSpPr>
          <p:cNvPr id="49" name="Conector reto 48"/>
          <p:cNvCxnSpPr/>
          <p:nvPr/>
        </p:nvCxnSpPr>
        <p:spPr>
          <a:xfrm flipH="1" flipV="1">
            <a:off x="8680358" y="5911136"/>
            <a:ext cx="515154" cy="183383"/>
          </a:xfrm>
          <a:prstGeom prst="line">
            <a:avLst/>
          </a:prstGeom>
          <a:ln w="31750"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953662" y="3166961"/>
            <a:ext cx="164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C00000"/>
                </a:solidFill>
              </a:rPr>
              <a:t>Estereótipo</a:t>
            </a:r>
            <a:endParaRPr lang="pt-BR" sz="2000" b="1" i="1" dirty="0">
              <a:solidFill>
                <a:srgbClr val="C00000"/>
              </a:solidFill>
            </a:endParaRPr>
          </a:p>
        </p:txBody>
      </p:sp>
      <p:cxnSp>
        <p:nvCxnSpPr>
          <p:cNvPr id="52" name="Conector reto 51"/>
          <p:cNvCxnSpPr/>
          <p:nvPr/>
        </p:nvCxnSpPr>
        <p:spPr>
          <a:xfrm flipH="1">
            <a:off x="7186408" y="3464118"/>
            <a:ext cx="854122" cy="1367225"/>
          </a:xfrm>
          <a:prstGeom prst="line">
            <a:avLst/>
          </a:prstGeom>
          <a:ln w="31750">
            <a:solidFill>
              <a:srgbClr val="C00000"/>
            </a:solidFill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DEPENDÊNCIAS ENTRE CASOS DE USO: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UC1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Sacar dinheiro pelo caixa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Ator: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Caixa (iniciador), Cliente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Pré-Condições: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 Cliente possui cartão do banco e senha cadastrada.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Pós-Condições: 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lançada a transação na conta do Cliente, atualizado o saldo da conta corrente e liberado o dinheiro.</a:t>
            </a:r>
          </a:p>
          <a:p>
            <a:pPr marL="1371600" lvl="3" indent="0">
              <a:lnSpc>
                <a:spcPct val="120000"/>
              </a:lnSpc>
              <a:spcBef>
                <a:spcPct val="0"/>
              </a:spcBef>
              <a:buNone/>
            </a:pPr>
            <a:endParaRPr lang="pt-BR" alt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Típica de Eventos:</a:t>
            </a:r>
          </a:p>
          <a:p>
            <a:pPr marL="0" indent="0" algn="just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Este caso de uso começa quando o Caixa realiza a leitura do cartão do banco do Cliente</a:t>
            </a:r>
          </a:p>
          <a:p>
            <a:pPr marL="0" indent="0" algn="just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O Cliente informa a sua senha. </a:t>
            </a:r>
          </a:p>
          <a:p>
            <a:pPr marL="0" indent="0" algn="just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altLang="pt-BR" sz="1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Validar Conta. </a:t>
            </a:r>
          </a:p>
          <a:p>
            <a:pPr marL="0" indent="0" algn="just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 O Caixa informa o valor do saque; </a:t>
            </a:r>
            <a:r>
              <a:rPr lang="pt-BR" altLang="pt-BR" sz="1400" b="1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(quantia elevada) Autorizar Saque 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 O sistema autoriza o saque e lança o débito na conta corrente do Cliente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 O Caixa libera o dinheiro para o Cliente</a:t>
            </a:r>
          </a:p>
          <a:p>
            <a:pPr marL="2286000" lvl="5" indent="0" eaLnBrk="0" hangingPunct="0">
              <a:buNone/>
            </a:pPr>
            <a:endParaRPr lang="pt-BR" alt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pt-BR" alt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Alternativa: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5a: Fundos Insuficientes: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1. O sistema não autoriza o valor solicitado para saque pelo Cliente.</a:t>
            </a:r>
          </a:p>
          <a:p>
            <a:pPr marL="0" indent="0"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2. A operação é cancelada.</a:t>
            </a:r>
          </a:p>
          <a:p>
            <a:pPr marL="0" indent="0" eaLnBrk="0" hangingPunct="0">
              <a:spcAft>
                <a:spcPct val="20000"/>
              </a:spcAft>
              <a:buNone/>
            </a:pPr>
            <a:endParaRPr lang="pt-BR" alt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DEPENDÊNCIAS ENTRE CASOS DE USO: EXTENSÃO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Identificação: 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UC3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Caso de Uso: 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Autorizar saque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Ator: </a:t>
            </a: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Pré-Condições: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Pós-Condições: </a:t>
            </a:r>
          </a:p>
          <a:p>
            <a:pPr>
              <a:buFontTx/>
              <a:buNone/>
            </a:pPr>
            <a:endParaRPr lang="pt-BR" alt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Típica de Eventos: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O Gerente consulta informações da conta corrente de um cliente para deliberar sobre a liberação de saque em valor elevado.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Apresentar informações completas sobre o cliente e suas movimentações bancárias.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 O Gerente autoriza o saque no valor solicitado.  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buNone/>
            </a:pPr>
            <a:endParaRPr lang="pt-BR" alt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alt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Sequência Alternativa:</a:t>
            </a:r>
            <a:endParaRPr lang="pt-BR" alt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3a: Saque não autorizado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1. O Gerente não autoriza o saque no valor solicitado.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alt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2. A operação é cancelada.</a:t>
            </a:r>
          </a:p>
          <a:p>
            <a:pPr eaLnBrk="0" hangingPunct="0">
              <a:spcAft>
                <a:spcPct val="20000"/>
              </a:spcAft>
            </a:pPr>
            <a:endParaRPr lang="pt-BR" alt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Aft>
                <a:spcPct val="20000"/>
              </a:spcAft>
            </a:pPr>
            <a:endParaRPr lang="pt-BR" alt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Existem </a:t>
            </a:r>
            <a:r>
              <a:rPr lang="pt-BR" altLang="pt-BR" dirty="0"/>
              <a:t>casos de uso para tratamento de informações persistentes do sistema – CRUD (</a:t>
            </a:r>
            <a:r>
              <a:rPr lang="pt-BR" altLang="pt-BR" dirty="0" err="1"/>
              <a:t>create</a:t>
            </a:r>
            <a:r>
              <a:rPr lang="pt-BR" altLang="pt-BR" dirty="0"/>
              <a:t>, </a:t>
            </a:r>
            <a:r>
              <a:rPr lang="pt-BR" altLang="pt-BR" dirty="0" err="1"/>
              <a:t>retrieve</a:t>
            </a:r>
            <a:r>
              <a:rPr lang="pt-BR" altLang="pt-BR" dirty="0"/>
              <a:t>, </a:t>
            </a:r>
            <a:r>
              <a:rPr lang="pt-BR" altLang="pt-BR" dirty="0" err="1"/>
              <a:t>update</a:t>
            </a:r>
            <a:r>
              <a:rPr lang="pt-BR" altLang="pt-BR" dirty="0"/>
              <a:t>, delete</a:t>
            </a:r>
            <a:r>
              <a:rPr lang="pt-BR" altLang="pt-BR" dirty="0" smtClean="0"/>
              <a:t>).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Estes casos de uso podem ser comumente identificados por Atualizar &lt;X&gt;, como por exemplo o caso de uso Atualizar Conta Corrente.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544851"/>
            <a:ext cx="2938463" cy="703263"/>
          </a:xfrm>
        </p:spPr>
        <p:txBody>
          <a:bodyPr>
            <a:noAutofit/>
          </a:bodyPr>
          <a:lstStyle/>
          <a:p>
            <a:pPr defTabSz="762000"/>
            <a:r>
              <a:rPr lang="pt-BR" altLang="pt-BR" sz="2000" b="1" dirty="0" smtClean="0"/>
              <a:t>Exemplo de Diagrama de Atividades para um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Caso de Uso de Sistema</a:t>
            </a:r>
            <a:endParaRPr lang="pt-BR" altLang="pt-BR" sz="2000" b="1" dirty="0"/>
          </a:p>
        </p:txBody>
      </p:sp>
      <p:sp>
        <p:nvSpPr>
          <p:cNvPr id="95361" name="Line 129"/>
          <p:cNvSpPr>
            <a:spLocks noChangeShapeType="1"/>
          </p:cNvSpPr>
          <p:nvPr/>
        </p:nvSpPr>
        <p:spPr bwMode="auto">
          <a:xfrm>
            <a:off x="4178983" y="975036"/>
            <a:ext cx="0" cy="5400675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4033838" y="444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7" y="2877421"/>
            <a:ext cx="3314700" cy="12763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79" y="348533"/>
            <a:ext cx="64770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 de Sistema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74012" y="9832"/>
            <a:ext cx="117987" cy="10387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DIAGRAMA DE CASOS DE USO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Um Diagrama de Casos de Uso apresenta um conjunto de casos de uso, atores e suas relações.</a:t>
            </a:r>
          </a:p>
          <a:p>
            <a:pPr lvl="1"/>
            <a:r>
              <a:rPr lang="pt-BR" altLang="pt-BR"/>
              <a:t>Captura as funcionalidades de um sistema de acordo com a visão de seus usuários.</a:t>
            </a:r>
          </a:p>
          <a:p>
            <a:pPr lvl="1"/>
            <a:r>
              <a:rPr lang="pt-BR" altLang="pt-BR"/>
              <a:t>Deve ser desenvolvido pelo analista em conjunto com especialistas no domínio da aplicação.</a:t>
            </a:r>
          </a:p>
          <a:p>
            <a:endParaRPr lang="pt-BR" altLang="pt-BR"/>
          </a:p>
          <a:p>
            <a:r>
              <a:rPr lang="pt-BR" altLang="pt-BR"/>
              <a:t>Um Diagrama de Casos de Uso é composto por:</a:t>
            </a:r>
          </a:p>
          <a:p>
            <a:pPr lvl="1"/>
            <a:r>
              <a:rPr lang="pt-BR" altLang="pt-BR"/>
              <a:t>Casos de Uso,</a:t>
            </a:r>
          </a:p>
          <a:p>
            <a:pPr lvl="1"/>
            <a:r>
              <a:rPr lang="pt-BR" altLang="pt-BR"/>
              <a:t>Atores,</a:t>
            </a:r>
          </a:p>
          <a:p>
            <a:pPr lvl="1"/>
            <a:r>
              <a:rPr lang="pt-BR" altLang="pt-BR"/>
              <a:t>Relações de associação, dependência e generalização.</a:t>
            </a:r>
          </a:p>
          <a:p>
            <a:pPr lvl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08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78" y="1073182"/>
            <a:ext cx="8658225" cy="5743575"/>
          </a:xfrm>
          <a:prstGeom prst="rect">
            <a:avLst/>
          </a:prstGeom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6635"/>
            <a:ext cx="10515600" cy="703842"/>
          </a:xfrm>
        </p:spPr>
        <p:txBody>
          <a:bodyPr/>
          <a:lstStyle/>
          <a:p>
            <a:r>
              <a:rPr lang="pt-BR" altLang="pt-BR" dirty="0"/>
              <a:t>DIAGRAMA DE CASOS DE USO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07831" y="2931872"/>
            <a:ext cx="238992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pt-BR" altLang="pt-BR" sz="2000" b="1" dirty="0">
                <a:solidFill>
                  <a:srgbClr val="008080"/>
                </a:solidFill>
              </a:rPr>
              <a:t>Sistema de </a:t>
            </a:r>
          </a:p>
          <a:p>
            <a:pPr algn="ctr" eaLnBrk="0" hangingPunct="0"/>
            <a:r>
              <a:rPr lang="pt-BR" altLang="pt-BR" sz="2000" b="1" dirty="0">
                <a:solidFill>
                  <a:srgbClr val="008080"/>
                </a:solidFill>
              </a:rPr>
              <a:t>Atendimento </a:t>
            </a:r>
            <a:r>
              <a:rPr lang="pt-BR" altLang="pt-BR" sz="2000" b="1" dirty="0" smtClean="0">
                <a:solidFill>
                  <a:srgbClr val="008080"/>
                </a:solidFill>
              </a:rPr>
              <a:t>Bancário (parcial)</a:t>
            </a:r>
            <a:endParaRPr lang="pt-BR" altLang="pt-BR" sz="2000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DIAGRAMA DE CASOS DE USO</a:t>
            </a:r>
            <a:endParaRPr lang="pt-BR" altLang="pt-BR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Os Diagramas de Casos de Uso são utilizados para modelar:</a:t>
            </a:r>
          </a:p>
          <a:p>
            <a:pPr lvl="1"/>
            <a:r>
              <a:rPr lang="pt-BR" altLang="pt-BR" dirty="0" smtClean="0"/>
              <a:t>O contexto de um sistema, identificando os atores e seus papéis na interação com o sistema;</a:t>
            </a:r>
          </a:p>
          <a:p>
            <a:pPr lvl="1"/>
            <a:r>
              <a:rPr lang="pt-BR" altLang="pt-BR" dirty="0" smtClean="0"/>
              <a:t>Os requisitos de um sistema, especificando o que o sistema deve fazer (do ponto de vista de seus usuários), sem no entanto se preocupar em como é implementado.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Os Diagramas de Casos de Uso servem para:</a:t>
            </a:r>
          </a:p>
          <a:p>
            <a:pPr lvl="1"/>
            <a:r>
              <a:rPr lang="pt-BR" altLang="pt-BR" dirty="0" smtClean="0"/>
              <a:t>Verificar e validar a arquitetura do sistema;</a:t>
            </a:r>
          </a:p>
          <a:p>
            <a:pPr lvl="1"/>
            <a:r>
              <a:rPr lang="pt-BR" altLang="pt-BR" dirty="0" smtClean="0"/>
              <a:t>Identificar e gerar casos de teste.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08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Casos de Uso de Negócio e Casos de Uso de Sistema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552970" y="2357593"/>
            <a:ext cx="1818526" cy="1811983"/>
            <a:chOff x="1582220" y="3256908"/>
            <a:chExt cx="1818526" cy="1811983"/>
          </a:xfrm>
        </p:grpSpPr>
        <p:sp>
          <p:nvSpPr>
            <p:cNvPr id="7" name="Retângulo 6"/>
            <p:cNvSpPr/>
            <p:nvPr/>
          </p:nvSpPr>
          <p:spPr>
            <a:xfrm>
              <a:off x="1582220" y="3256908"/>
              <a:ext cx="1818526" cy="18119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654140" y="3359650"/>
              <a:ext cx="1623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Britannic Bold" panose="020B0903060703020204" pitchFamily="34" charset="0"/>
                </a:rPr>
                <a:t>Sistema Adjacente</a:t>
              </a:r>
              <a:endParaRPr lang="pt-BR" sz="2000" dirty="0">
                <a:latin typeface="Britannic Bold" panose="020B0903060703020204" pitchFamily="34" charset="0"/>
              </a:endParaRPr>
            </a:p>
          </p:txBody>
        </p:sp>
        <p:sp>
          <p:nvSpPr>
            <p:cNvPr id="9" name="Nuvem 8"/>
            <p:cNvSpPr/>
            <p:nvPr/>
          </p:nvSpPr>
          <p:spPr>
            <a:xfrm>
              <a:off x="1715783" y="4170278"/>
              <a:ext cx="1561673" cy="7818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i="1" dirty="0" smtClean="0"/>
                <a:t>Evento de negócio</a:t>
              </a:r>
              <a:endParaRPr lang="pt-BR" sz="1400" b="1" i="1" dirty="0"/>
            </a:p>
          </p:txBody>
        </p:sp>
      </p:grpSp>
      <p:sp>
        <p:nvSpPr>
          <p:cNvPr id="10" name="Elipse 9"/>
          <p:cNvSpPr/>
          <p:nvPr/>
        </p:nvSpPr>
        <p:spPr>
          <a:xfrm>
            <a:off x="3355246" y="1562852"/>
            <a:ext cx="7567748" cy="3431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18607" y="5269503"/>
            <a:ext cx="2730915" cy="1305958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294652" y="5614826"/>
            <a:ext cx="1510300" cy="801385"/>
          </a:xfrm>
          <a:prstGeom prst="ellipse">
            <a:avLst/>
          </a:prstGeom>
          <a:solidFill>
            <a:srgbClr val="66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Nome do Caso de Uso de Sistema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37399" y="6400111"/>
            <a:ext cx="5563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508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 dirty="0" smtClean="0"/>
              <a:t>Ator</a:t>
            </a:r>
            <a:endParaRPr lang="pt-BR" altLang="pt-BR" sz="1600" b="1" dirty="0">
              <a:latin typeface="Times New Roman" panose="02020603050405020304" pitchFamily="18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4126686" y="5501794"/>
            <a:ext cx="380907" cy="838200"/>
            <a:chOff x="4637" y="1609"/>
            <a:chExt cx="717" cy="1640"/>
          </a:xfrm>
          <a:solidFill>
            <a:srgbClr val="FFFFEF"/>
          </a:solidFill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701" y="1609"/>
              <a:ext cx="589" cy="60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4637" y="2754"/>
              <a:ext cx="717" cy="495"/>
              <a:chOff x="4637" y="2754"/>
              <a:chExt cx="717" cy="495"/>
            </a:xfrm>
            <a:grpFill/>
          </p:grpSpPr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 flipH="1">
                <a:off x="4637" y="2754"/>
                <a:ext cx="360" cy="49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4994" y="2754"/>
                <a:ext cx="360" cy="49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4640" y="2241"/>
              <a:ext cx="711" cy="504"/>
              <a:chOff x="4640" y="2241"/>
              <a:chExt cx="711" cy="504"/>
            </a:xfrm>
            <a:grpFill/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4995" y="2241"/>
                <a:ext cx="0" cy="5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640" y="2430"/>
                <a:ext cx="71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cxnSp>
        <p:nvCxnSpPr>
          <p:cNvPr id="23" name="Conector reto 22"/>
          <p:cNvCxnSpPr>
            <a:endCxn id="12" idx="2"/>
          </p:cNvCxnSpPr>
          <p:nvPr/>
        </p:nvCxnSpPr>
        <p:spPr>
          <a:xfrm>
            <a:off x="4505999" y="5953604"/>
            <a:ext cx="2788653" cy="6191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910096" y="2211146"/>
            <a:ext cx="6662011" cy="2185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013340" y="2444824"/>
            <a:ext cx="3935003" cy="18192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Processo alternativo 25"/>
          <p:cNvSpPr/>
          <p:nvPr/>
        </p:nvSpPr>
        <p:spPr>
          <a:xfrm>
            <a:off x="6532945" y="3099630"/>
            <a:ext cx="1006867" cy="484201"/>
          </a:xfrm>
          <a:prstGeom prst="flowChartAlternateProcess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Atividade2</a:t>
            </a:r>
            <a:endParaRPr lang="pt-BR" sz="1400" dirty="0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8162817" y="3450267"/>
            <a:ext cx="1006867" cy="484201"/>
          </a:xfrm>
          <a:prstGeom prst="flowChartAlternateProcess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Atividade3</a:t>
            </a:r>
            <a:endParaRPr lang="pt-BR" sz="1400" dirty="0"/>
          </a:p>
        </p:txBody>
      </p:sp>
      <p:sp>
        <p:nvSpPr>
          <p:cNvPr id="29" name="Fluxograma: Processo alternativo 28"/>
          <p:cNvSpPr/>
          <p:nvPr/>
        </p:nvSpPr>
        <p:spPr>
          <a:xfrm>
            <a:off x="4593705" y="2969231"/>
            <a:ext cx="1006867" cy="484201"/>
          </a:xfrm>
          <a:prstGeom prst="flowChartAlternateProcess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Atividade1</a:t>
            </a:r>
            <a:endParaRPr lang="pt-BR" sz="1400" dirty="0"/>
          </a:p>
        </p:txBody>
      </p:sp>
      <p:sp>
        <p:nvSpPr>
          <p:cNvPr id="30" name="Fluxograma: Disco magnético 29"/>
          <p:cNvSpPr/>
          <p:nvPr/>
        </p:nvSpPr>
        <p:spPr>
          <a:xfrm>
            <a:off x="7550598" y="2536349"/>
            <a:ext cx="1254354" cy="520385"/>
          </a:xfrm>
          <a:prstGeom prst="flowChartMagneticDisk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Dados</a:t>
            </a:r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dirty="0">
                <a:solidFill>
                  <a:schemeClr val="dk1"/>
                </a:solidFill>
              </a:rPr>
              <a:t>Armazenados</a:t>
            </a:r>
          </a:p>
        </p:txBody>
      </p:sp>
      <p:cxnSp>
        <p:nvCxnSpPr>
          <p:cNvPr id="31" name="Conector em curva 30"/>
          <p:cNvCxnSpPr>
            <a:endCxn id="29" idx="1"/>
          </p:cNvCxnSpPr>
          <p:nvPr/>
        </p:nvCxnSpPr>
        <p:spPr>
          <a:xfrm flipV="1">
            <a:off x="2371496" y="3211332"/>
            <a:ext cx="2222209" cy="59631"/>
          </a:xfrm>
          <a:prstGeom prst="curvedConnector3">
            <a:avLst>
              <a:gd name="adj1" fmla="val 50000"/>
            </a:avLst>
          </a:prstGeom>
          <a:ln w="38100">
            <a:round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endCxn id="26" idx="1"/>
          </p:cNvCxnSpPr>
          <p:nvPr/>
        </p:nvCxnSpPr>
        <p:spPr>
          <a:xfrm>
            <a:off x="5600572" y="3218028"/>
            <a:ext cx="932373" cy="123703"/>
          </a:xfrm>
          <a:prstGeom prst="curvedConnector3">
            <a:avLst>
              <a:gd name="adj1" fmla="val 50000"/>
            </a:avLst>
          </a:prstGeom>
          <a:ln w="38100">
            <a:round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>
            <a:endCxn id="28" idx="1"/>
          </p:cNvCxnSpPr>
          <p:nvPr/>
        </p:nvCxnSpPr>
        <p:spPr>
          <a:xfrm>
            <a:off x="7539053" y="3360038"/>
            <a:ext cx="623764" cy="332330"/>
          </a:xfrm>
          <a:prstGeom prst="curvedConnector3">
            <a:avLst>
              <a:gd name="adj1" fmla="val 50000"/>
            </a:avLst>
          </a:prstGeom>
          <a:ln w="38100">
            <a:round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/>
          <p:nvPr/>
        </p:nvCxnSpPr>
        <p:spPr>
          <a:xfrm rot="10800000">
            <a:off x="8465906" y="3056735"/>
            <a:ext cx="431514" cy="393533"/>
          </a:xfrm>
          <a:prstGeom prst="curvedConnector3">
            <a:avLst/>
          </a:prstGeom>
          <a:ln w="38100">
            <a:round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em curva 47"/>
          <p:cNvCxnSpPr>
            <a:stCxn id="30" idx="2"/>
          </p:cNvCxnSpPr>
          <p:nvPr/>
        </p:nvCxnSpPr>
        <p:spPr>
          <a:xfrm rot="10800000" flipV="1">
            <a:off x="7139120" y="2796542"/>
            <a:ext cx="411478" cy="303088"/>
          </a:xfrm>
          <a:prstGeom prst="curvedConnector3">
            <a:avLst>
              <a:gd name="adj1" fmla="val 50000"/>
            </a:avLst>
          </a:prstGeom>
          <a:ln w="38100">
            <a:round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eta entalhada para a direita 51"/>
          <p:cNvSpPr/>
          <p:nvPr/>
        </p:nvSpPr>
        <p:spPr>
          <a:xfrm rot="6022756">
            <a:off x="7407838" y="4681706"/>
            <a:ext cx="1578028" cy="317710"/>
          </a:xfrm>
          <a:prstGeom prst="notchedRightArrow">
            <a:avLst/>
          </a:prstGeom>
          <a:solidFill>
            <a:srgbClr val="FF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entalhada para a direita 52"/>
          <p:cNvSpPr/>
          <p:nvPr/>
        </p:nvSpPr>
        <p:spPr>
          <a:xfrm rot="6022756">
            <a:off x="3621848" y="4263367"/>
            <a:ext cx="2223875" cy="317710"/>
          </a:xfrm>
          <a:prstGeom prst="notchedRightArrow">
            <a:avLst/>
          </a:prstGeom>
          <a:solidFill>
            <a:srgbClr val="FF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3264220" y="1242477"/>
            <a:ext cx="22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Escopo de Trabalho</a:t>
            </a:r>
            <a:endParaRPr lang="pt-BR" sz="16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945859" y="1118262"/>
            <a:ext cx="22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Caso de Uso de Negócio</a:t>
            </a:r>
            <a:endParaRPr lang="pt-BR" sz="16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897420" y="1233388"/>
            <a:ext cx="22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Caso de Uso de Sistema</a:t>
            </a:r>
            <a:endParaRPr lang="pt-BR" sz="16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9760617" y="5676964"/>
            <a:ext cx="22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Fronteira do Produto</a:t>
            </a:r>
            <a:endParaRPr lang="pt-BR" sz="16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715624" y="4680515"/>
            <a:ext cx="229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Fluxo de dados gatilho</a:t>
            </a:r>
            <a:endParaRPr lang="pt-BR" sz="16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560256" y="4252945"/>
            <a:ext cx="92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>
                <a:solidFill>
                  <a:schemeClr val="bg1"/>
                </a:solidFill>
              </a:rPr>
              <a:t>Torna-se</a:t>
            </a:r>
            <a:endParaRPr lang="pt-BR" sz="1600" b="1" i="1" dirty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44435" y="4424247"/>
            <a:ext cx="92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 smtClean="0">
                <a:solidFill>
                  <a:schemeClr val="bg1"/>
                </a:solidFill>
              </a:rPr>
              <a:t>Torna-se</a:t>
            </a:r>
            <a:endParaRPr lang="pt-BR" sz="1600" b="1" i="1" dirty="0">
              <a:solidFill>
                <a:schemeClr val="bg1"/>
              </a:solidFill>
            </a:endParaRPr>
          </a:p>
        </p:txBody>
      </p:sp>
      <p:cxnSp>
        <p:nvCxnSpPr>
          <p:cNvPr id="66" name="Conector reto 65"/>
          <p:cNvCxnSpPr>
            <a:stCxn id="58" idx="1"/>
          </p:cNvCxnSpPr>
          <p:nvPr/>
        </p:nvCxnSpPr>
        <p:spPr>
          <a:xfrm flipH="1">
            <a:off x="9049522" y="5846241"/>
            <a:ext cx="711095" cy="328528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9318661" y="1581031"/>
            <a:ext cx="629682" cy="138820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 flipH="1">
            <a:off x="6185043" y="1456816"/>
            <a:ext cx="626723" cy="1079533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4037399" y="1571942"/>
            <a:ext cx="822277" cy="53426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V="1">
            <a:off x="2712378" y="3299859"/>
            <a:ext cx="297950" cy="146294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473535" y="4958280"/>
            <a:ext cx="253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Diagrama de Casos de Uso</a:t>
            </a:r>
            <a:endParaRPr lang="pt-BR" sz="1600" dirty="0"/>
          </a:p>
        </p:txBody>
      </p:sp>
      <p:cxnSp>
        <p:nvCxnSpPr>
          <p:cNvPr id="78" name="Conector reto 77"/>
          <p:cNvCxnSpPr>
            <a:stCxn id="77" idx="1"/>
          </p:cNvCxnSpPr>
          <p:nvPr/>
        </p:nvCxnSpPr>
        <p:spPr>
          <a:xfrm flipH="1">
            <a:off x="8774892" y="5127557"/>
            <a:ext cx="698643" cy="422884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472611" y="5296834"/>
            <a:ext cx="22805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C00000"/>
                </a:solidFill>
              </a:rPr>
              <a:t>Uma vez estabelecida a solução, decide-se quais partes do BUC serão parte do sistema</a:t>
            </a:r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12074012" y="0"/>
            <a:ext cx="117987" cy="103874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673144"/>
          </a:xfrm>
        </p:spPr>
        <p:txBody>
          <a:bodyPr>
            <a:normAutofit/>
          </a:bodyPr>
          <a:lstStyle/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Identificação: </a:t>
            </a:r>
            <a:r>
              <a:rPr lang="pt-BR" altLang="pt-BR" sz="1400" dirty="0" smtClean="0"/>
              <a:t>BUC1</a:t>
            </a:r>
            <a:endParaRPr lang="pt-BR" altLang="pt-BR" sz="1400" dirty="0"/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Caso de uso: Realizar compra emergencial para uma loja</a:t>
            </a:r>
          </a:p>
          <a:p>
            <a:pPr marL="419100" lvl="1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Gatilho: requisição de compra emergencial 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Pré-Condições:  requisição de compra emergencial preenchida completa e corretamente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 err="1"/>
              <a:t>Stakeholders</a:t>
            </a:r>
            <a:r>
              <a:rPr lang="pt-BR" altLang="pt-BR" sz="1400" dirty="0"/>
              <a:t> Ativos: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Atores do Negócio: 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	- Gerente de Loja e : agilidade no atendimento da requisição de compra emergencial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	- Fornecedor: ter a proposta de fornecimento aprovada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Trabalhadores do Negócio: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	- Gerência de Compras Comerciais: cotação e negociação com o fornecedor para o fechamento da compra na melhor condição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	- Comprador: fechamento da compra com sucesso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 err="1"/>
              <a:t>Stakeholders</a:t>
            </a:r>
            <a:r>
              <a:rPr lang="pt-BR" altLang="pt-BR" sz="1400" dirty="0"/>
              <a:t> Interessados:</a:t>
            </a:r>
          </a:p>
          <a:p>
            <a:pPr marL="419100" lvl="1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- Consumidores: disponibilidade dos produtos rapidamente</a:t>
            </a:r>
          </a:p>
          <a:p>
            <a:pPr marL="419100" lvl="1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	- Diretor Comercial: atendimento da demanda de forma imediata</a:t>
            </a:r>
          </a:p>
          <a:p>
            <a:pPr marL="419100" lvl="1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Pós-Condições: pedido de compra aprovado pelo fornecedor selecionado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endParaRPr lang="pt-BR" altLang="pt-BR" sz="1400" dirty="0"/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400" dirty="0"/>
              <a:t>Sequencia Padrão: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400" dirty="0"/>
              <a:t>O gerente da loja encaminha uma </a:t>
            </a:r>
            <a:r>
              <a:rPr lang="pt-BR" altLang="pt-BR" sz="1400" b="1" dirty="0"/>
              <a:t>requisição de compra emergencial </a:t>
            </a:r>
            <a:r>
              <a:rPr lang="pt-BR" altLang="pt-BR" sz="1400" dirty="0"/>
              <a:t>ao comprador do SCC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400" dirty="0"/>
              <a:t>O comprador verifica os fornecedores para o(s) produto(s) solicitado(s)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400" dirty="0"/>
              <a:t>O comprador realiza a cotação de preços junto aos fornecedores 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400" dirty="0"/>
              <a:t>Os fornecedores apresentam suas </a:t>
            </a:r>
            <a:r>
              <a:rPr lang="pt-BR" altLang="pt-BR" sz="1400" b="1" dirty="0"/>
              <a:t>propostas de fornecimento </a:t>
            </a:r>
            <a:r>
              <a:rPr lang="pt-BR" altLang="pt-BR" sz="1400" dirty="0"/>
              <a:t>ao comprador que elabora a </a:t>
            </a:r>
            <a:r>
              <a:rPr lang="pt-BR" altLang="pt-BR" sz="1400" b="1" dirty="0"/>
              <a:t>planilha de cotação de preços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400" dirty="0"/>
              <a:t>O comprador seleciona o fornecedor que apresenta a melhor </a:t>
            </a:r>
            <a:r>
              <a:rPr lang="pt-BR" altLang="pt-BR" sz="1400" b="1" dirty="0"/>
              <a:t>proposta de fornecimento </a:t>
            </a:r>
            <a:r>
              <a:rPr lang="pt-BR" altLang="pt-BR" sz="1400" dirty="0"/>
              <a:t>após a realização de cotação junto a todos os fornecedores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400" dirty="0"/>
              <a:t>O comprador busca a aprovação da </a:t>
            </a:r>
            <a:r>
              <a:rPr lang="pt-BR" altLang="pt-BR" sz="1400" b="1" dirty="0"/>
              <a:t>proposta de fornecimento </a:t>
            </a:r>
            <a:r>
              <a:rPr lang="pt-BR" altLang="pt-BR" sz="1400" dirty="0"/>
              <a:t>do fornecedor vencedor junto ao gerente de compras comerciais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400" dirty="0"/>
              <a:t>O comprador emite o </a:t>
            </a:r>
            <a:r>
              <a:rPr lang="pt-BR" altLang="pt-BR" sz="1400" b="1" dirty="0"/>
              <a:t>pedido de compra </a:t>
            </a:r>
            <a:r>
              <a:rPr lang="pt-BR" altLang="pt-BR" sz="1400" dirty="0"/>
              <a:t>para o fornecedor vencedor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400" dirty="0"/>
              <a:t>O comprador comunica ao gerente da loja a efetivação da </a:t>
            </a:r>
            <a:r>
              <a:rPr lang="pt-BR" altLang="pt-BR" sz="1400" dirty="0" smtClean="0"/>
              <a:t>compra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18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Atividades a serem realizadas com apoio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422006"/>
          </a:xfrm>
        </p:spPr>
        <p:txBody>
          <a:bodyPr>
            <a:normAutofit/>
          </a:bodyPr>
          <a:lstStyle/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900" dirty="0" smtClean="0"/>
              <a:t>Identificação: BUC1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900" dirty="0" smtClean="0"/>
              <a:t>Caso de uso: Realizar compra emergencial para uma loja</a:t>
            </a:r>
          </a:p>
          <a:p>
            <a:pPr marL="419100" lvl="1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900" dirty="0" smtClean="0"/>
              <a:t>Gatilho: requisição de compra emergencial 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900" dirty="0" smtClean="0"/>
              <a:t>Pré-Condições:  requisição de compra emergencial preenchida completa e corretamente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endParaRPr lang="pt-BR" altLang="pt-BR" sz="1900" dirty="0" smtClean="0"/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1900" dirty="0" smtClean="0"/>
              <a:t>Sequencia Padrão: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900" dirty="0" smtClean="0">
                <a:solidFill>
                  <a:srgbClr val="0066FF"/>
                </a:solidFill>
              </a:rPr>
              <a:t>O gerente da loja encaminha uma </a:t>
            </a:r>
            <a:r>
              <a:rPr lang="pt-BR" altLang="pt-BR" sz="1900" b="1" dirty="0" smtClean="0">
                <a:solidFill>
                  <a:srgbClr val="0066FF"/>
                </a:solidFill>
              </a:rPr>
              <a:t>requisição de compra emergencial </a:t>
            </a:r>
            <a:r>
              <a:rPr lang="pt-BR" altLang="pt-BR" sz="1900" dirty="0" smtClean="0">
                <a:solidFill>
                  <a:srgbClr val="0066FF"/>
                </a:solidFill>
              </a:rPr>
              <a:t>ao comprador do SCC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900" dirty="0" smtClean="0">
                <a:solidFill>
                  <a:srgbClr val="FF0000"/>
                </a:solidFill>
              </a:rPr>
              <a:t>O comprador verifica os fornecedores para o(s) produto(s) solicitado(s)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900" dirty="0" smtClean="0"/>
              <a:t>O comprador realiza a cotação de preços junto aos fornecedores 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900" dirty="0" smtClean="0"/>
              <a:t>Os fornecedores apresentam suas </a:t>
            </a:r>
            <a:r>
              <a:rPr lang="pt-BR" altLang="pt-BR" sz="1900" b="1" dirty="0" smtClean="0"/>
              <a:t>propostas de fornecimento </a:t>
            </a:r>
            <a:r>
              <a:rPr lang="pt-BR" altLang="pt-BR" sz="1900" dirty="0" smtClean="0"/>
              <a:t>ao </a:t>
            </a:r>
            <a:r>
              <a:rPr lang="pt-BR" altLang="pt-BR" sz="1900" dirty="0" smtClean="0">
                <a:solidFill>
                  <a:srgbClr val="FF0000"/>
                </a:solidFill>
              </a:rPr>
              <a:t>comprador que elabora a </a:t>
            </a:r>
            <a:r>
              <a:rPr lang="pt-BR" altLang="pt-BR" sz="1900" b="1" dirty="0" smtClean="0">
                <a:solidFill>
                  <a:srgbClr val="FF0000"/>
                </a:solidFill>
              </a:rPr>
              <a:t>planilha de cotação de preços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Monotype Sorts" pitchFamily="2" charset="2"/>
              <a:buAutoNum type="arabicPeriod"/>
            </a:pPr>
            <a:r>
              <a:rPr lang="pt-BR" altLang="pt-BR" sz="1900" dirty="0" smtClean="0"/>
              <a:t>O comprador seleciona o fornecedor que apresenta a melhor </a:t>
            </a:r>
            <a:r>
              <a:rPr lang="pt-BR" altLang="pt-BR" sz="1900" b="1" dirty="0" smtClean="0"/>
              <a:t>proposta de fornecimento </a:t>
            </a:r>
            <a:r>
              <a:rPr lang="pt-BR" altLang="pt-BR" sz="1900" dirty="0" smtClean="0"/>
              <a:t>após a realização de cotação junto a todos os fornecedores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900" dirty="0" smtClean="0"/>
              <a:t>O comprador busca a aprovação da </a:t>
            </a:r>
            <a:r>
              <a:rPr lang="pt-BR" altLang="pt-BR" sz="1900" b="1" dirty="0" smtClean="0"/>
              <a:t>proposta de fornecimento </a:t>
            </a:r>
            <a:r>
              <a:rPr lang="pt-BR" altLang="pt-BR" sz="1900" dirty="0" smtClean="0"/>
              <a:t>do fornecedor vencedor junto ao gerente de compras comerciais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900" dirty="0" smtClean="0">
                <a:solidFill>
                  <a:srgbClr val="FF0000"/>
                </a:solidFill>
              </a:rPr>
              <a:t>O comprador emite o </a:t>
            </a:r>
            <a:r>
              <a:rPr lang="pt-BR" altLang="pt-BR" sz="1900" b="1" dirty="0" smtClean="0">
                <a:solidFill>
                  <a:srgbClr val="FF0000"/>
                </a:solidFill>
              </a:rPr>
              <a:t>pedido de compra </a:t>
            </a:r>
            <a:r>
              <a:rPr lang="pt-BR" altLang="pt-BR" sz="1900" dirty="0" smtClean="0">
                <a:solidFill>
                  <a:srgbClr val="FF0000"/>
                </a:solidFill>
              </a:rPr>
              <a:t>para o fornecedor vencedor</a:t>
            </a:r>
          </a:p>
          <a:p>
            <a:pPr marL="419100" indent="-4191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1900" dirty="0" smtClean="0"/>
              <a:t>O comprador comunica ao gerente da loja a efetivação da compra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311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 de Uso de Sistema (</a:t>
            </a:r>
            <a:r>
              <a:rPr lang="pt-BR" i="1" dirty="0" err="1" smtClean="0"/>
              <a:t>Product</a:t>
            </a:r>
            <a:r>
              <a:rPr lang="pt-BR" i="1" dirty="0" smtClean="0"/>
              <a:t> Use Case </a:t>
            </a:r>
            <a:r>
              <a:rPr lang="pt-BR" dirty="0" smtClean="0"/>
              <a:t>– PUC)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9606566" cy="46726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pt-BR" dirty="0"/>
              <a:t>Identificação: UC1</a:t>
            </a:r>
          </a:p>
          <a:p>
            <a:pPr marL="0" indent="0">
              <a:buNone/>
            </a:pPr>
            <a:r>
              <a:rPr lang="pt-BR" altLang="pt-BR" dirty="0"/>
              <a:t>Caso de uso: </a:t>
            </a:r>
            <a:r>
              <a:rPr lang="pt-BR" altLang="pt-BR" dirty="0" smtClean="0"/>
              <a:t>Elaborar requisição de compra emergencial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Ator</a:t>
            </a:r>
            <a:r>
              <a:rPr lang="pt-BR" altLang="pt-BR" dirty="0" smtClean="0"/>
              <a:t>: Gerente da loja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Pré-Condições: o </a:t>
            </a:r>
            <a:r>
              <a:rPr lang="pt-BR" altLang="pt-BR" dirty="0" smtClean="0"/>
              <a:t>Gerente da loja está cadastrado no sistema.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Pós-Condições: </a:t>
            </a:r>
            <a:r>
              <a:rPr lang="pt-BR" altLang="pt-BR" dirty="0" smtClean="0"/>
              <a:t>requisição de compra emergencial gerada.</a:t>
            </a: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Sequência Típica de Eventos (Fluxo Básico):</a:t>
            </a:r>
          </a:p>
          <a:p>
            <a:pPr lvl="4"/>
            <a:endParaRPr lang="pt-BR" altLang="pt-BR" dirty="0"/>
          </a:p>
          <a:p>
            <a:pPr marL="514350" indent="-514350">
              <a:buAutoNum type="arabicPeriod"/>
            </a:pPr>
            <a:r>
              <a:rPr lang="pt-BR" altLang="pt-BR" dirty="0" smtClean="0"/>
              <a:t>Este </a:t>
            </a:r>
            <a:r>
              <a:rPr lang="pt-BR" altLang="pt-BR" dirty="0"/>
              <a:t>caso de uso começa quando o </a:t>
            </a:r>
            <a:r>
              <a:rPr lang="pt-BR" altLang="pt-BR" dirty="0" smtClean="0"/>
              <a:t>Gerente da loja abre uma requisição de compra emergencial no sistema</a:t>
            </a:r>
          </a:p>
          <a:p>
            <a:pPr marL="514350" indent="-514350">
              <a:buAutoNum type="arabicPeriod"/>
            </a:pPr>
            <a:r>
              <a:rPr lang="pt-BR" altLang="pt-BR" dirty="0" smtClean="0"/>
              <a:t>O Gerente da loja seleciona o produto desejado e informa a quantidade a ser comprada</a:t>
            </a:r>
          </a:p>
          <a:p>
            <a:pPr marL="514350" indent="-514350">
              <a:buAutoNum type="arabicPeriod"/>
            </a:pPr>
            <a:r>
              <a:rPr lang="pt-BR" altLang="pt-BR" dirty="0" smtClean="0"/>
              <a:t>O sistema gera a </a:t>
            </a:r>
            <a:r>
              <a:rPr lang="pt-BR" altLang="pt-BR" dirty="0"/>
              <a:t>requisição de compra emergencial </a:t>
            </a:r>
            <a:endParaRPr lang="pt-BR" altLang="pt-BR" dirty="0" smtClean="0"/>
          </a:p>
          <a:p>
            <a:pPr marL="514350" indent="-514350">
              <a:buAutoNum type="arabicPeriod"/>
            </a:pPr>
            <a:endParaRPr lang="pt-BR" altLang="pt-BR" dirty="0" smtClean="0"/>
          </a:p>
          <a:p>
            <a:pPr marL="514350" indent="-514350">
              <a:buAutoNum type="arabicPeriod"/>
            </a:pPr>
            <a:endParaRPr lang="pt-BR" alt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93" y="1038742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4335"/>
            <a:ext cx="8614893" cy="467262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Considerando </a:t>
            </a:r>
            <a:r>
              <a:rPr lang="pt-BR" dirty="0"/>
              <a:t>os passos em vermelho do </a:t>
            </a:r>
            <a:r>
              <a:rPr lang="pt-BR" dirty="0" smtClean="0"/>
              <a:t>BUC1:</a:t>
            </a:r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Complete o PUC parcial abaixo apresentado. Se necessário, altere o UC1:</a:t>
            </a:r>
          </a:p>
          <a:p>
            <a:pPr marL="1828800" lvl="4" indent="0">
              <a:buNone/>
            </a:pPr>
            <a:endParaRPr lang="pt-BR" altLang="pt-BR" i="1" dirty="0" smtClean="0"/>
          </a:p>
          <a:p>
            <a:pPr marL="914400" lvl="2" indent="0">
              <a:buNone/>
            </a:pPr>
            <a:r>
              <a:rPr lang="pt-BR" altLang="pt-BR" i="1" dirty="0" smtClean="0"/>
              <a:t>Identificação</a:t>
            </a:r>
            <a:r>
              <a:rPr lang="pt-BR" altLang="pt-BR" i="1" dirty="0"/>
              <a:t>: UC2</a:t>
            </a:r>
          </a:p>
          <a:p>
            <a:pPr marL="914400" lvl="2" indent="0">
              <a:buNone/>
            </a:pPr>
            <a:r>
              <a:rPr lang="pt-BR" altLang="pt-BR" i="1" dirty="0"/>
              <a:t>Caso de uso: Realizar pedido de compra</a:t>
            </a:r>
          </a:p>
          <a:p>
            <a:pPr marL="914400" lvl="2" indent="0">
              <a:buNone/>
            </a:pPr>
            <a:r>
              <a:rPr lang="pt-BR" altLang="pt-BR" i="1" dirty="0"/>
              <a:t>Ator: Comprador</a:t>
            </a:r>
          </a:p>
          <a:p>
            <a:pPr marL="914400" lvl="2" indent="0">
              <a:buNone/>
            </a:pPr>
            <a:r>
              <a:rPr lang="pt-BR" altLang="pt-BR" i="1" dirty="0"/>
              <a:t>Pré-Condições: o Comprador está cadastrado no </a:t>
            </a:r>
            <a:r>
              <a:rPr lang="pt-BR" altLang="pt-BR" i="1" dirty="0" smtClean="0"/>
              <a:t>sistema, ....</a:t>
            </a:r>
            <a:endParaRPr lang="pt-BR" altLang="pt-BR" i="1" dirty="0"/>
          </a:p>
          <a:p>
            <a:pPr marL="914400" lvl="2" indent="0">
              <a:buNone/>
            </a:pPr>
            <a:r>
              <a:rPr lang="pt-BR" altLang="pt-BR" i="1" dirty="0"/>
              <a:t>Pós-Condições: pedido de compra </a:t>
            </a:r>
            <a:r>
              <a:rPr lang="pt-BR" altLang="pt-BR" i="1" dirty="0" smtClean="0"/>
              <a:t>gerado, ....</a:t>
            </a:r>
            <a:endParaRPr lang="pt-BR" altLang="pt-BR" i="1" dirty="0"/>
          </a:p>
          <a:p>
            <a:pPr marL="914400" lvl="2" indent="0">
              <a:buNone/>
            </a:pPr>
            <a:endParaRPr lang="pt-BR" altLang="pt-BR" i="1" dirty="0"/>
          </a:p>
          <a:p>
            <a:pPr marL="914400" lvl="2" indent="0">
              <a:buNone/>
            </a:pPr>
            <a:r>
              <a:rPr lang="pt-BR" altLang="pt-BR" i="1" dirty="0"/>
              <a:t>Sequência Típica de Eventos (Fluxo Básico):</a:t>
            </a:r>
          </a:p>
          <a:p>
            <a:pPr lvl="6"/>
            <a:endParaRPr lang="pt-BR" altLang="pt-BR" i="1" dirty="0"/>
          </a:p>
          <a:p>
            <a:pPr marL="1371600" lvl="2" indent="-457200">
              <a:buAutoNum type="arabicPeriod"/>
            </a:pPr>
            <a:r>
              <a:rPr lang="pt-BR" altLang="pt-BR" i="1" dirty="0" smtClean="0"/>
              <a:t>Este </a:t>
            </a:r>
            <a:r>
              <a:rPr lang="pt-BR" altLang="pt-BR" i="1" dirty="0"/>
              <a:t>caso de uso começa quando o Comprador </a:t>
            </a:r>
            <a:r>
              <a:rPr lang="pt-BR" altLang="pt-BR" i="1" dirty="0" smtClean="0"/>
              <a:t>...</a:t>
            </a:r>
          </a:p>
          <a:p>
            <a:pPr marL="914400" lvl="1" indent="-457200">
              <a:buAutoNum type="arabicPeriod"/>
            </a:pPr>
            <a:endParaRPr lang="pt-BR" altLang="pt-BR" dirty="0"/>
          </a:p>
          <a:p>
            <a:pPr marL="2343150" lvl="4" indent="-514350">
              <a:buFont typeface="+mj-lt"/>
              <a:buAutoNum type="arabicPeriod"/>
            </a:pPr>
            <a:endParaRPr lang="pt-BR" altLang="pt-BR" dirty="0" smtClean="0"/>
          </a:p>
          <a:p>
            <a:pPr marL="514350" indent="-514350">
              <a:buFont typeface="+mj-lt"/>
              <a:buAutoNum type="alphaLcParenR"/>
            </a:pPr>
            <a:r>
              <a:rPr lang="pt-BR" altLang="pt-BR" dirty="0" smtClean="0"/>
              <a:t>Elabore o Diagrama de Atividades para o PUC</a:t>
            </a:r>
            <a:endParaRPr lang="pt-BR" alt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079" y="3840649"/>
            <a:ext cx="39624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Especificação de Requisitos com UML –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6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ATOR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34323" y="1282885"/>
            <a:ext cx="6509687" cy="5246558"/>
          </a:xfrm>
        </p:spPr>
        <p:txBody>
          <a:bodyPr>
            <a:normAutofit fontScale="92500" lnSpcReduction="10000"/>
          </a:bodyPr>
          <a:lstStyle/>
          <a:p>
            <a:endParaRPr lang="pt-BR" altLang="pt-BR" dirty="0" smtClean="0"/>
          </a:p>
          <a:p>
            <a:r>
              <a:rPr lang="pt-BR" altLang="pt-BR" dirty="0" smtClean="0"/>
              <a:t>Um </a:t>
            </a:r>
            <a:r>
              <a:rPr lang="pt-BR" altLang="pt-BR" dirty="0"/>
              <a:t>ator representa uma entidade (um humano, um dispositivo de hardware ou mesmo outro sistema) que interage com um sistema.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Por interação entende-se a troca de mensagens entre um ator e o sistema.</a:t>
            </a:r>
          </a:p>
          <a:p>
            <a:pPr lvl="1"/>
            <a:r>
              <a:rPr lang="pt-BR" altLang="pt-BR" dirty="0"/>
              <a:t>Atores estão fora do sistema, isto é, não são entidades componentes do sistema.</a:t>
            </a:r>
          </a:p>
          <a:p>
            <a:pPr lvl="1"/>
            <a:r>
              <a:rPr lang="pt-BR" altLang="pt-BR" dirty="0"/>
              <a:t>Atores podem ser conectados aos casos de uso somente por associações.</a:t>
            </a:r>
          </a:p>
          <a:p>
            <a:pPr lvl="1"/>
            <a:r>
              <a:rPr lang="pt-BR" altLang="pt-BR" dirty="0"/>
              <a:t>Uma associação entre um caso de uso e um ator significa um canal de comunicação entre ambos, onde cada um pode enviar ou receber mensagens, estabelecendo uma interação.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53747" y="4602345"/>
            <a:ext cx="69198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508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pt-BR" altLang="pt-BR" sz="1600" b="1"/>
              <a:t>Aluno</a:t>
            </a:r>
            <a:endParaRPr lang="pt-BR" altLang="pt-BR" sz="1600" b="1">
              <a:latin typeface="Times New Roman" panose="02020603050405020304" pitchFamily="18" charset="0"/>
            </a:endParaRPr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910871" y="3703820"/>
            <a:ext cx="380907" cy="838200"/>
            <a:chOff x="4637" y="1609"/>
            <a:chExt cx="717" cy="16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701" y="1609"/>
              <a:ext cx="589" cy="60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4637" y="2754"/>
              <a:ext cx="717" cy="495"/>
              <a:chOff x="4637" y="2754"/>
              <a:chExt cx="717" cy="495"/>
            </a:xfrm>
            <a:grpFill/>
          </p:grpSpPr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 flipH="1">
                <a:off x="4637" y="2754"/>
                <a:ext cx="360" cy="49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>
                <a:off x="4994" y="2754"/>
                <a:ext cx="360" cy="49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" name="Group 12"/>
            <p:cNvGrpSpPr>
              <a:grpSpLocks/>
            </p:cNvGrpSpPr>
            <p:nvPr/>
          </p:nvGrpSpPr>
          <p:grpSpPr bwMode="auto">
            <a:xfrm>
              <a:off x="4640" y="2241"/>
              <a:ext cx="711" cy="504"/>
              <a:chOff x="4640" y="2241"/>
              <a:chExt cx="711" cy="504"/>
            </a:xfrm>
            <a:grpFill/>
          </p:grpSpPr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4995" y="2241"/>
                <a:ext cx="0" cy="50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>
                <a:off x="4640" y="2430"/>
                <a:ext cx="71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" name="CaixaDeTexto 1"/>
          <p:cNvSpPr txBox="1"/>
          <p:nvPr/>
        </p:nvSpPr>
        <p:spPr>
          <a:xfrm>
            <a:off x="9118110" y="2240924"/>
            <a:ext cx="199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solidFill>
                  <a:srgbClr val="C00000"/>
                </a:solidFill>
              </a:rPr>
              <a:t>Generalização</a:t>
            </a:r>
            <a:endParaRPr lang="pt-BR" sz="2400" i="1" dirty="0">
              <a:solidFill>
                <a:srgbClr val="C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62" y="2912827"/>
            <a:ext cx="3409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CASO DE USO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pt-BR" dirty="0"/>
              <a:t>Descreve uma </a:t>
            </a:r>
            <a:r>
              <a:rPr lang="pt-BR" altLang="pt-BR" b="1" dirty="0" smtClean="0"/>
              <a:t>sequência </a:t>
            </a:r>
            <a:r>
              <a:rPr lang="pt-BR" altLang="pt-BR" b="1" dirty="0"/>
              <a:t>de ações</a:t>
            </a:r>
            <a:r>
              <a:rPr lang="pt-BR" altLang="pt-BR" dirty="0"/>
              <a:t> - incluindo suas variantes - que o sistema deve executar com o objetivo de produzir como resultado algo de valor para o atendimento das necessidades de um ator.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Um caso de uso:</a:t>
            </a:r>
          </a:p>
          <a:p>
            <a:pPr lvl="2"/>
            <a:r>
              <a:rPr lang="pt-BR" altLang="pt-BR" dirty="0"/>
              <a:t>Deve ser iniciado por um ator, embora haja exceções;</a:t>
            </a:r>
          </a:p>
          <a:p>
            <a:pPr lvl="2"/>
            <a:r>
              <a:rPr lang="pt-BR" altLang="pt-BR" dirty="0"/>
              <a:t>Descreve uma funcionalidade completa do sistema conforme percebida por um ator;</a:t>
            </a:r>
          </a:p>
          <a:p>
            <a:pPr lvl="2"/>
            <a:r>
              <a:rPr lang="pt-BR" altLang="pt-BR" dirty="0"/>
              <a:t>Gera como resultado algo de valor tangível para um ator (usuário);</a:t>
            </a:r>
          </a:p>
          <a:p>
            <a:pPr lvl="2"/>
            <a:r>
              <a:rPr lang="pt-BR" altLang="pt-BR" dirty="0"/>
              <a:t>Expressam os requisitos do sistema</a:t>
            </a:r>
            <a:r>
              <a:rPr lang="pt-BR" altLang="pt-BR" dirty="0" smtClean="0"/>
              <a:t>.</a:t>
            </a:r>
          </a:p>
          <a:p>
            <a:pPr lvl="2"/>
            <a:endParaRPr lang="pt-BR" altLang="pt-BR" dirty="0"/>
          </a:p>
          <a:p>
            <a:pPr lvl="2"/>
            <a:endParaRPr lang="pt-BR" altLang="pt-BR" dirty="0" smtClean="0"/>
          </a:p>
          <a:p>
            <a:pPr lvl="2"/>
            <a:endParaRPr lang="pt-BR" altLang="pt-BR" dirty="0" smtClean="0"/>
          </a:p>
          <a:p>
            <a:pPr lvl="2"/>
            <a:endParaRPr lang="pt-BR" altLang="pt-BR" dirty="0"/>
          </a:p>
          <a:p>
            <a:pPr lvl="1"/>
            <a:r>
              <a:rPr lang="pt-BR" altLang="pt-BR" dirty="0" smtClean="0"/>
              <a:t>Nome:</a:t>
            </a:r>
          </a:p>
          <a:p>
            <a:pPr lvl="2"/>
            <a:r>
              <a:rPr lang="pt-BR" altLang="pt-BR" dirty="0" smtClean="0"/>
              <a:t>Um </a:t>
            </a:r>
            <a:r>
              <a:rPr lang="pt-BR" altLang="pt-BR" b="1" dirty="0" smtClean="0">
                <a:solidFill>
                  <a:srgbClr val="CC3300"/>
                </a:solidFill>
              </a:rPr>
              <a:t>caso de uso</a:t>
            </a:r>
            <a:r>
              <a:rPr lang="pt-BR" altLang="pt-BR" dirty="0" smtClean="0"/>
              <a:t> deve ter como nome uma frase representando uma ação (comportamento) significativa para o vocabulário do sistema em processo de modelagem. </a:t>
            </a:r>
          </a:p>
          <a:p>
            <a:pPr lvl="2"/>
            <a:r>
              <a:rPr lang="pt-BR" altLang="pt-BR" dirty="0"/>
              <a:t>Enfatize que um caso de uso é um processo: nomeio-o iniciando por um </a:t>
            </a:r>
            <a:r>
              <a:rPr lang="pt-BR" altLang="pt-BR" dirty="0">
                <a:solidFill>
                  <a:srgbClr val="CC3300"/>
                </a:solidFill>
              </a:rPr>
              <a:t>verbo</a:t>
            </a:r>
            <a:r>
              <a:rPr lang="pt-BR" altLang="pt-BR" dirty="0" smtClean="0"/>
              <a:t>.</a:t>
            </a:r>
          </a:p>
          <a:p>
            <a:pPr lvl="2"/>
            <a:endParaRPr lang="pt-BR" alt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8849"/>
            <a:ext cx="3476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6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Especificando </a:t>
            </a:r>
            <a:r>
              <a:rPr lang="pt-BR" altLang="pt-BR" dirty="0" smtClean="0"/>
              <a:t>Casos </a:t>
            </a:r>
            <a:r>
              <a:rPr lang="pt-BR" altLang="pt-BR" dirty="0"/>
              <a:t>de Uso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A especificação inclui: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Identificação do Caso de Uso</a:t>
            </a:r>
          </a:p>
          <a:p>
            <a:pPr lvl="1"/>
            <a:r>
              <a:rPr lang="pt-BR" altLang="pt-BR" dirty="0"/>
              <a:t>Nome do Caso de Uso</a:t>
            </a:r>
          </a:p>
          <a:p>
            <a:pPr lvl="1"/>
            <a:r>
              <a:rPr lang="pt-BR" altLang="pt-BR" dirty="0" smtClean="0"/>
              <a:t>Ator(es): </a:t>
            </a:r>
            <a:r>
              <a:rPr lang="pt-BR" altLang="pt-BR" dirty="0"/>
              <a:t>ator que interage com o caso de uso</a:t>
            </a:r>
          </a:p>
          <a:p>
            <a:pPr lvl="1"/>
            <a:r>
              <a:rPr lang="pt-BR" altLang="pt-BR" dirty="0"/>
              <a:t>Pré-condições: o estado do sistema para que o caso de uso possa iniciar</a:t>
            </a:r>
          </a:p>
          <a:p>
            <a:pPr lvl="1"/>
            <a:r>
              <a:rPr lang="pt-BR" altLang="pt-BR" dirty="0"/>
              <a:t>Pós-condições: o estado do sistema após a execução do caso de uso</a:t>
            </a:r>
          </a:p>
          <a:p>
            <a:pPr lvl="1"/>
            <a:r>
              <a:rPr lang="pt-BR" altLang="pt-BR" dirty="0" smtClean="0"/>
              <a:t>Sequência Típica de Eventos</a:t>
            </a:r>
          </a:p>
          <a:p>
            <a:pPr lvl="1"/>
            <a:r>
              <a:rPr lang="pt-BR" altLang="pt-BR" dirty="0" smtClean="0"/>
              <a:t>Sequências Alternativas ou de exceção</a:t>
            </a:r>
            <a:endParaRPr lang="pt-BR" altLang="pt-BR" dirty="0"/>
          </a:p>
          <a:p>
            <a:pPr lvl="1"/>
            <a:r>
              <a:rPr lang="pt-BR" altLang="pt-BR" dirty="0"/>
              <a:t>Requisitos </a:t>
            </a:r>
            <a:r>
              <a:rPr lang="pt-BR" altLang="pt-BR" dirty="0" smtClean="0"/>
              <a:t>Não-Funcionais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67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Especificando Casos de Uso</a:t>
            </a:r>
            <a:endParaRPr lang="pt-BR" altLang="pt-BR" dirty="0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altLang="pt-BR" dirty="0" smtClean="0"/>
              <a:t>Identificação: UC1</a:t>
            </a:r>
          </a:p>
          <a:p>
            <a:pPr marL="0" indent="0">
              <a:buNone/>
            </a:pPr>
            <a:r>
              <a:rPr lang="pt-BR" altLang="pt-BR" dirty="0" smtClean="0"/>
              <a:t>Caso de uso: Sacar dinheiro no caixa eletrônico</a:t>
            </a:r>
          </a:p>
          <a:p>
            <a:pPr marL="0" indent="0">
              <a:buNone/>
            </a:pPr>
            <a:r>
              <a:rPr lang="pt-BR" altLang="pt-BR" dirty="0" smtClean="0"/>
              <a:t>Ator: Cliente</a:t>
            </a:r>
          </a:p>
          <a:p>
            <a:pPr marL="0" indent="0">
              <a:buNone/>
            </a:pPr>
            <a:r>
              <a:rPr lang="pt-BR" altLang="pt-BR" dirty="0" smtClean="0"/>
              <a:t>Pré-Condições: o Cliente possui cartão do banco e senha cadastrada.</a:t>
            </a:r>
          </a:p>
          <a:p>
            <a:pPr marL="0" indent="0">
              <a:buNone/>
            </a:pPr>
            <a:r>
              <a:rPr lang="pt-BR" altLang="pt-BR" dirty="0" smtClean="0"/>
              <a:t>Pós-Condições: lançada a transação na conta do Cliente, atualizado o saldo da conta corrente e liberado o dinheiro.</a:t>
            </a:r>
          </a:p>
          <a:p>
            <a:pPr marL="0" indent="0">
              <a:buNone/>
            </a:pPr>
            <a:endParaRPr lang="pt-BR" altLang="pt-BR" dirty="0" smtClean="0"/>
          </a:p>
          <a:p>
            <a:pPr marL="0" indent="0">
              <a:buNone/>
            </a:pPr>
            <a:r>
              <a:rPr lang="pt-BR" altLang="pt-BR" dirty="0" smtClean="0"/>
              <a:t>Sequência Típica de Eventos (Fluxo Básico):</a:t>
            </a:r>
          </a:p>
          <a:p>
            <a:pPr lvl="4"/>
            <a:endParaRPr lang="pt-BR" altLang="pt-BR" dirty="0" smtClean="0"/>
          </a:p>
          <a:p>
            <a:pPr marL="0" indent="0">
              <a:buNone/>
            </a:pPr>
            <a:r>
              <a:rPr lang="pt-BR" altLang="pt-BR" dirty="0" smtClean="0"/>
              <a:t>1. Este caso de uso começa quando o Cliente realiza a leitura do cartão do banco no caixa eletrônico</a:t>
            </a:r>
          </a:p>
          <a:p>
            <a:pPr marL="0" indent="0">
              <a:buNone/>
            </a:pPr>
            <a:r>
              <a:rPr lang="pt-BR" altLang="pt-BR" dirty="0" smtClean="0"/>
              <a:t>2. O Cliente informa a sua senha</a:t>
            </a:r>
          </a:p>
          <a:p>
            <a:pPr marL="0" indent="0">
              <a:buNone/>
            </a:pPr>
            <a:r>
              <a:rPr lang="pt-BR" altLang="pt-BR" dirty="0" smtClean="0"/>
              <a:t>3. O sistema valida a conta corrente e senha do Cliente, autorizando a operação</a:t>
            </a:r>
          </a:p>
          <a:p>
            <a:pPr marL="0" indent="0">
              <a:buNone/>
            </a:pPr>
            <a:r>
              <a:rPr lang="pt-BR" altLang="pt-BR" dirty="0" smtClean="0"/>
              <a:t>4. O Cliente informa o valor do saque</a:t>
            </a:r>
          </a:p>
          <a:p>
            <a:pPr marL="0" indent="0">
              <a:buNone/>
            </a:pPr>
            <a:r>
              <a:rPr lang="pt-BR" altLang="pt-BR" dirty="0" smtClean="0"/>
              <a:t>5. O sistema autoriza o saque e lança o débito na conta corrente do Cliente</a:t>
            </a:r>
          </a:p>
          <a:p>
            <a:pPr marL="0" indent="0">
              <a:buNone/>
            </a:pPr>
            <a:r>
              <a:rPr lang="pt-BR" altLang="pt-BR" dirty="0" smtClean="0"/>
              <a:t>6. O sistema libera o dinheiro</a:t>
            </a:r>
            <a:endParaRPr lang="pt-BR" alt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99" y="1144893"/>
            <a:ext cx="4076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Especificando Casos de Uso</a:t>
            </a:r>
            <a:endParaRPr lang="pt-BR" altLang="pt-BR" dirty="0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r>
              <a:rPr lang="pt-BR" altLang="pt-BR" sz="2400" b="1" dirty="0" smtClean="0"/>
              <a:t>Sequências Alternativas (Fluxos Alternativos):</a:t>
            </a:r>
          </a:p>
          <a:p>
            <a:pPr lvl="5"/>
            <a:endParaRPr lang="pt-BR" altLang="pt-BR" sz="1600" dirty="0" smtClean="0"/>
          </a:p>
          <a:p>
            <a:pPr marL="0" indent="0">
              <a:buNone/>
            </a:pPr>
            <a:r>
              <a:rPr lang="pt-BR" altLang="pt-BR" sz="2400" dirty="0" smtClean="0"/>
              <a:t>3a. Cliente Inválido: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000" dirty="0" smtClean="0"/>
              <a:t>O sistema não reconhece a conta corrente e senha do Cliente como válida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altLang="pt-BR" sz="2000" dirty="0" smtClean="0"/>
              <a:t>A operação é cancelada</a:t>
            </a:r>
          </a:p>
          <a:p>
            <a:pPr lvl="6"/>
            <a:endParaRPr lang="pt-BR" altLang="pt-BR" sz="1400" dirty="0" smtClean="0"/>
          </a:p>
          <a:p>
            <a:pPr marL="0" indent="0">
              <a:buNone/>
            </a:pPr>
            <a:r>
              <a:rPr lang="pt-BR" altLang="pt-BR" sz="2400" dirty="0" smtClean="0"/>
              <a:t>5a. Fundos Insuficientes: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BR" altLang="pt-BR" sz="2000" dirty="0" smtClean="0"/>
              <a:t>O </a:t>
            </a:r>
            <a:r>
              <a:rPr lang="pt-BR" altLang="pt-BR" sz="2000" dirty="0"/>
              <a:t>sistema não autoriza o valor solicitado para saque pelo Cliente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pt-BR" altLang="pt-BR" sz="2000" dirty="0" smtClean="0"/>
              <a:t>A </a:t>
            </a:r>
            <a:r>
              <a:rPr lang="pt-BR" altLang="pt-BR" sz="2000" dirty="0"/>
              <a:t>operação é </a:t>
            </a:r>
            <a:r>
              <a:rPr lang="pt-BR" altLang="pt-BR" sz="2000" dirty="0" smtClean="0"/>
              <a:t>cancelada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pt-BR" altLang="pt-BR" sz="2000" dirty="0"/>
          </a:p>
          <a:p>
            <a:pPr marL="0" indent="0">
              <a:buNone/>
            </a:pPr>
            <a:r>
              <a:rPr lang="pt-BR" altLang="pt-BR" sz="2400" b="1" dirty="0"/>
              <a:t>Requisitos Não-Funcionais</a:t>
            </a:r>
          </a:p>
          <a:p>
            <a:pPr lvl="1"/>
            <a:r>
              <a:rPr lang="pt-BR" altLang="pt-BR" sz="2000" dirty="0" smtClean="0"/>
              <a:t>Todas as transações devem ser criptografadas</a:t>
            </a:r>
            <a:endParaRPr lang="pt-BR" altLang="pt-BR" sz="2000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7638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Especificando </a:t>
            </a:r>
            <a:r>
              <a:rPr lang="pt-BR" altLang="pt-BR" dirty="0" smtClean="0"/>
              <a:t>Casos </a:t>
            </a:r>
            <a:r>
              <a:rPr lang="pt-BR" altLang="pt-BR" dirty="0"/>
              <a:t>de Uso</a:t>
            </a:r>
          </a:p>
        </p:txBody>
      </p:sp>
      <p:sp>
        <p:nvSpPr>
          <p:cNvPr id="11369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557356" y="1295487"/>
            <a:ext cx="5274326" cy="5246558"/>
          </a:xfrm>
        </p:spPr>
        <p:txBody>
          <a:bodyPr>
            <a:normAutofit lnSpcReduction="10000"/>
          </a:bodyPr>
          <a:lstStyle/>
          <a:p>
            <a:endParaRPr lang="pt-BR" altLang="pt-BR" dirty="0" smtClean="0"/>
          </a:p>
          <a:p>
            <a:r>
              <a:rPr lang="pt-BR" altLang="pt-BR" dirty="0" smtClean="0">
                <a:solidFill>
                  <a:srgbClr val="C00000"/>
                </a:solidFill>
              </a:rPr>
              <a:t>Generalização </a:t>
            </a:r>
            <a:r>
              <a:rPr lang="pt-BR" altLang="pt-BR" dirty="0">
                <a:solidFill>
                  <a:srgbClr val="C00000"/>
                </a:solidFill>
              </a:rPr>
              <a:t>Expressa com </a:t>
            </a:r>
            <a:r>
              <a:rPr lang="pt-BR" altLang="pt-BR" dirty="0" smtClean="0">
                <a:solidFill>
                  <a:srgbClr val="C00000"/>
                </a:solidFill>
              </a:rPr>
              <a:t>Ramificações</a:t>
            </a:r>
          </a:p>
          <a:p>
            <a:endParaRPr lang="pt-BR" altLang="pt-BR" dirty="0"/>
          </a:p>
          <a:p>
            <a:pPr lvl="1"/>
            <a:r>
              <a:rPr lang="pt-BR" altLang="pt-BR" dirty="0" smtClean="0"/>
              <a:t>Caracteriza situações em que existem duas ou mais opções de continuidade no fluxo de uma determinada seção.</a:t>
            </a:r>
          </a:p>
          <a:p>
            <a:pPr lvl="1"/>
            <a:endParaRPr lang="pt-BR" altLang="pt-BR" dirty="0" smtClean="0"/>
          </a:p>
          <a:p>
            <a:pPr lvl="1"/>
            <a:r>
              <a:rPr lang="pt-BR" altLang="pt-BR" dirty="0" smtClean="0"/>
              <a:t>Dentro da Sequência Típica de Eventos de uma seção indique desvios para subseções;</a:t>
            </a:r>
          </a:p>
          <a:p>
            <a:pPr lvl="1"/>
            <a:r>
              <a:rPr lang="pt-BR" altLang="pt-BR" dirty="0" smtClean="0"/>
              <a:t>Escreva uma subseção para cada desvio usando novamente uma Sequência Típica de Eventos.</a:t>
            </a:r>
          </a:p>
          <a:p>
            <a:endParaRPr lang="pt-BR" altLang="pt-BR" dirty="0"/>
          </a:p>
        </p:txBody>
      </p:sp>
      <p:sp>
        <p:nvSpPr>
          <p:cNvPr id="113697" name="AutoShape 33"/>
          <p:cNvSpPr>
            <a:spLocks noChangeAspect="1" noChangeArrowheads="1" noTextEdit="1"/>
          </p:cNvSpPr>
          <p:nvPr/>
        </p:nvSpPr>
        <p:spPr bwMode="auto">
          <a:xfrm>
            <a:off x="5567363" y="1968473"/>
            <a:ext cx="662463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1064"/>
            <a:ext cx="6038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6E5483-2E93-4697-AF1F-8252EA43C4D7}">
  <we:reference id="wa104198733" version="1.0.0.7" store="pt-BR" storeType="OMEX"/>
  <we:alternateReferences>
    <we:reference id="WA104198733" version="1.0.0.7" store="WA10419873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59643</TotalTime>
  <Words>1994</Words>
  <Application>Microsoft Office PowerPoint</Application>
  <PresentationFormat>Widescreen</PresentationFormat>
  <Paragraphs>310</Paragraphs>
  <Slides>27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Britannic Bold</vt:lpstr>
      <vt:lpstr>Calibri</vt:lpstr>
      <vt:lpstr>Calibri Light</vt:lpstr>
      <vt:lpstr>Monotype Sorts</vt:lpstr>
      <vt:lpstr>Times New Roman</vt:lpstr>
      <vt:lpstr>Tema do Office</vt:lpstr>
      <vt:lpstr>Disciplina Engenharia de Requisitos Bel. Engenharia de Software FACIN / PUCRS  Prof. Ricardo Melo Bastos</vt:lpstr>
      <vt:lpstr>Especificação de Requisitos de Sistema</vt:lpstr>
      <vt:lpstr>Apresentação do PowerPoint</vt:lpstr>
      <vt:lpstr>ATOR</vt:lpstr>
      <vt:lpstr>CASO DE USO</vt:lpstr>
      <vt:lpstr>Especificando Casos de Uso</vt:lpstr>
      <vt:lpstr>Especificando Casos de Uso</vt:lpstr>
      <vt:lpstr>Especificando Casos de Uso</vt:lpstr>
      <vt:lpstr>Especificando Casos de Uso</vt:lpstr>
      <vt:lpstr>Especificando Casos de Uso</vt:lpstr>
      <vt:lpstr>DEPENDÊNCIAS ENTRE CASOS DE USO: INCLUSÃO</vt:lpstr>
      <vt:lpstr>DEPENDÊNCIAS ENTRE CASOS DE USO: INCLUSÃO</vt:lpstr>
      <vt:lpstr>DEPENDÊNCIAS ENTRE CASOS DE USO: INCLUSÃO</vt:lpstr>
      <vt:lpstr>DEPENDÊNCIAS ENTRE CASOS DE USO: INCLUSÃO</vt:lpstr>
      <vt:lpstr>DEPENDÊNCIAS ENTRE CASOS DE USO: EXTENSÃO</vt:lpstr>
      <vt:lpstr>DEPENDÊNCIAS ENTRE CASOS DE USO: EXTENSÃO</vt:lpstr>
      <vt:lpstr>DEPENDÊNCIAS ENTRE CASOS DE USO: EXTENSÃO</vt:lpstr>
      <vt:lpstr>Dica</vt:lpstr>
      <vt:lpstr>Exemplo de Diagrama de Atividades para um Caso de Uso de Sistema</vt:lpstr>
      <vt:lpstr>DIAGRAMA DE CASOS DE USO</vt:lpstr>
      <vt:lpstr>DIAGRAMA DE CASOS DE USO</vt:lpstr>
      <vt:lpstr>DIAGRAMA DE CASOS DE USO</vt:lpstr>
      <vt:lpstr>Casos de Uso de Negócio e Casos de Uso de Sistema</vt:lpstr>
      <vt:lpstr>BUC</vt:lpstr>
      <vt:lpstr>Atividades a serem realizadas com apoio do produto</vt:lpstr>
      <vt:lpstr>Caso de Uso de Sistema (Product Use Case – PUC)</vt:lpstr>
      <vt:lpstr>Exercício</vt:lpstr>
    </vt:vector>
  </TitlesOfParts>
  <Company>GTIT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 Engenharia de Requisitos Bel. Engenharia de Software FACIN / PUCRS  Prof. Ricardo Melo Bastos</dc:title>
  <dc:creator>Ricardo Melo Bastos</dc:creator>
  <cp:lastModifiedBy>Ricardo Melo Bastos</cp:lastModifiedBy>
  <cp:revision>297</cp:revision>
  <dcterms:created xsi:type="dcterms:W3CDTF">2015-08-18T20:14:03Z</dcterms:created>
  <dcterms:modified xsi:type="dcterms:W3CDTF">2016-05-03T18:28:04Z</dcterms:modified>
</cp:coreProperties>
</file>