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660"/>
  </p:normalViewPr>
  <p:slideViewPr>
    <p:cSldViewPr snapToGrid="0">
      <p:cViewPr>
        <p:scale>
          <a:sx n="130" d="100"/>
          <a:sy n="130" d="100"/>
        </p:scale>
        <p:origin x="1824" y="-2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98B9-166E-4F56-ABF9-145B4714743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F01D-8617-4E1A-BAA5-FAE78DB56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3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98B9-166E-4F56-ABF9-145B4714743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F01D-8617-4E1A-BAA5-FAE78DB56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6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98B9-166E-4F56-ABF9-145B4714743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F01D-8617-4E1A-BAA5-FAE78DB56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7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98B9-166E-4F56-ABF9-145B4714743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F01D-8617-4E1A-BAA5-FAE78DB56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3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98B9-166E-4F56-ABF9-145B4714743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F01D-8617-4E1A-BAA5-FAE78DB56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0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98B9-166E-4F56-ABF9-145B4714743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F01D-8617-4E1A-BAA5-FAE78DB56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7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98B9-166E-4F56-ABF9-145B4714743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F01D-8617-4E1A-BAA5-FAE78DB56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1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98B9-166E-4F56-ABF9-145B4714743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F01D-8617-4E1A-BAA5-FAE78DB56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5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98B9-166E-4F56-ABF9-145B4714743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F01D-8617-4E1A-BAA5-FAE78DB56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6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98B9-166E-4F56-ABF9-145B4714743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F01D-8617-4E1A-BAA5-FAE78DB56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9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98B9-166E-4F56-ABF9-145B4714743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F01D-8617-4E1A-BAA5-FAE78DB56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6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598B9-166E-4F56-ABF9-145B4714743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5F01D-8617-4E1A-BAA5-FAE78DB567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2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833770" y="5249559"/>
            <a:ext cx="697727" cy="66222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675" b="1" dirty="0" err="1"/>
              <a:t>Automated</a:t>
            </a:r>
            <a:r>
              <a:rPr lang="pt-BR" sz="675" b="1" dirty="0"/>
              <a:t> </a:t>
            </a:r>
            <a:r>
              <a:rPr lang="pt-BR" sz="675" b="1" dirty="0" err="1"/>
              <a:t>search</a:t>
            </a:r>
            <a:r>
              <a:rPr lang="pt-BR" sz="675" b="1" dirty="0"/>
              <a:t> </a:t>
            </a:r>
          </a:p>
          <a:p>
            <a:pPr algn="ctr"/>
            <a:r>
              <a:rPr lang="pt-BR" sz="675" b="1" dirty="0"/>
              <a:t>query</a:t>
            </a:r>
            <a:endParaRPr lang="en-US" sz="675" b="1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2739006" y="5249559"/>
            <a:ext cx="854268" cy="66222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675" b="1" dirty="0"/>
              <a:t>Abstract/</a:t>
            </a:r>
            <a:r>
              <a:rPr lang="pt-BR" sz="675" b="1" dirty="0" err="1"/>
              <a:t>Title</a:t>
            </a:r>
            <a:r>
              <a:rPr lang="pt-BR" sz="675" b="1" dirty="0"/>
              <a:t> </a:t>
            </a:r>
            <a:r>
              <a:rPr lang="pt-BR" sz="675" b="1" dirty="0" err="1"/>
              <a:t>selection</a:t>
            </a:r>
            <a:r>
              <a:rPr lang="pt-BR" sz="675" b="1" dirty="0"/>
              <a:t> </a:t>
            </a:r>
            <a:r>
              <a:rPr lang="pt-BR" sz="675" b="1" dirty="0" err="1"/>
              <a:t>phase</a:t>
            </a:r>
            <a:endParaRPr lang="en-US" sz="675" b="1" dirty="0"/>
          </a:p>
        </p:txBody>
      </p:sp>
      <p:sp>
        <p:nvSpPr>
          <p:cNvPr id="6" name="Seta para a direita 5"/>
          <p:cNvSpPr/>
          <p:nvPr/>
        </p:nvSpPr>
        <p:spPr>
          <a:xfrm>
            <a:off x="2540653" y="5470300"/>
            <a:ext cx="189197" cy="2683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ixaDeTexto 8"/>
          <p:cNvSpPr txBox="1"/>
          <p:nvPr/>
        </p:nvSpPr>
        <p:spPr>
          <a:xfrm>
            <a:off x="2032123" y="5652094"/>
            <a:ext cx="338554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88" dirty="0"/>
              <a:t>175</a:t>
            </a:r>
            <a:endParaRPr lang="en-US" sz="788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062806" y="5652094"/>
            <a:ext cx="287258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88" dirty="0"/>
              <a:t>61</a:t>
            </a:r>
            <a:endParaRPr lang="en-US" sz="788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00783" y="5249559"/>
            <a:ext cx="854268" cy="66222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675" b="1" dirty="0" err="1"/>
              <a:t>Answers</a:t>
            </a:r>
            <a:r>
              <a:rPr lang="pt-BR" sz="675" b="1" dirty="0"/>
              <a:t> </a:t>
            </a:r>
            <a:r>
              <a:rPr lang="pt-BR" sz="675" b="1" dirty="0" err="1"/>
              <a:t>extraction</a:t>
            </a:r>
            <a:r>
              <a:rPr lang="pt-BR" sz="675" b="1" dirty="0"/>
              <a:t> </a:t>
            </a:r>
            <a:r>
              <a:rPr lang="pt-BR" sz="675" b="1" dirty="0" err="1"/>
              <a:t>from</a:t>
            </a:r>
            <a:r>
              <a:rPr lang="pt-BR" sz="675" b="1" dirty="0"/>
              <a:t> </a:t>
            </a:r>
            <a:r>
              <a:rPr lang="pt-BR" sz="675" b="1" dirty="0" err="1"/>
              <a:t>full</a:t>
            </a:r>
            <a:r>
              <a:rPr lang="pt-BR" sz="675" b="1" dirty="0"/>
              <a:t> </a:t>
            </a:r>
            <a:r>
              <a:rPr lang="pt-BR" sz="675" b="1" dirty="0" err="1"/>
              <a:t>text</a:t>
            </a:r>
            <a:r>
              <a:rPr lang="pt-BR" sz="675" b="1" dirty="0"/>
              <a:t> </a:t>
            </a:r>
            <a:r>
              <a:rPr lang="pt-BR" sz="675" b="1" dirty="0" err="1"/>
              <a:t>phase</a:t>
            </a:r>
            <a:endParaRPr lang="en-US" sz="675" b="1" dirty="0"/>
          </a:p>
        </p:txBody>
      </p:sp>
      <p:sp>
        <p:nvSpPr>
          <p:cNvPr id="12" name="Seta para a direita 11"/>
          <p:cNvSpPr/>
          <p:nvPr/>
        </p:nvSpPr>
        <p:spPr>
          <a:xfrm>
            <a:off x="3602430" y="5470300"/>
            <a:ext cx="189197" cy="2683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" name="CaixaDeTexto 12"/>
          <p:cNvSpPr txBox="1"/>
          <p:nvPr/>
        </p:nvSpPr>
        <p:spPr>
          <a:xfrm>
            <a:off x="4124583" y="5652094"/>
            <a:ext cx="287258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88" dirty="0"/>
              <a:t>31</a:t>
            </a:r>
            <a:endParaRPr lang="en-US" sz="788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925529" y="5911780"/>
            <a:ext cx="4812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75" b="1" dirty="0"/>
              <a:t>114 </a:t>
            </a:r>
          </a:p>
          <a:p>
            <a:pPr algn="ctr"/>
            <a:r>
              <a:rPr lang="pt-BR" sz="675" b="1" dirty="0" err="1"/>
              <a:t>rejected</a:t>
            </a:r>
            <a:endParaRPr lang="en-US" sz="675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987305" y="5913637"/>
            <a:ext cx="4812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75" b="1" dirty="0"/>
              <a:t>30</a:t>
            </a:r>
          </a:p>
          <a:p>
            <a:pPr algn="ctr"/>
            <a:r>
              <a:rPr lang="pt-BR" sz="675" b="1" dirty="0" err="1"/>
              <a:t>rejected</a:t>
            </a:r>
            <a:endParaRPr lang="en-US" sz="675" b="1" dirty="0"/>
          </a:p>
        </p:txBody>
      </p:sp>
      <p:cxnSp>
        <p:nvCxnSpPr>
          <p:cNvPr id="3" name="Conector de seta reta 2"/>
          <p:cNvCxnSpPr>
            <a:stCxn id="16" idx="3"/>
          </p:cNvCxnSpPr>
          <p:nvPr/>
        </p:nvCxnSpPr>
        <p:spPr>
          <a:xfrm>
            <a:off x="1602992" y="5279703"/>
            <a:ext cx="179308" cy="1285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894144" y="5129662"/>
            <a:ext cx="70884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675" b="1" dirty="0" err="1"/>
              <a:t>Requirements</a:t>
            </a:r>
            <a:r>
              <a:rPr lang="pt-BR" sz="675" b="1" dirty="0"/>
              <a:t> </a:t>
            </a:r>
            <a:br>
              <a:rPr lang="pt-BR" sz="675" b="1" dirty="0"/>
            </a:br>
            <a:r>
              <a:rPr lang="pt-BR" sz="675" b="1" dirty="0"/>
              <a:t>Engineering</a:t>
            </a:r>
            <a:endParaRPr lang="en-US" sz="675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11514" y="5408632"/>
            <a:ext cx="1051891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675" b="1" dirty="0" err="1"/>
              <a:t>Requirements</a:t>
            </a:r>
            <a:r>
              <a:rPr lang="pt-BR" sz="675" b="1" dirty="0"/>
              <a:t> </a:t>
            </a:r>
            <a:r>
              <a:rPr lang="pt-BR" sz="675" b="1" dirty="0" err="1"/>
              <a:t>synonims</a:t>
            </a:r>
            <a:endParaRPr lang="en-US" sz="675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898911" y="5592182"/>
            <a:ext cx="670751" cy="403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75" b="1" dirty="0" err="1"/>
              <a:t>Agile</a:t>
            </a:r>
            <a:r>
              <a:rPr lang="pt-BR" sz="675" b="1" dirty="0"/>
              <a:t> </a:t>
            </a:r>
            <a:r>
              <a:rPr lang="pt-BR" sz="675" b="1" dirty="0" err="1"/>
              <a:t>methodologies</a:t>
            </a:r>
            <a:r>
              <a:rPr lang="pt-BR" sz="675" b="1" dirty="0"/>
              <a:t> </a:t>
            </a:r>
            <a:r>
              <a:rPr lang="pt-BR" sz="675" b="1" dirty="0" err="1"/>
              <a:t>synonims</a:t>
            </a:r>
            <a:endParaRPr lang="en-US" sz="675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869392" y="5992287"/>
            <a:ext cx="809838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675" b="1" dirty="0" err="1"/>
              <a:t>Quality</a:t>
            </a:r>
            <a:r>
              <a:rPr lang="pt-BR" sz="675" b="1" dirty="0"/>
              <a:t> </a:t>
            </a:r>
            <a:r>
              <a:rPr lang="pt-BR" sz="675" b="1" dirty="0" err="1"/>
              <a:t>synonims</a:t>
            </a:r>
            <a:endParaRPr lang="en-US" sz="675" b="1" dirty="0"/>
          </a:p>
        </p:txBody>
      </p:sp>
      <p:cxnSp>
        <p:nvCxnSpPr>
          <p:cNvPr id="20" name="Conector de seta reta 19"/>
          <p:cNvCxnSpPr>
            <a:stCxn id="19" idx="3"/>
          </p:cNvCxnSpPr>
          <p:nvPr/>
        </p:nvCxnSpPr>
        <p:spPr>
          <a:xfrm flipV="1">
            <a:off x="1679230" y="5884946"/>
            <a:ext cx="131485" cy="2054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8" idx="3"/>
          </p:cNvCxnSpPr>
          <p:nvPr/>
        </p:nvCxnSpPr>
        <p:spPr>
          <a:xfrm flipV="1">
            <a:off x="1569662" y="5683072"/>
            <a:ext cx="198353" cy="1110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7" idx="3"/>
          </p:cNvCxnSpPr>
          <p:nvPr/>
        </p:nvCxnSpPr>
        <p:spPr>
          <a:xfrm>
            <a:off x="1663405" y="5506736"/>
            <a:ext cx="127408" cy="317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0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tângulo de cantos arredondados 135"/>
          <p:cNvSpPr/>
          <p:nvPr/>
        </p:nvSpPr>
        <p:spPr>
          <a:xfrm>
            <a:off x="1248355" y="6240355"/>
            <a:ext cx="4142180" cy="178276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9" name="Retângulo de cantos arredondados 128"/>
          <p:cNvSpPr/>
          <p:nvPr/>
        </p:nvSpPr>
        <p:spPr>
          <a:xfrm>
            <a:off x="1248355" y="5133871"/>
            <a:ext cx="4130494" cy="103967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1248355" y="2898058"/>
            <a:ext cx="4130494" cy="216801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461901" y="5359639"/>
            <a:ext cx="1664304" cy="58892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(E) </a:t>
            </a:r>
            <a:r>
              <a:rPr lang="pt-BR" sz="1000" b="1" dirty="0" err="1" smtClean="0"/>
              <a:t>Systematic</a:t>
            </a:r>
            <a:r>
              <a:rPr lang="pt-BR" sz="1000" b="1" dirty="0" smtClean="0"/>
              <a:t> </a:t>
            </a:r>
            <a:r>
              <a:rPr lang="pt-BR" sz="1000" b="1" dirty="0" err="1"/>
              <a:t>Literature</a:t>
            </a:r>
            <a:r>
              <a:rPr lang="pt-BR" sz="1000" b="1" dirty="0"/>
              <a:t> </a:t>
            </a:r>
            <a:r>
              <a:rPr lang="pt-BR" sz="1000" b="1" dirty="0" err="1" smtClean="0"/>
              <a:t>Review</a:t>
            </a:r>
            <a:r>
              <a:rPr lang="pt-BR" sz="1000" b="1" dirty="0" smtClean="0"/>
              <a:t> </a:t>
            </a:r>
            <a:r>
              <a:rPr lang="pt-BR" sz="1000" b="1" dirty="0" err="1" smtClean="0"/>
              <a:t>on</a:t>
            </a:r>
            <a:r>
              <a:rPr lang="pt-BR" sz="1000" b="1" dirty="0" smtClean="0"/>
              <a:t> </a:t>
            </a:r>
            <a:r>
              <a:rPr lang="pt-BR" sz="1000" b="1" dirty="0" err="1"/>
              <a:t>Acceptance</a:t>
            </a:r>
            <a:r>
              <a:rPr lang="pt-BR" sz="1000" b="1" dirty="0"/>
              <a:t> </a:t>
            </a:r>
            <a:r>
              <a:rPr lang="pt-BR" sz="1000" b="1" dirty="0" err="1"/>
              <a:t>Tests</a:t>
            </a:r>
            <a:r>
              <a:rPr lang="pt-BR" sz="1000" b="1" dirty="0"/>
              <a:t> </a:t>
            </a:r>
            <a:r>
              <a:rPr lang="pt-BR" sz="1000" b="1" dirty="0" err="1" smtClean="0"/>
              <a:t>Quality</a:t>
            </a:r>
            <a:r>
              <a:rPr lang="pt-BR" sz="1000" b="1" dirty="0" smtClean="0"/>
              <a:t> </a:t>
            </a:r>
            <a:r>
              <a:rPr lang="pt-BR" sz="1000" b="1" dirty="0" err="1" smtClean="0"/>
              <a:t>attributes</a:t>
            </a:r>
            <a:endParaRPr lang="en-US" sz="1000" b="1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395034" y="6423760"/>
            <a:ext cx="1639013" cy="95039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(G) </a:t>
            </a:r>
            <a:r>
              <a:rPr lang="pt-BR" sz="1000" b="1" dirty="0" err="1" smtClean="0"/>
              <a:t>Practitioners</a:t>
            </a:r>
            <a:r>
              <a:rPr lang="pt-BR" sz="1000" b="1" dirty="0" smtClean="0"/>
              <a:t> </a:t>
            </a:r>
            <a:r>
              <a:rPr lang="pt-BR" sz="1000" b="1" dirty="0"/>
              <a:t>interviews </a:t>
            </a:r>
            <a:r>
              <a:rPr lang="pt-BR" sz="1000" b="1" dirty="0" err="1"/>
              <a:t>about</a:t>
            </a:r>
            <a:r>
              <a:rPr lang="pt-BR" sz="1000" b="1" dirty="0"/>
              <a:t> </a:t>
            </a:r>
            <a:r>
              <a:rPr lang="pt-BR" sz="1000" b="1" dirty="0" err="1"/>
              <a:t>missing</a:t>
            </a:r>
            <a:r>
              <a:rPr lang="pt-BR" sz="1000" b="1" dirty="0"/>
              <a:t> </a:t>
            </a:r>
            <a:r>
              <a:rPr lang="pt-BR" sz="1000" b="1" dirty="0" err="1"/>
              <a:t>quality</a:t>
            </a:r>
            <a:r>
              <a:rPr lang="pt-BR" sz="1000" b="1" dirty="0"/>
              <a:t> atributes </a:t>
            </a:r>
            <a:r>
              <a:rPr lang="pt-BR" sz="1000" b="1" dirty="0" err="1"/>
              <a:t>on</a:t>
            </a:r>
            <a:r>
              <a:rPr lang="pt-BR" sz="1000" b="1" dirty="0"/>
              <a:t> “</a:t>
            </a:r>
            <a:r>
              <a:rPr lang="pt-BR" sz="1000" b="1" dirty="0" err="1"/>
              <a:t>bad</a:t>
            </a:r>
            <a:r>
              <a:rPr lang="pt-BR" sz="1000" b="1" dirty="0" smtClean="0"/>
              <a:t>” </a:t>
            </a:r>
            <a:r>
              <a:rPr lang="pt-BR" sz="1000" b="1" dirty="0" err="1" smtClean="0"/>
              <a:t>handcrafted</a:t>
            </a:r>
            <a:r>
              <a:rPr lang="pt-BR" sz="1000" b="1" dirty="0" smtClean="0"/>
              <a:t> </a:t>
            </a:r>
            <a:r>
              <a:rPr lang="pt-BR" sz="1000" b="1" dirty="0"/>
              <a:t>BDD </a:t>
            </a:r>
            <a:r>
              <a:rPr lang="pt-BR" sz="1000" b="1" dirty="0" err="1"/>
              <a:t>scenarios</a:t>
            </a:r>
            <a:r>
              <a:rPr lang="pt-BR" sz="1000" b="1" dirty="0"/>
              <a:t> and </a:t>
            </a:r>
            <a:r>
              <a:rPr lang="pt-BR" sz="1000" b="1" dirty="0" err="1"/>
              <a:t>how</a:t>
            </a:r>
            <a:r>
              <a:rPr lang="pt-BR" sz="1000" b="1" dirty="0"/>
              <a:t> </a:t>
            </a:r>
            <a:r>
              <a:rPr lang="pt-BR" sz="1000" b="1" dirty="0" err="1"/>
              <a:t>they</a:t>
            </a:r>
            <a:r>
              <a:rPr lang="pt-BR" sz="1000" b="1" dirty="0"/>
              <a:t> </a:t>
            </a:r>
            <a:r>
              <a:rPr lang="pt-BR" sz="1000" b="1" dirty="0" err="1"/>
              <a:t>evaluate</a:t>
            </a:r>
            <a:r>
              <a:rPr lang="pt-BR" sz="1000" b="1" dirty="0"/>
              <a:t> </a:t>
            </a:r>
            <a:r>
              <a:rPr lang="pt-BR" sz="1000" b="1" dirty="0" err="1"/>
              <a:t>those</a:t>
            </a:r>
            <a:r>
              <a:rPr lang="pt-BR" sz="1000" b="1" dirty="0"/>
              <a:t> </a:t>
            </a:r>
            <a:r>
              <a:rPr lang="pt-BR" sz="1000" b="1" dirty="0" err="1"/>
              <a:t>attributes</a:t>
            </a:r>
            <a:endParaRPr lang="en-US" sz="1000" b="1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354057" y="5395861"/>
            <a:ext cx="1750115" cy="52035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(F) </a:t>
            </a:r>
            <a:r>
              <a:rPr lang="pt-BR" sz="1000" b="1" dirty="0" err="1" smtClean="0"/>
              <a:t>Inspection</a:t>
            </a:r>
            <a:r>
              <a:rPr lang="pt-BR" sz="1000" b="1" dirty="0" smtClean="0"/>
              <a:t> </a:t>
            </a:r>
            <a:r>
              <a:rPr lang="pt-BR" sz="1000" b="1" dirty="0" err="1" smtClean="0"/>
              <a:t>technique</a:t>
            </a:r>
            <a:r>
              <a:rPr lang="pt-BR" sz="1000" b="1" dirty="0" smtClean="0"/>
              <a:t/>
            </a:r>
            <a:br>
              <a:rPr lang="pt-BR" sz="1000" b="1" dirty="0" smtClean="0"/>
            </a:br>
            <a:r>
              <a:rPr lang="pt-BR" sz="1000" b="1" dirty="0" smtClean="0"/>
              <a:t>for </a:t>
            </a:r>
            <a:r>
              <a:rPr lang="pt-BR" sz="1000" b="1" dirty="0"/>
              <a:t>BDD </a:t>
            </a:r>
            <a:r>
              <a:rPr lang="pt-BR" sz="1000" b="1" dirty="0" err="1" smtClean="0"/>
              <a:t>scenarios</a:t>
            </a:r>
            <a:r>
              <a:rPr lang="pt-BR" sz="1000" b="1" dirty="0" smtClean="0"/>
              <a:t> </a:t>
            </a:r>
            <a:r>
              <a:rPr lang="pt-BR" sz="1000" b="1" dirty="0" err="1" smtClean="0"/>
              <a:t>proposal</a:t>
            </a:r>
            <a:endParaRPr lang="en-US" sz="1000" b="1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890334" y="6133575"/>
            <a:ext cx="2298314" cy="40630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/>
              <a:t>(</a:t>
            </a:r>
            <a:r>
              <a:rPr lang="pt-BR" sz="1000" b="1" dirty="0" smtClean="0"/>
              <a:t>I) </a:t>
            </a:r>
            <a:r>
              <a:rPr lang="pt-BR" sz="1000" b="1" dirty="0" err="1" smtClean="0"/>
              <a:t>Practitioners</a:t>
            </a:r>
            <a:r>
              <a:rPr lang="pt-BR" sz="1000" b="1" dirty="0" smtClean="0"/>
              <a:t> </a:t>
            </a:r>
            <a:r>
              <a:rPr lang="pt-BR" sz="1000" b="1" dirty="0"/>
              <a:t>interviews </a:t>
            </a:r>
            <a:r>
              <a:rPr lang="pt-BR" sz="1000" b="1" dirty="0" err="1"/>
              <a:t>to</a:t>
            </a:r>
            <a:r>
              <a:rPr lang="pt-BR" sz="1000" b="1" dirty="0"/>
              <a:t> </a:t>
            </a:r>
            <a:r>
              <a:rPr lang="pt-BR" sz="1000" b="1" dirty="0" err="1"/>
              <a:t>validate</a:t>
            </a:r>
            <a:r>
              <a:rPr lang="pt-BR" sz="1000" b="1" dirty="0"/>
              <a:t> </a:t>
            </a:r>
            <a:r>
              <a:rPr lang="pt-BR" sz="1000" b="1" dirty="0" err="1"/>
              <a:t>the</a:t>
            </a:r>
            <a:r>
              <a:rPr lang="pt-BR" sz="1000" b="1" dirty="0"/>
              <a:t> </a:t>
            </a:r>
            <a:r>
              <a:rPr lang="pt-BR" sz="1000" b="1" dirty="0" err="1"/>
              <a:t>proposed</a:t>
            </a:r>
            <a:r>
              <a:rPr lang="pt-BR" sz="1000" b="1" dirty="0"/>
              <a:t> </a:t>
            </a:r>
            <a:r>
              <a:rPr lang="pt-BR" sz="1000" b="1" dirty="0" err="1" smtClean="0"/>
              <a:t>inspection</a:t>
            </a:r>
            <a:r>
              <a:rPr lang="pt-BR" sz="1000" b="1" dirty="0" smtClean="0"/>
              <a:t> </a:t>
            </a:r>
            <a:r>
              <a:rPr lang="pt-BR" sz="1000" b="1" dirty="0" err="1" smtClean="0"/>
              <a:t>technique</a:t>
            </a:r>
            <a:endParaRPr lang="en-US" sz="1000" b="1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066425" y="4336842"/>
            <a:ext cx="2016466" cy="64603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(D) </a:t>
            </a:r>
            <a:r>
              <a:rPr lang="pt-BR" sz="1000" b="1" dirty="0" err="1" smtClean="0"/>
              <a:t>Empirical</a:t>
            </a:r>
            <a:r>
              <a:rPr lang="pt-BR" sz="1000" b="1" dirty="0" smtClean="0"/>
              <a:t> </a:t>
            </a:r>
            <a:r>
              <a:rPr lang="pt-BR" sz="1000" b="1" dirty="0" err="1" smtClean="0"/>
              <a:t>study</a:t>
            </a:r>
            <a:r>
              <a:rPr lang="pt-BR" sz="1000" b="1" dirty="0" smtClean="0"/>
              <a:t> </a:t>
            </a:r>
            <a:r>
              <a:rPr lang="pt-BR" sz="1000" b="1" dirty="0" err="1"/>
              <a:t>comparing</a:t>
            </a:r>
            <a:r>
              <a:rPr lang="pt-BR" sz="1000" b="1" dirty="0"/>
              <a:t> </a:t>
            </a:r>
            <a:r>
              <a:rPr lang="pt-BR" sz="1000" b="1" dirty="0" err="1"/>
              <a:t>how</a:t>
            </a:r>
            <a:r>
              <a:rPr lang="pt-BR" sz="1000" b="1" dirty="0"/>
              <a:t> </a:t>
            </a:r>
            <a:r>
              <a:rPr lang="pt-BR" sz="1000" b="1" dirty="0" err="1" smtClean="0"/>
              <a:t>novices</a:t>
            </a:r>
            <a:r>
              <a:rPr lang="pt-BR" sz="1000" b="1" dirty="0" smtClean="0"/>
              <a:t> </a:t>
            </a:r>
            <a:r>
              <a:rPr lang="pt-BR" sz="1000" b="1" dirty="0" err="1" smtClean="0"/>
              <a:t>analyze</a:t>
            </a:r>
            <a:r>
              <a:rPr lang="pt-BR" sz="1000" b="1" dirty="0" smtClean="0"/>
              <a:t> </a:t>
            </a:r>
            <a:r>
              <a:rPr lang="pt-BR" sz="1000" b="1" dirty="0" err="1" smtClean="0"/>
              <a:t>and</a:t>
            </a:r>
            <a:r>
              <a:rPr lang="pt-BR" sz="1000" b="1" dirty="0" smtClean="0"/>
              <a:t> </a:t>
            </a:r>
            <a:r>
              <a:rPr lang="pt-BR" sz="1000" b="1" dirty="0" err="1" smtClean="0"/>
              <a:t>validate</a:t>
            </a:r>
            <a:r>
              <a:rPr lang="pt-BR" sz="1000" b="1" dirty="0" smtClean="0"/>
              <a:t> use </a:t>
            </a:r>
            <a:r>
              <a:rPr lang="pt-BR" sz="1000" b="1" dirty="0"/>
              <a:t>cases and BDD </a:t>
            </a:r>
            <a:r>
              <a:rPr lang="pt-BR" sz="1000" b="1" dirty="0" err="1"/>
              <a:t>scenarios</a:t>
            </a:r>
            <a:endParaRPr lang="en-US" sz="1000" b="1" dirty="0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1847216" y="3739844"/>
            <a:ext cx="1393723" cy="47293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(C) </a:t>
            </a:r>
            <a:r>
              <a:rPr lang="pt-BR" sz="1000" b="1" dirty="0" err="1" smtClean="0"/>
              <a:t>Literature</a:t>
            </a:r>
            <a:r>
              <a:rPr lang="pt-BR" sz="1000" b="1" dirty="0" smtClean="0"/>
              <a:t> </a:t>
            </a:r>
            <a:r>
              <a:rPr lang="pt-BR" sz="1000" b="1" dirty="0" err="1"/>
              <a:t>review</a:t>
            </a:r>
            <a:r>
              <a:rPr lang="pt-BR" sz="1000" b="1" dirty="0"/>
              <a:t> </a:t>
            </a:r>
            <a:r>
              <a:rPr lang="pt-BR" sz="1000" b="1" dirty="0" err="1"/>
              <a:t>on</a:t>
            </a:r>
            <a:r>
              <a:rPr lang="pt-BR" sz="1000" b="1" dirty="0"/>
              <a:t> </a:t>
            </a:r>
            <a:r>
              <a:rPr lang="pt-BR" sz="1000" b="1" dirty="0" err="1"/>
              <a:t>acceptance</a:t>
            </a:r>
            <a:r>
              <a:rPr lang="pt-BR" sz="1000" b="1" dirty="0"/>
              <a:t> </a:t>
            </a:r>
            <a:r>
              <a:rPr lang="pt-BR" sz="1000" b="1" dirty="0" err="1"/>
              <a:t>tests</a:t>
            </a:r>
            <a:r>
              <a:rPr lang="pt-BR" sz="1000" b="1" dirty="0"/>
              <a:t> </a:t>
            </a:r>
            <a:r>
              <a:rPr lang="pt-BR" sz="1000" b="1" dirty="0" err="1" smtClean="0"/>
              <a:t>formats</a:t>
            </a:r>
            <a:endParaRPr lang="en-US" sz="1000" b="1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1515339" y="3003955"/>
            <a:ext cx="1551085" cy="47260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(A) </a:t>
            </a:r>
            <a:r>
              <a:rPr lang="pt-BR" sz="1000" b="1" dirty="0" err="1" smtClean="0"/>
              <a:t>Literature</a:t>
            </a:r>
            <a:r>
              <a:rPr lang="pt-BR" sz="1000" b="1" dirty="0" smtClean="0"/>
              <a:t> </a:t>
            </a:r>
            <a:r>
              <a:rPr lang="pt-BR" sz="1000" b="1" dirty="0" err="1"/>
              <a:t>review</a:t>
            </a:r>
            <a:r>
              <a:rPr lang="pt-BR" sz="1000" b="1" dirty="0"/>
              <a:t> </a:t>
            </a:r>
            <a:r>
              <a:rPr lang="pt-BR" sz="1000" b="1" dirty="0" err="1"/>
              <a:t>on</a:t>
            </a:r>
            <a:r>
              <a:rPr lang="pt-BR" sz="1000" b="1" dirty="0"/>
              <a:t> </a:t>
            </a:r>
            <a:r>
              <a:rPr lang="pt-BR" sz="1000" b="1" dirty="0" err="1"/>
              <a:t>requirements</a:t>
            </a:r>
            <a:r>
              <a:rPr lang="pt-BR" sz="1000" b="1" dirty="0"/>
              <a:t> </a:t>
            </a:r>
            <a:r>
              <a:rPr lang="pt-BR" sz="1000" b="1" dirty="0" err="1" smtClean="0"/>
              <a:t>quality</a:t>
            </a:r>
            <a:endParaRPr lang="en-US" sz="1000" b="1" dirty="0"/>
          </a:p>
        </p:txBody>
      </p:sp>
      <p:cxnSp>
        <p:nvCxnSpPr>
          <p:cNvPr id="26" name="Conector angulado 25"/>
          <p:cNvCxnSpPr/>
          <p:nvPr/>
        </p:nvCxnSpPr>
        <p:spPr>
          <a:xfrm rot="5400000">
            <a:off x="759077" y="4436297"/>
            <a:ext cx="1860730" cy="41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20" idx="2"/>
          </p:cNvCxnSpPr>
          <p:nvPr/>
        </p:nvCxnSpPr>
        <p:spPr>
          <a:xfrm flipH="1">
            <a:off x="2544077" y="4212779"/>
            <a:ext cx="1" cy="1154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502187" y="3506139"/>
            <a:ext cx="14487" cy="824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do 38"/>
          <p:cNvCxnSpPr>
            <a:stCxn id="4" idx="3"/>
            <a:endCxn id="6" idx="1"/>
          </p:cNvCxnSpPr>
          <p:nvPr/>
        </p:nvCxnSpPr>
        <p:spPr>
          <a:xfrm>
            <a:off x="3126205" y="5654102"/>
            <a:ext cx="227852" cy="193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do 41"/>
          <p:cNvCxnSpPr>
            <a:stCxn id="5" idx="3"/>
            <a:endCxn id="36" idx="1"/>
          </p:cNvCxnSpPr>
          <p:nvPr/>
        </p:nvCxnSpPr>
        <p:spPr>
          <a:xfrm flipV="1">
            <a:off x="3034047" y="6896876"/>
            <a:ext cx="227851" cy="20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angulado 44"/>
          <p:cNvCxnSpPr>
            <a:stCxn id="13" idx="2"/>
            <a:endCxn id="6" idx="0"/>
          </p:cNvCxnSpPr>
          <p:nvPr/>
        </p:nvCxnSpPr>
        <p:spPr>
          <a:xfrm rot="16200000" flipH="1">
            <a:off x="3945392" y="5112137"/>
            <a:ext cx="412989" cy="1544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do 52"/>
          <p:cNvCxnSpPr>
            <a:stCxn id="6" idx="2"/>
            <a:endCxn id="36" idx="0"/>
          </p:cNvCxnSpPr>
          <p:nvPr/>
        </p:nvCxnSpPr>
        <p:spPr>
          <a:xfrm rot="16200000" flipH="1">
            <a:off x="3907857" y="6237471"/>
            <a:ext cx="710120" cy="67605"/>
          </a:xfrm>
          <a:prstGeom prst="bentConnector3">
            <a:avLst>
              <a:gd name="adj1" fmla="val 365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do 120"/>
          <p:cNvCxnSpPr/>
          <p:nvPr/>
        </p:nvCxnSpPr>
        <p:spPr>
          <a:xfrm>
            <a:off x="3262297" y="3947866"/>
            <a:ext cx="472713" cy="382626"/>
          </a:xfrm>
          <a:prstGeom prst="bentConnector3">
            <a:avLst>
              <a:gd name="adj1" fmla="val 9991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de cantos arredondados 35"/>
          <p:cNvSpPr/>
          <p:nvPr/>
        </p:nvSpPr>
        <p:spPr>
          <a:xfrm>
            <a:off x="3261898" y="6626334"/>
            <a:ext cx="2069644" cy="54108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(H) </a:t>
            </a:r>
            <a:r>
              <a:rPr lang="pt-BR" sz="1000" b="1" dirty="0" err="1" smtClean="0"/>
              <a:t>Improved</a:t>
            </a:r>
            <a:r>
              <a:rPr lang="pt-BR" sz="1000" b="1" dirty="0" smtClean="0"/>
              <a:t> </a:t>
            </a:r>
            <a:r>
              <a:rPr lang="pt-BR" sz="1000" b="1" dirty="0" err="1" smtClean="0"/>
              <a:t>inspection</a:t>
            </a:r>
            <a:r>
              <a:rPr lang="pt-BR" sz="1000" b="1" dirty="0" smtClean="0"/>
              <a:t> </a:t>
            </a:r>
            <a:r>
              <a:rPr lang="pt-BR" sz="1000" b="1" dirty="0" err="1" smtClean="0"/>
              <a:t>technique</a:t>
            </a:r>
            <a:r>
              <a:rPr lang="pt-BR" sz="1000" b="1" dirty="0" smtClean="0"/>
              <a:t/>
            </a:r>
            <a:br>
              <a:rPr lang="pt-BR" sz="1000" b="1" dirty="0" smtClean="0"/>
            </a:br>
            <a:r>
              <a:rPr lang="pt-BR" sz="1000" b="1" dirty="0" smtClean="0"/>
              <a:t>for </a:t>
            </a:r>
            <a:r>
              <a:rPr lang="pt-BR" sz="1000" b="1" dirty="0"/>
              <a:t>BDD </a:t>
            </a:r>
            <a:r>
              <a:rPr lang="pt-BR" sz="1000" b="1" dirty="0" err="1" smtClean="0"/>
              <a:t>scenarios</a:t>
            </a:r>
            <a:endParaRPr lang="en-US" sz="1000" b="1" dirty="0"/>
          </a:p>
        </p:txBody>
      </p:sp>
      <p:cxnSp>
        <p:nvCxnSpPr>
          <p:cNvPr id="46" name="Conector angulado 45"/>
          <p:cNvCxnSpPr>
            <a:stCxn id="4" idx="2"/>
            <a:endCxn id="5" idx="0"/>
          </p:cNvCxnSpPr>
          <p:nvPr/>
        </p:nvCxnSpPr>
        <p:spPr>
          <a:xfrm rot="5400000">
            <a:off x="2016699" y="6146406"/>
            <a:ext cx="475196" cy="79512"/>
          </a:xfrm>
          <a:prstGeom prst="bentConnector3">
            <a:avLst>
              <a:gd name="adj1" fmla="val 468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de cantos arredondados 50"/>
          <p:cNvSpPr/>
          <p:nvPr/>
        </p:nvSpPr>
        <p:spPr>
          <a:xfrm>
            <a:off x="1946788" y="8193602"/>
            <a:ext cx="2411360" cy="41299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(J) </a:t>
            </a:r>
            <a:r>
              <a:rPr lang="pt-BR" sz="1000" b="1" dirty="0" err="1" smtClean="0"/>
              <a:t>Quality</a:t>
            </a:r>
            <a:r>
              <a:rPr lang="pt-BR" sz="1000" b="1" dirty="0" smtClean="0"/>
              <a:t> </a:t>
            </a:r>
            <a:r>
              <a:rPr lang="pt-BR" sz="1000" b="1" dirty="0" err="1" smtClean="0"/>
              <a:t>inspection</a:t>
            </a:r>
            <a:r>
              <a:rPr lang="pt-BR" sz="1000" b="1" dirty="0" smtClean="0"/>
              <a:t> </a:t>
            </a:r>
            <a:r>
              <a:rPr lang="pt-BR" sz="1000" b="1" dirty="0"/>
              <a:t>for BDD </a:t>
            </a:r>
            <a:r>
              <a:rPr lang="pt-BR" sz="1000" b="1" dirty="0" err="1"/>
              <a:t>scenarios</a:t>
            </a:r>
            <a:endParaRPr lang="en-US" sz="1000" b="1" dirty="0"/>
          </a:p>
        </p:txBody>
      </p:sp>
      <p:cxnSp>
        <p:nvCxnSpPr>
          <p:cNvPr id="128" name="Conector angulado 127"/>
          <p:cNvCxnSpPr/>
          <p:nvPr/>
        </p:nvCxnSpPr>
        <p:spPr>
          <a:xfrm rot="5400000">
            <a:off x="4187148" y="7276992"/>
            <a:ext cx="489678" cy="270531"/>
          </a:xfrm>
          <a:prstGeom prst="bentConnector3">
            <a:avLst>
              <a:gd name="adj1" fmla="val 996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do 136"/>
          <p:cNvCxnSpPr>
            <a:stCxn id="11" idx="2"/>
            <a:endCxn id="51" idx="0"/>
          </p:cNvCxnSpPr>
          <p:nvPr/>
        </p:nvCxnSpPr>
        <p:spPr>
          <a:xfrm rot="5400000">
            <a:off x="2769120" y="6923231"/>
            <a:ext cx="1653720" cy="8870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aixaDeTexto 149"/>
          <p:cNvSpPr txBox="1"/>
          <p:nvPr/>
        </p:nvSpPr>
        <p:spPr>
          <a:xfrm rot="5400000">
            <a:off x="5108102" y="6844599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 3</a:t>
            </a:r>
            <a:endParaRPr lang="en-US" dirty="0"/>
          </a:p>
        </p:txBody>
      </p:sp>
      <p:sp>
        <p:nvSpPr>
          <p:cNvPr id="255" name="CaixaDeTexto 254"/>
          <p:cNvSpPr txBox="1"/>
          <p:nvPr/>
        </p:nvSpPr>
        <p:spPr>
          <a:xfrm rot="5400000">
            <a:off x="5119787" y="549278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257" name="CaixaDeTexto 256"/>
          <p:cNvSpPr txBox="1"/>
          <p:nvPr/>
        </p:nvSpPr>
        <p:spPr>
          <a:xfrm rot="5400000">
            <a:off x="5147514" y="3788973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 1</a:t>
            </a:r>
            <a:endParaRPr lang="en-US" dirty="0"/>
          </a:p>
        </p:txBody>
      </p:sp>
      <p:sp>
        <p:nvSpPr>
          <p:cNvPr id="71" name="Retângulo de cantos arredondados 70"/>
          <p:cNvSpPr/>
          <p:nvPr/>
        </p:nvSpPr>
        <p:spPr>
          <a:xfrm>
            <a:off x="3147564" y="3019086"/>
            <a:ext cx="1935326" cy="47293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(B) </a:t>
            </a:r>
            <a:r>
              <a:rPr lang="pt-BR" sz="1000" b="1" dirty="0" err="1" smtClean="0"/>
              <a:t>Literature</a:t>
            </a:r>
            <a:r>
              <a:rPr lang="pt-BR" sz="1000" b="1" dirty="0" smtClean="0"/>
              <a:t> </a:t>
            </a:r>
            <a:r>
              <a:rPr lang="pt-BR" sz="1000" b="1" dirty="0" err="1" smtClean="0"/>
              <a:t>review</a:t>
            </a:r>
            <a:r>
              <a:rPr lang="pt-BR" sz="1000" b="1" dirty="0" smtClean="0"/>
              <a:t> </a:t>
            </a:r>
            <a:r>
              <a:rPr lang="pt-BR" sz="1000" b="1" dirty="0" err="1" smtClean="0"/>
              <a:t>on</a:t>
            </a:r>
            <a:r>
              <a:rPr lang="pt-BR" sz="1000" b="1" dirty="0" smtClean="0"/>
              <a:t> </a:t>
            </a:r>
            <a:r>
              <a:rPr lang="pt-BR" sz="1000" b="1" dirty="0" err="1" smtClean="0"/>
              <a:t>inspection</a:t>
            </a:r>
            <a:r>
              <a:rPr lang="pt-BR" sz="1000" b="1" dirty="0" smtClean="0"/>
              <a:t> </a:t>
            </a:r>
            <a:r>
              <a:rPr lang="pt-BR" sz="1000" b="1" dirty="0" err="1" smtClean="0"/>
              <a:t>reading</a:t>
            </a:r>
            <a:r>
              <a:rPr lang="pt-BR" sz="1000" b="1" dirty="0" smtClean="0"/>
              <a:t> </a:t>
            </a:r>
            <a:r>
              <a:rPr lang="pt-BR" sz="1000" b="1" dirty="0" err="1" smtClean="0"/>
              <a:t>techniques</a:t>
            </a:r>
            <a:endParaRPr lang="en-US" sz="1000" b="1" dirty="0"/>
          </a:p>
        </p:txBody>
      </p:sp>
      <p:cxnSp>
        <p:nvCxnSpPr>
          <p:cNvPr id="82" name="Conector angulado 81"/>
          <p:cNvCxnSpPr>
            <a:stCxn id="23" idx="2"/>
            <a:endCxn id="13" idx="0"/>
          </p:cNvCxnSpPr>
          <p:nvPr/>
        </p:nvCxnSpPr>
        <p:spPr>
          <a:xfrm rot="16200000" flipH="1">
            <a:off x="2752631" y="3014815"/>
            <a:ext cx="860278" cy="1783776"/>
          </a:xfrm>
          <a:prstGeom prst="bentConnector3">
            <a:avLst>
              <a:gd name="adj1" fmla="val 1828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55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98207" y="3908982"/>
            <a:ext cx="1694700" cy="599478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 err="1" smtClean="0">
                <a:solidFill>
                  <a:schemeClr val="tx1"/>
                </a:solidFill>
              </a:rPr>
              <a:t>Phase</a:t>
            </a:r>
            <a:r>
              <a:rPr lang="pt-BR" sz="1000" b="1" dirty="0" smtClean="0">
                <a:solidFill>
                  <a:schemeClr val="tx1"/>
                </a:solidFill>
              </a:rPr>
              <a:t> 1: </a:t>
            </a:r>
            <a:r>
              <a:rPr lang="pt-BR" sz="1000" dirty="0" err="1" smtClean="0"/>
              <a:t>Ad-hoc</a:t>
            </a:r>
            <a:r>
              <a:rPr lang="pt-BR" sz="1000" dirty="0" smtClean="0"/>
              <a:t> </a:t>
            </a:r>
            <a:r>
              <a:rPr lang="pt-BR" sz="1000" dirty="0" err="1" smtClean="0"/>
              <a:t>exploration</a:t>
            </a:r>
            <a:r>
              <a:rPr lang="pt-BR" sz="1000" dirty="0" smtClean="0"/>
              <a:t> </a:t>
            </a:r>
            <a:r>
              <a:rPr lang="pt-BR" sz="1000" dirty="0" err="1" smtClean="0"/>
              <a:t>on</a:t>
            </a:r>
            <a:r>
              <a:rPr lang="pt-BR" sz="1000" dirty="0" smtClean="0"/>
              <a:t> </a:t>
            </a:r>
            <a:r>
              <a:rPr lang="pt-BR" sz="1000" dirty="0" err="1" smtClean="0"/>
              <a:t>quality</a:t>
            </a:r>
            <a:r>
              <a:rPr lang="pt-BR" sz="1000" dirty="0" smtClean="0"/>
              <a:t> atributes and BDD </a:t>
            </a:r>
            <a:r>
              <a:rPr lang="pt-BR" sz="1000" dirty="0" err="1" smtClean="0"/>
              <a:t>scenarios</a:t>
            </a:r>
            <a:endParaRPr lang="en-US" sz="10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2243138" y="3913229"/>
            <a:ext cx="1278361" cy="599478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 err="1">
                <a:solidFill>
                  <a:schemeClr val="tx1"/>
                </a:solidFill>
              </a:rPr>
              <a:t>Phase</a:t>
            </a:r>
            <a:r>
              <a:rPr lang="pt-BR" sz="1000" b="1" dirty="0">
                <a:solidFill>
                  <a:schemeClr val="tx1"/>
                </a:solidFill>
              </a:rPr>
              <a:t> 2: </a:t>
            </a:r>
            <a:r>
              <a:rPr lang="pt-BR" sz="1000" dirty="0" err="1" smtClean="0">
                <a:solidFill>
                  <a:schemeClr val="tx1"/>
                </a:solidFill>
              </a:rPr>
              <a:t>Inspection</a:t>
            </a:r>
            <a:r>
              <a:rPr lang="pt-BR" sz="1000" dirty="0" smtClean="0">
                <a:solidFill>
                  <a:schemeClr val="tx1"/>
                </a:solidFill>
              </a:rPr>
              <a:t> </a:t>
            </a:r>
            <a:r>
              <a:rPr lang="pt-BR" sz="1000" dirty="0" err="1" smtClean="0">
                <a:solidFill>
                  <a:schemeClr val="tx1"/>
                </a:solidFill>
              </a:rPr>
              <a:t>technique</a:t>
            </a:r>
            <a:r>
              <a:rPr lang="pt-BR" sz="1000" dirty="0" smtClean="0">
                <a:solidFill>
                  <a:schemeClr val="tx1"/>
                </a:solidFill>
              </a:rPr>
              <a:t> draft </a:t>
            </a:r>
            <a:r>
              <a:rPr lang="pt-BR" sz="1000" dirty="0" err="1">
                <a:solidFill>
                  <a:schemeClr val="tx1"/>
                </a:solidFill>
              </a:rPr>
              <a:t>based</a:t>
            </a:r>
            <a:r>
              <a:rPr lang="pt-BR" sz="1000" dirty="0">
                <a:solidFill>
                  <a:schemeClr val="tx1"/>
                </a:solidFill>
              </a:rPr>
              <a:t> </a:t>
            </a:r>
            <a:r>
              <a:rPr lang="pt-BR" sz="1000" dirty="0" err="1">
                <a:solidFill>
                  <a:schemeClr val="tx1"/>
                </a:solidFill>
              </a:rPr>
              <a:t>on</a:t>
            </a:r>
            <a:r>
              <a:rPr lang="pt-BR" sz="1000" dirty="0">
                <a:solidFill>
                  <a:schemeClr val="tx1"/>
                </a:solidFill>
              </a:rPr>
              <a:t> </a:t>
            </a:r>
            <a:r>
              <a:rPr lang="pt-BR" sz="1000" dirty="0" err="1">
                <a:solidFill>
                  <a:schemeClr val="tx1"/>
                </a:solidFill>
              </a:rPr>
              <a:t>literature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663777" y="3912714"/>
            <a:ext cx="1800499" cy="599478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 err="1">
                <a:solidFill>
                  <a:schemeClr val="tx1"/>
                </a:solidFill>
              </a:rPr>
              <a:t>Phase</a:t>
            </a:r>
            <a:r>
              <a:rPr lang="pt-BR" sz="1000" b="1" dirty="0">
                <a:solidFill>
                  <a:schemeClr val="tx1"/>
                </a:solidFill>
              </a:rPr>
              <a:t> 3: </a:t>
            </a:r>
            <a:r>
              <a:rPr lang="pt-BR" sz="1000" dirty="0" err="1" smtClean="0">
                <a:solidFill>
                  <a:schemeClr val="tx1"/>
                </a:solidFill>
              </a:rPr>
              <a:t>Inspection</a:t>
            </a:r>
            <a:r>
              <a:rPr lang="pt-BR" sz="1000" dirty="0" smtClean="0">
                <a:solidFill>
                  <a:schemeClr val="tx1"/>
                </a:solidFill>
              </a:rPr>
              <a:t> </a:t>
            </a:r>
            <a:r>
              <a:rPr lang="pt-BR" sz="1000" dirty="0" err="1" smtClean="0">
                <a:solidFill>
                  <a:schemeClr val="tx1"/>
                </a:solidFill>
              </a:rPr>
              <a:t>technique</a:t>
            </a:r>
            <a:r>
              <a:rPr lang="pt-BR" sz="1000" dirty="0" smtClean="0">
                <a:solidFill>
                  <a:schemeClr val="tx1"/>
                </a:solidFill>
              </a:rPr>
              <a:t> </a:t>
            </a:r>
            <a:r>
              <a:rPr lang="pt-BR" sz="1000" dirty="0" err="1">
                <a:solidFill>
                  <a:schemeClr val="tx1"/>
                </a:solidFill>
              </a:rPr>
              <a:t>refinement</a:t>
            </a:r>
            <a:r>
              <a:rPr lang="pt-BR" sz="1000" dirty="0">
                <a:solidFill>
                  <a:schemeClr val="tx1"/>
                </a:solidFill>
              </a:rPr>
              <a:t> </a:t>
            </a:r>
            <a:r>
              <a:rPr lang="pt-BR" sz="1000" dirty="0" err="1">
                <a:solidFill>
                  <a:schemeClr val="tx1"/>
                </a:solidFill>
              </a:rPr>
              <a:t>based</a:t>
            </a:r>
            <a:r>
              <a:rPr lang="pt-BR" sz="1000" dirty="0">
                <a:solidFill>
                  <a:schemeClr val="tx1"/>
                </a:solidFill>
              </a:rPr>
              <a:t> </a:t>
            </a:r>
            <a:r>
              <a:rPr lang="pt-BR" sz="1000" dirty="0" err="1">
                <a:solidFill>
                  <a:schemeClr val="tx1"/>
                </a:solidFill>
              </a:rPr>
              <a:t>on</a:t>
            </a:r>
            <a:r>
              <a:rPr lang="pt-BR" sz="1000" dirty="0">
                <a:solidFill>
                  <a:schemeClr val="tx1"/>
                </a:solidFill>
              </a:rPr>
              <a:t> BDD </a:t>
            </a:r>
            <a:r>
              <a:rPr lang="pt-BR" sz="1000" dirty="0" err="1">
                <a:solidFill>
                  <a:schemeClr val="tx1"/>
                </a:solidFill>
              </a:rPr>
              <a:t>practitioners</a:t>
            </a:r>
            <a:r>
              <a:rPr lang="pt-BR" sz="1000" dirty="0">
                <a:solidFill>
                  <a:schemeClr val="tx1"/>
                </a:solidFill>
              </a:rPr>
              <a:t> </a:t>
            </a:r>
            <a:r>
              <a:rPr lang="pt-BR" sz="1000" dirty="0" err="1">
                <a:solidFill>
                  <a:schemeClr val="tx1"/>
                </a:solidFill>
              </a:rPr>
              <a:t>opinions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Conector angulado 6"/>
          <p:cNvCxnSpPr>
            <a:stCxn id="4" idx="3"/>
            <a:endCxn id="5" idx="1"/>
          </p:cNvCxnSpPr>
          <p:nvPr/>
        </p:nvCxnSpPr>
        <p:spPr>
          <a:xfrm>
            <a:off x="2092907" y="4208721"/>
            <a:ext cx="150231" cy="42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do 22"/>
          <p:cNvCxnSpPr>
            <a:stCxn id="5" idx="3"/>
            <a:endCxn id="6" idx="1"/>
          </p:cNvCxnSpPr>
          <p:nvPr/>
        </p:nvCxnSpPr>
        <p:spPr>
          <a:xfrm flipV="1">
            <a:off x="3521499" y="4212453"/>
            <a:ext cx="142278" cy="51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7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6915</TotalTime>
  <Words>169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Oliveira, Gabriel</dc:creator>
  <cp:lastModifiedBy>Oliveira, Gabriel</cp:lastModifiedBy>
  <cp:revision>53</cp:revision>
  <dcterms:created xsi:type="dcterms:W3CDTF">2016-06-07T21:47:51Z</dcterms:created>
  <dcterms:modified xsi:type="dcterms:W3CDTF">2017-01-18T22:35:55Z</dcterms:modified>
</cp:coreProperties>
</file>