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73" r:id="rId5"/>
    <p:sldId id="259" r:id="rId6"/>
    <p:sldId id="284" r:id="rId7"/>
    <p:sldId id="261" r:id="rId8"/>
    <p:sldId id="276" r:id="rId9"/>
    <p:sldId id="277" r:id="rId10"/>
    <p:sldId id="274" r:id="rId11"/>
    <p:sldId id="260" r:id="rId12"/>
    <p:sldId id="263" r:id="rId13"/>
    <p:sldId id="264" r:id="rId14"/>
    <p:sldId id="262" r:id="rId15"/>
    <p:sldId id="265" r:id="rId16"/>
    <p:sldId id="266" r:id="rId17"/>
    <p:sldId id="267" r:id="rId18"/>
    <p:sldId id="268" r:id="rId19"/>
    <p:sldId id="279" r:id="rId20"/>
    <p:sldId id="280" r:id="rId21"/>
    <p:sldId id="278" r:id="rId22"/>
    <p:sldId id="281" r:id="rId23"/>
    <p:sldId id="282" r:id="rId24"/>
    <p:sldId id="283" r:id="rId25"/>
    <p:sldId id="271" r:id="rId26"/>
    <p:sldId id="27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346508-F897-4393-B932-2A7213AC73CD}">
          <p14:sldIdLst>
            <p14:sldId id="256"/>
            <p14:sldId id="257"/>
            <p14:sldId id="258"/>
            <p14:sldId id="273"/>
            <p14:sldId id="259"/>
            <p14:sldId id="284"/>
            <p14:sldId id="261"/>
            <p14:sldId id="276"/>
            <p14:sldId id="277"/>
            <p14:sldId id="274"/>
            <p14:sldId id="260"/>
            <p14:sldId id="263"/>
            <p14:sldId id="264"/>
            <p14:sldId id="262"/>
            <p14:sldId id="265"/>
            <p14:sldId id="266"/>
            <p14:sldId id="267"/>
            <p14:sldId id="268"/>
            <p14:sldId id="279"/>
            <p14:sldId id="280"/>
            <p14:sldId id="278"/>
            <p14:sldId id="281"/>
            <p14:sldId id="282"/>
            <p14:sldId id="283"/>
            <p14:sldId id="271"/>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ce" initials="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7475"/>
    <a:srgbClr val="707374"/>
    <a:srgbClr val="780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E86B7-89AD-4F13-9B6A-8F05314BB712}" type="datetimeFigureOut">
              <a:rPr lang="pt-BR" smtClean="0"/>
              <a:t>19/01/2016</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C564-0A02-4124-B549-1296EF21843F}" type="slidenum">
              <a:rPr lang="pt-BR" smtClean="0"/>
              <a:t>‹#›</a:t>
            </a:fld>
            <a:endParaRPr lang="pt-BR"/>
          </a:p>
        </p:txBody>
      </p:sp>
    </p:spTree>
    <p:extLst>
      <p:ext uri="{BB962C8B-B14F-4D97-AF65-F5344CB8AC3E}">
        <p14:creationId xmlns:p14="http://schemas.microsoft.com/office/powerpoint/2010/main" val="361824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Linda Rising em</a:t>
            </a:r>
            <a:r>
              <a:rPr lang="pt-BR" baseline="0" dirty="0" smtClean="0"/>
              <a:t> 2000 publicou um artigo na IEEE Software relatando o seu caso de sucesso ao adotar Scrum (método ágil). </a:t>
            </a:r>
            <a:endParaRPr lang="pt-BR" dirty="0"/>
          </a:p>
        </p:txBody>
      </p:sp>
      <p:sp>
        <p:nvSpPr>
          <p:cNvPr id="4" name="Slide Number Placeholder 3"/>
          <p:cNvSpPr>
            <a:spLocks noGrp="1"/>
          </p:cNvSpPr>
          <p:nvPr>
            <p:ph type="sldNum" sz="quarter" idx="10"/>
          </p:nvPr>
        </p:nvSpPr>
        <p:spPr/>
        <p:txBody>
          <a:bodyPr/>
          <a:lstStyle/>
          <a:p>
            <a:fld id="{7D0EC564-0A02-4124-B549-1296EF21843F}" type="slidenum">
              <a:rPr lang="pt-BR" smtClean="0"/>
              <a:t>2</a:t>
            </a:fld>
            <a:endParaRPr lang="pt-BR"/>
          </a:p>
        </p:txBody>
      </p:sp>
    </p:spTree>
    <p:extLst>
      <p:ext uri="{BB962C8B-B14F-4D97-AF65-F5344CB8AC3E}">
        <p14:creationId xmlns:p14="http://schemas.microsoft.com/office/powerpoint/2010/main" val="124935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Desde então 15 anos se passaram e diversas</a:t>
            </a:r>
            <a:r>
              <a:rPr lang="pt-BR" baseline="0" dirty="0" smtClean="0"/>
              <a:t> outras empresas e até mesmo empresas que não são do segmento de TI acreditaram na adoção dos métodos ágeis e implementaram a metodologia em seus processos de desenvolvimento por diversas motivações.</a:t>
            </a:r>
            <a:endParaRPr lang="pt-BR" dirty="0"/>
          </a:p>
        </p:txBody>
      </p:sp>
      <p:sp>
        <p:nvSpPr>
          <p:cNvPr id="4" name="Slide Number Placeholder 3"/>
          <p:cNvSpPr>
            <a:spLocks noGrp="1"/>
          </p:cNvSpPr>
          <p:nvPr>
            <p:ph type="sldNum" sz="quarter" idx="10"/>
          </p:nvPr>
        </p:nvSpPr>
        <p:spPr/>
        <p:txBody>
          <a:bodyPr/>
          <a:lstStyle/>
          <a:p>
            <a:fld id="{7D0EC564-0A02-4124-B549-1296EF21843F}" type="slidenum">
              <a:rPr lang="pt-BR" smtClean="0"/>
              <a:t>3</a:t>
            </a:fld>
            <a:endParaRPr lang="pt-BR"/>
          </a:p>
        </p:txBody>
      </p:sp>
    </p:spTree>
    <p:extLst>
      <p:ext uri="{BB962C8B-B14F-4D97-AF65-F5344CB8AC3E}">
        <p14:creationId xmlns:p14="http://schemas.microsoft.com/office/powerpoint/2010/main" val="14332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7D0EC564-0A02-4124-B549-1296EF21843F}" type="slidenum">
              <a:rPr lang="pt-BR" smtClean="0"/>
              <a:t>4</a:t>
            </a:fld>
            <a:endParaRPr lang="pt-BR"/>
          </a:p>
        </p:txBody>
      </p:sp>
    </p:spTree>
    <p:extLst>
      <p:ext uri="{BB962C8B-B14F-4D97-AF65-F5344CB8AC3E}">
        <p14:creationId xmlns:p14="http://schemas.microsoft.com/office/powerpoint/2010/main" val="31777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IBM FRAMEWORK -&gt; DAD</a:t>
            </a:r>
            <a:r>
              <a:rPr lang="pt-BR" baseline="0" dirty="0" smtClean="0"/>
              <a:t> -&gt; </a:t>
            </a:r>
            <a:endParaRPr lang="pt-BR" dirty="0"/>
          </a:p>
        </p:txBody>
      </p:sp>
      <p:sp>
        <p:nvSpPr>
          <p:cNvPr id="4" name="Slide Number Placeholder 3"/>
          <p:cNvSpPr>
            <a:spLocks noGrp="1"/>
          </p:cNvSpPr>
          <p:nvPr>
            <p:ph type="sldNum" sz="quarter" idx="10"/>
          </p:nvPr>
        </p:nvSpPr>
        <p:spPr/>
        <p:txBody>
          <a:bodyPr/>
          <a:lstStyle/>
          <a:p>
            <a:fld id="{7D0EC564-0A02-4124-B549-1296EF21843F}" type="slidenum">
              <a:rPr lang="pt-BR" smtClean="0"/>
              <a:t>9</a:t>
            </a:fld>
            <a:endParaRPr lang="pt-BR"/>
          </a:p>
        </p:txBody>
      </p:sp>
    </p:spTree>
    <p:extLst>
      <p:ext uri="{BB962C8B-B14F-4D97-AF65-F5344CB8AC3E}">
        <p14:creationId xmlns:p14="http://schemas.microsoft.com/office/powerpoint/2010/main" val="250485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17726410-05C1-4B13-B6FD-E3AD6B2FD2FC}" type="datetime1">
              <a:rPr lang="pt-BR" smtClean="0"/>
              <a:t>19/01/2016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25036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F50047E7-6FF9-4DB6-BC2E-AB349D1EDD4F}" type="datetime1">
              <a:rPr lang="pt-BR" smtClean="0"/>
              <a:t>19/01/2016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132098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0B74BA6E-8EF9-4A43-94AB-3EED47752DC6}" type="datetime1">
              <a:rPr lang="pt-BR" smtClean="0"/>
              <a:t>19/01/2016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67856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EA7AF1E3-5069-4CA9-918C-606B815EEFBE}" type="datetime1">
              <a:rPr lang="pt-BR" smtClean="0"/>
              <a:t>19/01/2016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247057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7B325-05C4-4C2D-86D3-A6D11EE3742A}" type="datetime1">
              <a:rPr lang="pt-BR" smtClean="0"/>
              <a:t>19/01/2016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274617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98500F86-9135-4A18-A9CA-C3665F9CB082}" type="datetime1">
              <a:rPr lang="pt-BR" smtClean="0"/>
              <a:t>19/01/2016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300315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1545F8D0-BE4E-4621-8AB3-C8133DE22B37}" type="datetime1">
              <a:rPr lang="pt-BR" smtClean="0"/>
              <a:t>19/01/2016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264984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097E988F-3A4F-4DDA-BC73-B5D6DAD6B29D}" type="datetime1">
              <a:rPr lang="pt-BR" smtClean="0"/>
              <a:t>19/01/2016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53182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E3A95-21D7-46A8-BF1C-6C96B07C4D0C}" type="datetime1">
              <a:rPr lang="pt-BR" smtClean="0"/>
              <a:t>19/01/2016</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159813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FD5B5-FA41-48DB-90D0-EA720574B32D}" type="datetime1">
              <a:rPr lang="pt-BR" smtClean="0"/>
              <a:t>19/01/2016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349564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47C508-31E5-4DD4-B465-36CEEF653134}" type="datetime1">
              <a:rPr lang="pt-BR" smtClean="0"/>
              <a:t>19/01/2016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363C729-B40D-46A5-8A98-048673288CB1}" type="slidenum">
              <a:rPr lang="pt-BR" smtClean="0"/>
              <a:t>‹#›</a:t>
            </a:fld>
            <a:endParaRPr lang="pt-BR"/>
          </a:p>
        </p:txBody>
      </p:sp>
    </p:spTree>
    <p:extLst>
      <p:ext uri="{BB962C8B-B14F-4D97-AF65-F5344CB8AC3E}">
        <p14:creationId xmlns:p14="http://schemas.microsoft.com/office/powerpoint/2010/main" val="397280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E9E90-85F6-430B-B284-B995830DAFF5}" type="datetime1">
              <a:rPr lang="pt-BR" smtClean="0"/>
              <a:t>19/01/2016</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3C729-B40D-46A5-8A98-048673288CB1}" type="slidenum">
              <a:rPr lang="pt-BR" smtClean="0"/>
              <a:t>‹#›</a:t>
            </a:fld>
            <a:endParaRPr lang="pt-BR"/>
          </a:p>
        </p:txBody>
      </p:sp>
    </p:spTree>
    <p:extLst>
      <p:ext uri="{BB962C8B-B14F-4D97-AF65-F5344CB8AC3E}">
        <p14:creationId xmlns:p14="http://schemas.microsoft.com/office/powerpoint/2010/main" val="136971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5" y="4581751"/>
            <a:ext cx="3770183" cy="1762151"/>
          </a:xfrm>
          <a:prstGeom prst="rect">
            <a:avLst/>
          </a:prstGeom>
        </p:spPr>
      </p:pic>
      <p:sp>
        <p:nvSpPr>
          <p:cNvPr id="2" name="Title 1"/>
          <p:cNvSpPr>
            <a:spLocks noGrp="1"/>
          </p:cNvSpPr>
          <p:nvPr>
            <p:ph type="ctrTitle"/>
          </p:nvPr>
        </p:nvSpPr>
        <p:spPr>
          <a:xfrm>
            <a:off x="1524000" y="1561018"/>
            <a:ext cx="9144000" cy="2387600"/>
          </a:xfrm>
        </p:spPr>
        <p:txBody>
          <a:bodyPr/>
          <a:lstStyle/>
          <a:p>
            <a:r>
              <a:rPr lang="pt-BR" b="1" dirty="0" smtClean="0">
                <a:latin typeface="Ebrima" panose="02000000000000000000" pitchFamily="2" charset="0"/>
                <a:ea typeface="Ebrima" panose="02000000000000000000" pitchFamily="2" charset="0"/>
                <a:cs typeface="Ebrima" panose="02000000000000000000" pitchFamily="2" charset="0"/>
              </a:rPr>
              <a:t>Fluency in Large-Scale Agile Development</a:t>
            </a:r>
            <a:endParaRPr lang="pt-BR" b="1" dirty="0">
              <a:latin typeface="Ebrima" panose="02000000000000000000" pitchFamily="2" charset="0"/>
              <a:ea typeface="Ebrima" panose="02000000000000000000" pitchFamily="2" charset="0"/>
              <a:cs typeface="Ebrima" panose="02000000000000000000" pitchFamily="2" charset="0"/>
            </a:endParaRPr>
          </a:p>
        </p:txBody>
      </p:sp>
      <p:sp>
        <p:nvSpPr>
          <p:cNvPr id="3" name="Subtitle 2"/>
          <p:cNvSpPr>
            <a:spLocks noGrp="1"/>
          </p:cNvSpPr>
          <p:nvPr>
            <p:ph type="subTitle" idx="1"/>
          </p:nvPr>
        </p:nvSpPr>
        <p:spPr>
          <a:xfrm>
            <a:off x="1524000" y="4581751"/>
            <a:ext cx="9144000" cy="1655762"/>
          </a:xfrm>
        </p:spPr>
        <p:txBody>
          <a:bodyPr>
            <a:normAutofit/>
          </a:bodyPr>
          <a:lstStyle/>
          <a:p>
            <a:pPr algn="r"/>
            <a:r>
              <a:rPr lang="pt-BR" sz="3200" dirty="0" smtClean="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student: Greice Roman</a:t>
            </a:r>
          </a:p>
          <a:p>
            <a:pPr algn="r"/>
            <a:r>
              <a:rPr lang="pt-BR" sz="3200" dirty="0" smtClean="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supervisor: Sabrina Marczak</a:t>
            </a:r>
            <a:endParaRPr lang="pt-BR" sz="32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endParaRPr>
          </a:p>
        </p:txBody>
      </p:sp>
      <p:pic>
        <p:nvPicPr>
          <p:cNvPr id="4" name="Imagem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0182" y="189198"/>
            <a:ext cx="604433" cy="1087173"/>
          </a:xfrm>
          <a:prstGeom prst="rect">
            <a:avLst/>
          </a:prstGeom>
        </p:spPr>
      </p:pic>
      <p:pic>
        <p:nvPicPr>
          <p:cNvPr id="5" name="Imagem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3606" y="430599"/>
            <a:ext cx="1179416" cy="797731"/>
          </a:xfrm>
          <a:prstGeom prst="rect">
            <a:avLst/>
          </a:prstGeom>
        </p:spPr>
      </p:pic>
      <p:sp>
        <p:nvSpPr>
          <p:cNvPr id="6" name="Rectangle 5"/>
          <p:cNvSpPr/>
          <p:nvPr/>
        </p:nvSpPr>
        <p:spPr>
          <a:xfrm>
            <a:off x="393515" y="212667"/>
            <a:ext cx="6096000" cy="1323439"/>
          </a:xfrm>
          <a:prstGeom prst="rect">
            <a:avLst/>
          </a:prstGeom>
        </p:spPr>
        <p:txBody>
          <a:bodyPr>
            <a:spAutoFit/>
          </a:bodyPr>
          <a:lstStyle/>
          <a:p>
            <a:r>
              <a:rPr lang="en-US" sz="1600" dirty="0" err="1" smtClean="0">
                <a:solidFill>
                  <a:srgbClr val="666666"/>
                </a:solidFill>
                <a:latin typeface="Ebrima" panose="02000000000000000000" pitchFamily="2" charset="0"/>
                <a:ea typeface="Ebrima" panose="02000000000000000000" pitchFamily="2" charset="0"/>
                <a:cs typeface="Ebrima" panose="02000000000000000000" pitchFamily="2" charset="0"/>
              </a:rPr>
              <a:t>Pontifícia</a:t>
            </a:r>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 </a:t>
            </a:r>
            <a:r>
              <a:rPr lang="en-US" sz="1600" dirty="0" err="1" smtClean="0">
                <a:solidFill>
                  <a:srgbClr val="666666"/>
                </a:solidFill>
                <a:latin typeface="Ebrima" panose="02000000000000000000" pitchFamily="2" charset="0"/>
                <a:ea typeface="Ebrima" panose="02000000000000000000" pitchFamily="2" charset="0"/>
                <a:cs typeface="Ebrima" panose="02000000000000000000" pitchFamily="2" charset="0"/>
              </a:rPr>
              <a:t>Universidade</a:t>
            </a:r>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 </a:t>
            </a:r>
            <a:r>
              <a:rPr lang="en-US" sz="1600" dirty="0" err="1" smtClean="0">
                <a:solidFill>
                  <a:srgbClr val="666666"/>
                </a:solidFill>
                <a:latin typeface="Ebrima" panose="02000000000000000000" pitchFamily="2" charset="0"/>
                <a:ea typeface="Ebrima" panose="02000000000000000000" pitchFamily="2" charset="0"/>
                <a:cs typeface="Ebrima" panose="02000000000000000000" pitchFamily="2" charset="0"/>
              </a:rPr>
              <a:t>Católica</a:t>
            </a:r>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 do Rio </a:t>
            </a:r>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Grande do </a:t>
            </a:r>
            <a:r>
              <a:rPr lang="en-US" sz="1600" dirty="0" err="1">
                <a:solidFill>
                  <a:srgbClr val="666666"/>
                </a:solidFill>
                <a:latin typeface="Ebrima" panose="02000000000000000000" pitchFamily="2" charset="0"/>
                <a:ea typeface="Ebrima" panose="02000000000000000000" pitchFamily="2" charset="0"/>
                <a:cs typeface="Ebrima" panose="02000000000000000000" pitchFamily="2" charset="0"/>
              </a:rPr>
              <a:t>Sul</a:t>
            </a:r>
            <a:endParaRPr lang="en-US" sz="1600" dirty="0">
              <a:solidFill>
                <a:srgbClr val="666666"/>
              </a:solidFill>
              <a:latin typeface="Ebrima" panose="02000000000000000000" pitchFamily="2" charset="0"/>
              <a:ea typeface="Ebrima" panose="02000000000000000000" pitchFamily="2" charset="0"/>
              <a:cs typeface="Ebrima" panose="02000000000000000000" pitchFamily="2" charset="0"/>
            </a:endParaRPr>
          </a:p>
          <a:p>
            <a:r>
              <a:rPr lang="en-US" sz="1600" dirty="0" err="1" smtClean="0">
                <a:solidFill>
                  <a:srgbClr val="666666"/>
                </a:solidFill>
                <a:latin typeface="Ebrima" panose="02000000000000000000" pitchFamily="2" charset="0"/>
                <a:ea typeface="Ebrima" panose="02000000000000000000" pitchFamily="2" charset="0"/>
                <a:cs typeface="Ebrima" panose="02000000000000000000" pitchFamily="2" charset="0"/>
              </a:rPr>
              <a:t>Faculdade</a:t>
            </a:r>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 de </a:t>
            </a:r>
            <a:r>
              <a:rPr lang="en-US" sz="1600" dirty="0" err="1" smtClean="0">
                <a:solidFill>
                  <a:srgbClr val="666666"/>
                </a:solidFill>
                <a:latin typeface="Ebrima" panose="02000000000000000000" pitchFamily="2" charset="0"/>
                <a:ea typeface="Ebrima" panose="02000000000000000000" pitchFamily="2" charset="0"/>
                <a:cs typeface="Ebrima" panose="02000000000000000000" pitchFamily="2" charset="0"/>
              </a:rPr>
              <a:t>Informatica</a:t>
            </a:r>
            <a:endParaRPr lang="en-US" sz="1600" dirty="0">
              <a:solidFill>
                <a:srgbClr val="666666"/>
              </a:solidFill>
              <a:latin typeface="Ebrima" panose="02000000000000000000" pitchFamily="2" charset="0"/>
              <a:ea typeface="Ebrima" panose="02000000000000000000" pitchFamily="2" charset="0"/>
              <a:cs typeface="Ebrima" panose="02000000000000000000" pitchFamily="2" charset="0"/>
            </a:endParaRPr>
          </a:p>
          <a:p>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Graduate Program </a:t>
            </a:r>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in Computer Science</a:t>
            </a:r>
          </a:p>
          <a:p>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Research Plan Proposal (PEP)</a:t>
            </a:r>
            <a:endParaRPr lang="en-US" sz="1600" dirty="0">
              <a:solidFill>
                <a:srgbClr val="666666"/>
              </a:solidFill>
              <a:latin typeface="Ebrima" panose="02000000000000000000" pitchFamily="2" charset="0"/>
              <a:ea typeface="Ebrima" panose="02000000000000000000" pitchFamily="2" charset="0"/>
              <a:cs typeface="Ebrima" panose="02000000000000000000" pitchFamily="2" charset="0"/>
            </a:endParaRPr>
          </a:p>
          <a:p>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January 2016</a:t>
            </a:r>
            <a:endParaRPr lang="pt-BR" dirty="0"/>
          </a:p>
        </p:txBody>
      </p:sp>
    </p:spTree>
    <p:extLst>
      <p:ext uri="{BB962C8B-B14F-4D97-AF65-F5344CB8AC3E}">
        <p14:creationId xmlns:p14="http://schemas.microsoft.com/office/powerpoint/2010/main" val="25481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940147" y="1688123"/>
            <a:ext cx="6457071" cy="3108543"/>
          </a:xfrm>
          <a:prstGeom prst="rect">
            <a:avLst/>
          </a:prstGeom>
        </p:spPr>
        <p:txBody>
          <a:bodyPr wrap="square">
            <a:spAutoFit/>
          </a:bodyPr>
          <a:lstStyle/>
          <a:p>
            <a:r>
              <a:rPr lang="en-US" sz="2800" dirty="0" smtClean="0">
                <a:solidFill>
                  <a:schemeClr val="bg1"/>
                </a:solidFill>
                <a:latin typeface="Ebrima" panose="02000000000000000000" pitchFamily="2" charset="0"/>
                <a:ea typeface="Ebrima" panose="02000000000000000000" pitchFamily="2" charset="0"/>
                <a:cs typeface="Ebrima" panose="02000000000000000000" pitchFamily="2" charset="0"/>
              </a:rPr>
              <a:t>Although the proposals above, being an ’</a:t>
            </a:r>
            <a:r>
              <a:rPr lang="en-US" sz="2800" dirty="0" err="1" smtClean="0">
                <a:solidFill>
                  <a:schemeClr val="bg1"/>
                </a:solidFill>
                <a:latin typeface="Ebrima" panose="02000000000000000000" pitchFamily="2" charset="0"/>
                <a:ea typeface="Ebrima" panose="02000000000000000000" pitchFamily="2" charset="0"/>
                <a:cs typeface="Ebrima" panose="02000000000000000000" pitchFamily="2" charset="0"/>
              </a:rPr>
              <a:t>agilist</a:t>
            </a:r>
            <a:r>
              <a:rPr lang="en-US" sz="2800" dirty="0" smtClean="0">
                <a:solidFill>
                  <a:schemeClr val="bg1"/>
                </a:solidFill>
                <a:latin typeface="Ebrima" panose="02000000000000000000" pitchFamily="2" charset="0"/>
                <a:ea typeface="Ebrima" panose="02000000000000000000" pitchFamily="2" charset="0"/>
                <a:cs typeface="Ebrima" panose="02000000000000000000" pitchFamily="2" charset="0"/>
              </a:rPr>
              <a:t>’ involves more than merely adopting practices or frameworks. </a:t>
            </a:r>
          </a:p>
          <a:p>
            <a:endParaRPr lang="en-US" sz="2800"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a:p>
            <a:r>
              <a:rPr lang="en-US" sz="2800" dirty="0" smtClean="0">
                <a:solidFill>
                  <a:schemeClr val="bg1"/>
                </a:solidFill>
                <a:latin typeface="Ebrima" panose="02000000000000000000" pitchFamily="2" charset="0"/>
                <a:ea typeface="Ebrima" panose="02000000000000000000" pitchFamily="2" charset="0"/>
                <a:cs typeface="Ebrima" panose="02000000000000000000" pitchFamily="2" charset="0"/>
              </a:rPr>
              <a:t>Teams and organizations need to acquire maturity and master new behaviors and change culture.</a:t>
            </a:r>
            <a:endParaRPr lang="pt-BR" sz="28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3" name="Slide Number Placeholder 2"/>
          <p:cNvSpPr>
            <a:spLocks noGrp="1"/>
          </p:cNvSpPr>
          <p:nvPr>
            <p:ph type="sldNum" sz="quarter" idx="12"/>
          </p:nvPr>
        </p:nvSpPr>
        <p:spPr/>
        <p:txBody>
          <a:bodyPr/>
          <a:lstStyle/>
          <a:p>
            <a:fld id="{E363C729-B40D-46A5-8A98-048673288CB1}" type="slidenum">
              <a:rPr lang="pt-BR" smtClean="0"/>
              <a:t>10</a:t>
            </a:fld>
            <a:endParaRPr lang="pt-BR"/>
          </a:p>
        </p:txBody>
      </p:sp>
      <p:sp>
        <p:nvSpPr>
          <p:cNvPr id="5" name="Rectangle 4"/>
          <p:cNvSpPr/>
          <p:nvPr/>
        </p:nvSpPr>
        <p:spPr>
          <a:xfrm>
            <a:off x="6096000" y="5707915"/>
            <a:ext cx="6096000" cy="830997"/>
          </a:xfrm>
          <a:prstGeom prst="rect">
            <a:avLst/>
          </a:prstGeom>
        </p:spPr>
        <p:txBody>
          <a:bodyPr>
            <a:spAutoFit/>
          </a:bodyPr>
          <a:lstStyle/>
          <a:p>
            <a:r>
              <a:rPr lang="en-US" sz="1600" dirty="0" err="1">
                <a:solidFill>
                  <a:schemeClr val="bg1"/>
                </a:solidFill>
                <a:latin typeface="NimbusSanL-Regu"/>
              </a:rPr>
              <a:t>Ranganath</a:t>
            </a:r>
            <a:r>
              <a:rPr lang="en-US" sz="1600" dirty="0">
                <a:solidFill>
                  <a:schemeClr val="bg1"/>
                </a:solidFill>
                <a:latin typeface="NimbusSanL-Regu"/>
              </a:rPr>
              <a:t>, P. “Elevating teams from ’doing’ agile to ’being’ and ’living’ agile”. </a:t>
            </a:r>
            <a:r>
              <a:rPr lang="en-US" sz="1600" dirty="0" smtClean="0">
                <a:solidFill>
                  <a:schemeClr val="bg1"/>
                </a:solidFill>
                <a:latin typeface="NimbusSanL-Regu"/>
              </a:rPr>
              <a:t>In: Proceedings </a:t>
            </a:r>
            <a:r>
              <a:rPr lang="en-US" sz="1600" dirty="0">
                <a:solidFill>
                  <a:schemeClr val="bg1"/>
                </a:solidFill>
                <a:latin typeface="NimbusSanL-Regu"/>
              </a:rPr>
              <a:t>of the Agile Conference, Salt Lake City, USA, IEEE Press, 2011, pp. </a:t>
            </a:r>
            <a:r>
              <a:rPr lang="en-US" sz="1600" dirty="0" smtClean="0">
                <a:solidFill>
                  <a:schemeClr val="bg1"/>
                </a:solidFill>
                <a:latin typeface="NimbusSanL-Regu"/>
              </a:rPr>
              <a:t>187–</a:t>
            </a:r>
            <a:r>
              <a:rPr lang="pt-BR" sz="1600" dirty="0" smtClean="0">
                <a:solidFill>
                  <a:schemeClr val="bg1"/>
                </a:solidFill>
                <a:latin typeface="NimbusSanL-Regu"/>
              </a:rPr>
              <a:t>194</a:t>
            </a:r>
            <a:r>
              <a:rPr lang="pt-BR" sz="1600" dirty="0">
                <a:solidFill>
                  <a:schemeClr val="bg1"/>
                </a:solidFill>
                <a:latin typeface="NimbusSanL-Regu"/>
              </a:rPr>
              <a:t>.</a:t>
            </a:r>
            <a:endParaRPr lang="pt-BR" sz="1600" dirty="0">
              <a:solidFill>
                <a:schemeClr val="bg1"/>
              </a:solidFill>
            </a:endParaRPr>
          </a:p>
        </p:txBody>
      </p:sp>
    </p:spTree>
    <p:extLst>
      <p:ext uri="{BB962C8B-B14F-4D97-AF65-F5344CB8AC3E}">
        <p14:creationId xmlns:p14="http://schemas.microsoft.com/office/powerpoint/2010/main" val="21018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12"/>
          <p:cNvSpPr txBox="1"/>
          <p:nvPr/>
        </p:nvSpPr>
        <p:spPr>
          <a:xfrm>
            <a:off x="3606949" y="724487"/>
            <a:ext cx="5004896" cy="830997"/>
          </a:xfrm>
          <a:prstGeom prst="rect">
            <a:avLst/>
          </a:prstGeom>
          <a:noFill/>
        </p:spPr>
        <p:txBody>
          <a:bodyPr wrap="none" rtlCol="0">
            <a:spAutoFit/>
          </a:bodyPr>
          <a:lstStyle/>
          <a:p>
            <a:r>
              <a:rPr lang="pt-BR" sz="4800" b="1" dirty="0" smtClean="0">
                <a:solidFill>
                  <a:schemeClr val="bg1"/>
                </a:solidFill>
                <a:latin typeface="Ebrima" panose="02000000000000000000" pitchFamily="2" charset="0"/>
                <a:ea typeface="Ebrima" panose="02000000000000000000" pitchFamily="2" charset="0"/>
                <a:cs typeface="Ebrima" panose="02000000000000000000" pitchFamily="2" charset="0"/>
              </a:rPr>
              <a:t>Maturity Models</a:t>
            </a:r>
            <a:endParaRPr lang="pt-BR" sz="4800"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16" name="TextBox 15"/>
          <p:cNvSpPr txBox="1"/>
          <p:nvPr/>
        </p:nvSpPr>
        <p:spPr>
          <a:xfrm>
            <a:off x="902897" y="3673602"/>
            <a:ext cx="3722494" cy="861774"/>
          </a:xfrm>
          <a:prstGeom prst="rect">
            <a:avLst/>
          </a:prstGeom>
          <a:noFill/>
        </p:spPr>
        <p:txBody>
          <a:bodyPr wrap="none" rtlCol="0">
            <a:spAutoFit/>
          </a:bodyPr>
          <a:lstStyle/>
          <a:p>
            <a:pPr algn="ctr"/>
            <a:r>
              <a:rPr lang="pt-BR" sz="1600" b="1" dirty="0" smtClean="0">
                <a:solidFill>
                  <a:schemeClr val="bg1"/>
                </a:solidFill>
                <a:latin typeface="Ebrima" panose="02000000000000000000" pitchFamily="2" charset="0"/>
                <a:ea typeface="Ebrima" panose="02000000000000000000" pitchFamily="2" charset="0"/>
                <a:cs typeface="Ebrima" panose="02000000000000000000" pitchFamily="2" charset="0"/>
              </a:rPr>
              <a:t>Fontana et. al. ‘15</a:t>
            </a:r>
          </a:p>
          <a:p>
            <a:pPr algn="ctr"/>
            <a:r>
              <a:rPr lang="en-US" sz="1600" dirty="0" smtClean="0">
                <a:solidFill>
                  <a:schemeClr val="bg1"/>
                </a:solidFill>
                <a:latin typeface="Ebrima" panose="02000000000000000000" pitchFamily="2" charset="0"/>
                <a:ea typeface="Ebrima" panose="02000000000000000000" pitchFamily="2" charset="0"/>
                <a:cs typeface="Ebrima" panose="02000000000000000000" pitchFamily="2" charset="0"/>
              </a:rPr>
              <a:t>The Journal of Systems and Software</a:t>
            </a:r>
            <a:endParaRPr lang="pt-BR" sz="1600"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a:p>
            <a:endParaRPr lang="pt-BR" sz="1600" dirty="0">
              <a:solidFill>
                <a:schemeClr val="bg1"/>
              </a:solidFill>
            </a:endParaRPr>
          </a:p>
        </p:txBody>
      </p:sp>
      <p:pic>
        <p:nvPicPr>
          <p:cNvPr id="17" name="Picture 16"/>
          <p:cNvPicPr>
            <a:picLocks noChangeAspect="1"/>
          </p:cNvPicPr>
          <p:nvPr/>
        </p:nvPicPr>
        <p:blipFill>
          <a:blip r:embed="rId2"/>
          <a:stretch>
            <a:fillRect/>
          </a:stretch>
        </p:blipFill>
        <p:spPr>
          <a:xfrm>
            <a:off x="561703" y="4363312"/>
            <a:ext cx="4259180" cy="1854608"/>
          </a:xfrm>
          <a:prstGeom prst="rect">
            <a:avLst/>
          </a:prstGeom>
        </p:spPr>
      </p:pic>
      <p:sp>
        <p:nvSpPr>
          <p:cNvPr id="18" name="TextBox 17"/>
          <p:cNvSpPr txBox="1"/>
          <p:nvPr/>
        </p:nvSpPr>
        <p:spPr>
          <a:xfrm>
            <a:off x="1157284" y="6217920"/>
            <a:ext cx="3499676" cy="584775"/>
          </a:xfrm>
          <a:prstGeom prst="rect">
            <a:avLst/>
          </a:prstGeom>
          <a:noFill/>
        </p:spPr>
        <p:txBody>
          <a:bodyPr wrap="none" rtlCol="0">
            <a:spAutoFit/>
          </a:bodyPr>
          <a:lstStyle/>
          <a:p>
            <a:pPr algn="ctr"/>
            <a:r>
              <a:rPr lang="pt-BR" sz="1600" b="1" dirty="0" smtClean="0">
                <a:solidFill>
                  <a:schemeClr val="bg1"/>
                </a:solidFill>
                <a:latin typeface="Ebrima" panose="02000000000000000000" pitchFamily="2" charset="0"/>
                <a:ea typeface="Ebrima" panose="02000000000000000000" pitchFamily="2" charset="0"/>
                <a:cs typeface="Ebrima" panose="02000000000000000000" pitchFamily="2" charset="0"/>
              </a:rPr>
              <a:t>Gandomani and Nafchi ’15 </a:t>
            </a:r>
          </a:p>
          <a:p>
            <a:pPr algn="ctr"/>
            <a:r>
              <a:rPr lang="en-US" sz="1600" dirty="0" smtClean="0">
                <a:solidFill>
                  <a:schemeClr val="bg1"/>
                </a:solidFill>
                <a:latin typeface="Ebrima" panose="02000000000000000000" pitchFamily="2" charset="0"/>
                <a:ea typeface="Ebrima" panose="02000000000000000000" pitchFamily="2" charset="0"/>
                <a:cs typeface="Ebrima" panose="02000000000000000000" pitchFamily="2" charset="0"/>
              </a:rPr>
              <a:t>The </a:t>
            </a:r>
            <a:r>
              <a:rPr lang="en-US" sz="1600" dirty="0">
                <a:solidFill>
                  <a:schemeClr val="bg1"/>
                </a:solidFill>
                <a:latin typeface="Ebrima" panose="02000000000000000000" pitchFamily="2" charset="0"/>
                <a:ea typeface="Ebrima" panose="02000000000000000000" pitchFamily="2" charset="0"/>
                <a:cs typeface="Ebrima" panose="02000000000000000000" pitchFamily="2" charset="0"/>
              </a:rPr>
              <a:t>Journal of Systems and </a:t>
            </a:r>
            <a:r>
              <a:rPr lang="en-US" sz="1600" dirty="0" smtClean="0">
                <a:solidFill>
                  <a:schemeClr val="bg1"/>
                </a:solidFill>
                <a:latin typeface="Ebrima" panose="02000000000000000000" pitchFamily="2" charset="0"/>
                <a:ea typeface="Ebrima" panose="02000000000000000000" pitchFamily="2" charset="0"/>
                <a:cs typeface="Ebrima" panose="02000000000000000000" pitchFamily="2" charset="0"/>
              </a:rPr>
              <a:t>Software</a:t>
            </a:r>
            <a:endParaRPr lang="pt-BR" sz="16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23" name="TextBox 22"/>
          <p:cNvSpPr txBox="1"/>
          <p:nvPr/>
        </p:nvSpPr>
        <p:spPr>
          <a:xfrm>
            <a:off x="7004404" y="5636654"/>
            <a:ext cx="3811300" cy="646331"/>
          </a:xfrm>
          <a:prstGeom prst="rect">
            <a:avLst/>
          </a:prstGeom>
          <a:noFill/>
        </p:spPr>
        <p:txBody>
          <a:bodyPr wrap="none" rtlCol="0">
            <a:spAutoFit/>
          </a:bodyPr>
          <a:lstStyle/>
          <a:p>
            <a:pPr algn="ctr"/>
            <a:r>
              <a:rPr lang="pt-BR" b="1" dirty="0" smtClean="0">
                <a:solidFill>
                  <a:schemeClr val="bg1"/>
                </a:solidFill>
              </a:rPr>
              <a:t>Stojanov, Turetken, and Trienekens’15</a:t>
            </a:r>
          </a:p>
          <a:p>
            <a:pPr algn="ctr"/>
            <a:r>
              <a:rPr lang="pt-BR" dirty="0" smtClean="0">
                <a:solidFill>
                  <a:schemeClr val="bg1"/>
                </a:solidFill>
              </a:rPr>
              <a:t>Euromicro Conference</a:t>
            </a:r>
            <a:endParaRPr lang="pt-BR" dirty="0">
              <a:solidFill>
                <a:schemeClr val="bg1"/>
              </a:solidFill>
            </a:endParaRPr>
          </a:p>
        </p:txBody>
      </p:sp>
      <p:pic>
        <p:nvPicPr>
          <p:cNvPr id="3" name="Picture 2"/>
          <p:cNvPicPr>
            <a:picLocks noChangeAspect="1"/>
          </p:cNvPicPr>
          <p:nvPr/>
        </p:nvPicPr>
        <p:blipFill>
          <a:blip r:embed="rId3"/>
          <a:stretch>
            <a:fillRect/>
          </a:stretch>
        </p:blipFill>
        <p:spPr>
          <a:xfrm>
            <a:off x="512931" y="1741218"/>
            <a:ext cx="4788382" cy="19323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557" y="3528320"/>
            <a:ext cx="6605419" cy="2014111"/>
          </a:xfrm>
          <a:prstGeom prst="rect">
            <a:avLst/>
          </a:prstGeom>
        </p:spPr>
      </p:pic>
      <p:sp>
        <p:nvSpPr>
          <p:cNvPr id="12" name="Slide Number Placeholder 2"/>
          <p:cNvSpPr>
            <a:spLocks noGrp="1"/>
          </p:cNvSpPr>
          <p:nvPr>
            <p:ph type="sldNum" sz="quarter" idx="12"/>
          </p:nvPr>
        </p:nvSpPr>
        <p:spPr>
          <a:xfrm>
            <a:off x="8610600" y="6356350"/>
            <a:ext cx="2743200" cy="365125"/>
          </a:xfrm>
        </p:spPr>
        <p:txBody>
          <a:bodyPr/>
          <a:lstStyle/>
          <a:p>
            <a:r>
              <a:rPr lang="pt-BR" dirty="0" smtClean="0"/>
              <a:t>10</a:t>
            </a:r>
            <a:endParaRPr lang="pt-BR" dirty="0"/>
          </a:p>
        </p:txBody>
      </p:sp>
    </p:spTree>
    <p:extLst>
      <p:ext uri="{BB962C8B-B14F-4D97-AF65-F5344CB8AC3E}">
        <p14:creationId xmlns:p14="http://schemas.microsoft.com/office/powerpoint/2010/main" val="327931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lgn="just">
              <a:buNone/>
            </a:pPr>
            <a:r>
              <a:rPr lang="en-US" dirty="0" smtClean="0">
                <a:latin typeface="Ebrima" panose="02000000000000000000" pitchFamily="2" charset="0"/>
                <a:ea typeface="Ebrima" panose="02000000000000000000" pitchFamily="2" charset="0"/>
                <a:cs typeface="Ebrima" panose="02000000000000000000" pitchFamily="2" charset="0"/>
              </a:rPr>
              <a:t>There are also only a few studies based on the aspects and principles related to scaled agile development, but none of them discusses extensively and comprehensively what characterizes this scenario and what it means to teams acquire fluency in this setting. My work aims to fill in this gap.</a:t>
            </a:r>
          </a:p>
          <a:p>
            <a:pPr marL="0" indent="0">
              <a:buNone/>
            </a:pPr>
            <a:r>
              <a:rPr lang="en-US" sz="1400" dirty="0" smtClean="0">
                <a:latin typeface="Ebrima" panose="02000000000000000000" pitchFamily="2" charset="0"/>
                <a:ea typeface="Ebrima" panose="02000000000000000000" pitchFamily="2" charset="0"/>
                <a:cs typeface="Ebrima" panose="02000000000000000000" pitchFamily="2" charset="0"/>
              </a:rPr>
              <a:t>			</a:t>
            </a:r>
          </a:p>
          <a:p>
            <a:pPr marL="0" indent="0">
              <a:buNone/>
            </a:pPr>
            <a:endParaRPr lang="en-US" sz="1400" dirty="0"/>
          </a:p>
          <a:p>
            <a:pPr marL="0" indent="0">
              <a:buNone/>
            </a:pPr>
            <a:r>
              <a:rPr lang="en-US" sz="1400" dirty="0" smtClean="0"/>
              <a:t>			</a:t>
            </a:r>
          </a:p>
          <a:p>
            <a:pPr marL="0" indent="0">
              <a:buNone/>
            </a:pPr>
            <a:r>
              <a:rPr lang="en-US" sz="1400" dirty="0"/>
              <a:t>	</a:t>
            </a:r>
            <a:r>
              <a:rPr lang="en-US" sz="1400" dirty="0" smtClean="0"/>
              <a:t>	                  </a:t>
            </a:r>
            <a:r>
              <a:rPr lang="en-US" sz="1400" dirty="0" smtClean="0">
                <a:latin typeface="Ebrima" panose="02000000000000000000" pitchFamily="2" charset="0"/>
                <a:ea typeface="Ebrima" panose="02000000000000000000" pitchFamily="2" charset="0"/>
                <a:cs typeface="Ebrima" panose="02000000000000000000" pitchFamily="2" charset="0"/>
              </a:rPr>
              <a:t>The term ’fluency’ refers to the scaled-teams’ maturity to perform in large-scale agile development</a:t>
            </a:r>
            <a:endParaRPr lang="pt-BR" sz="1400" dirty="0">
              <a:latin typeface="Ebrima" panose="02000000000000000000" pitchFamily="2" charset="0"/>
              <a:ea typeface="Ebrima" panose="02000000000000000000" pitchFamily="2" charset="0"/>
              <a:cs typeface="Ebrima" panose="02000000000000000000" pitchFamily="2" charset="0"/>
            </a:endParaRPr>
          </a:p>
        </p:txBody>
      </p:sp>
      <p:sp>
        <p:nvSpPr>
          <p:cNvPr id="4" name="TextBox 3"/>
          <p:cNvSpPr txBox="1"/>
          <p:nvPr/>
        </p:nvSpPr>
        <p:spPr>
          <a:xfrm>
            <a:off x="0" y="672235"/>
            <a:ext cx="12192000" cy="830997"/>
          </a:xfrm>
          <a:prstGeom prst="rect">
            <a:avLst/>
          </a:prstGeom>
          <a:noFill/>
        </p:spPr>
        <p:txBody>
          <a:bodyPr wrap="square" rtlCol="0">
            <a:spAutoFit/>
          </a:bodyPr>
          <a:lstStyle/>
          <a:p>
            <a:pPr algn="ctr"/>
            <a:r>
              <a:rPr lang="pt-BR" sz="4800" b="1" dirty="0" smtClean="0">
                <a:latin typeface="Ebrima" panose="02000000000000000000" pitchFamily="2" charset="0"/>
                <a:ea typeface="Ebrima" panose="02000000000000000000" pitchFamily="2" charset="0"/>
                <a:cs typeface="Ebrima" panose="02000000000000000000" pitchFamily="2" charset="0"/>
              </a:rPr>
              <a:t>The </a:t>
            </a:r>
            <a:r>
              <a:rPr lang="pt-BR" sz="4800" b="1" dirty="0" err="1" smtClean="0">
                <a:latin typeface="Ebrima" panose="02000000000000000000" pitchFamily="2" charset="0"/>
                <a:ea typeface="Ebrima" panose="02000000000000000000" pitchFamily="2" charset="0"/>
                <a:cs typeface="Ebrima" panose="02000000000000000000" pitchFamily="2" charset="0"/>
              </a:rPr>
              <a:t>Problem</a:t>
            </a:r>
            <a:r>
              <a:rPr lang="pt-BR" sz="4800" b="1" dirty="0" smtClean="0">
                <a:latin typeface="Ebrima" panose="02000000000000000000" pitchFamily="2" charset="0"/>
                <a:ea typeface="Ebrima" panose="02000000000000000000" pitchFamily="2" charset="0"/>
                <a:cs typeface="Ebrima" panose="02000000000000000000" pitchFamily="2" charset="0"/>
              </a:rPr>
              <a:t> </a:t>
            </a:r>
            <a:endParaRPr lang="pt-BR" sz="4800" b="1"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p:cNvSpPr>
            <a:spLocks noGrp="1"/>
          </p:cNvSpPr>
          <p:nvPr>
            <p:ph type="sldNum" sz="quarter" idx="12"/>
          </p:nvPr>
        </p:nvSpPr>
        <p:spPr/>
        <p:txBody>
          <a:bodyPr/>
          <a:lstStyle/>
          <a:p>
            <a:fld id="{E363C729-B40D-46A5-8A98-048673288CB1}" type="slidenum">
              <a:rPr lang="pt-BR" smtClean="0"/>
              <a:t>12</a:t>
            </a:fld>
            <a:endParaRPr lang="pt-BR"/>
          </a:p>
        </p:txBody>
      </p:sp>
    </p:spTree>
    <p:extLst>
      <p:ext uri="{BB962C8B-B14F-4D97-AF65-F5344CB8AC3E}">
        <p14:creationId xmlns:p14="http://schemas.microsoft.com/office/powerpoint/2010/main" val="283200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lgn="just">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lgn="just">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lgn="just">
              <a:buNone/>
            </a:pPr>
            <a:r>
              <a:rPr lang="en-US" dirty="0" smtClean="0">
                <a:latin typeface="Ebrima" panose="02000000000000000000" pitchFamily="2" charset="0"/>
                <a:ea typeface="Ebrima" panose="02000000000000000000" pitchFamily="2" charset="0"/>
                <a:cs typeface="Ebrima" panose="02000000000000000000" pitchFamily="2" charset="0"/>
              </a:rPr>
              <a:t>What are the aspects and stages involved in large-scale agile development that can be used for teams to acquire fluency in this setting?</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3378636" y="1214937"/>
            <a:ext cx="5711820" cy="830997"/>
          </a:xfrm>
          <a:prstGeom prst="rect">
            <a:avLst/>
          </a:prstGeom>
          <a:noFill/>
        </p:spPr>
        <p:txBody>
          <a:bodyPr wrap="none" rtlCol="0">
            <a:spAutoFit/>
          </a:bodyPr>
          <a:lstStyle/>
          <a:p>
            <a:r>
              <a:rPr lang="pt-BR" sz="4800" b="1" dirty="0" smtClean="0">
                <a:latin typeface="Ebrima" panose="02000000000000000000" pitchFamily="2" charset="0"/>
                <a:ea typeface="Ebrima" panose="02000000000000000000" pitchFamily="2" charset="0"/>
                <a:cs typeface="Ebrima" panose="02000000000000000000" pitchFamily="2" charset="0"/>
              </a:rPr>
              <a:t>Research Question </a:t>
            </a:r>
            <a:endParaRPr lang="pt-BR" sz="4800" b="1" dirty="0">
              <a:latin typeface="Ebrima" panose="02000000000000000000" pitchFamily="2" charset="0"/>
              <a:ea typeface="Ebrima" panose="02000000000000000000" pitchFamily="2" charset="0"/>
              <a:cs typeface="Ebrima" panose="02000000000000000000" pitchFamily="2" charset="0"/>
            </a:endParaRPr>
          </a:p>
        </p:txBody>
      </p:sp>
      <p:sp>
        <p:nvSpPr>
          <p:cNvPr id="2" name="Slide Number Placeholder 1"/>
          <p:cNvSpPr>
            <a:spLocks noGrp="1"/>
          </p:cNvSpPr>
          <p:nvPr>
            <p:ph type="sldNum" sz="quarter" idx="12"/>
          </p:nvPr>
        </p:nvSpPr>
        <p:spPr/>
        <p:txBody>
          <a:bodyPr/>
          <a:lstStyle/>
          <a:p>
            <a:fld id="{E363C729-B40D-46A5-8A98-048673288CB1}" type="slidenum">
              <a:rPr lang="pt-BR" smtClean="0"/>
              <a:t>13</a:t>
            </a:fld>
            <a:endParaRPr lang="pt-BR"/>
          </a:p>
        </p:txBody>
      </p:sp>
    </p:spTree>
    <p:extLst>
      <p:ext uri="{BB962C8B-B14F-4D97-AF65-F5344CB8AC3E}">
        <p14:creationId xmlns:p14="http://schemas.microsoft.com/office/powerpoint/2010/main" val="368768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597" y="1094056"/>
            <a:ext cx="10515600" cy="1325563"/>
          </a:xfrm>
        </p:spPr>
        <p:txBody>
          <a:bodyPr>
            <a:normAutofit/>
          </a:bodyPr>
          <a:lstStyle/>
          <a:p>
            <a:pPr algn="ctr"/>
            <a:r>
              <a:rPr lang="pt-BR" sz="4800" b="1" dirty="0" smtClean="0">
                <a:latin typeface="Ebrima" panose="02000000000000000000" pitchFamily="2" charset="0"/>
                <a:ea typeface="Ebrima" panose="02000000000000000000" pitchFamily="2" charset="0"/>
                <a:cs typeface="Ebrima" panose="02000000000000000000" pitchFamily="2" charset="0"/>
              </a:rPr>
              <a:t>My proposal</a:t>
            </a:r>
            <a:endParaRPr lang="pt-BR" sz="4800" b="1" dirty="0">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1211481" y="2137937"/>
            <a:ext cx="10515600" cy="4351338"/>
          </a:xfrm>
        </p:spPr>
        <p:txBody>
          <a:bodyPr/>
          <a:lstStyle/>
          <a:p>
            <a:pPr marL="0" indent="0">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smtClean="0">
              <a:latin typeface="Ebrima" panose="02000000000000000000" pitchFamily="2" charset="0"/>
              <a:ea typeface="Ebrima" panose="02000000000000000000" pitchFamily="2" charset="0"/>
              <a:cs typeface="Ebrima" panose="02000000000000000000" pitchFamily="2" charset="0"/>
            </a:endParaRPr>
          </a:p>
          <a:p>
            <a:pPr marL="0" indent="0">
              <a:buNone/>
            </a:pPr>
            <a:r>
              <a:rPr lang="en-US" dirty="0" smtClean="0">
                <a:latin typeface="Ebrima" panose="02000000000000000000" pitchFamily="2" charset="0"/>
                <a:ea typeface="Ebrima" panose="02000000000000000000" pitchFamily="2" charset="0"/>
                <a:cs typeface="Ebrima" panose="02000000000000000000" pitchFamily="2" charset="0"/>
              </a:rPr>
              <a:t>To characterize fluency in large-scale agile software development</a:t>
            </a:r>
            <a:endParaRPr lang="pt-BR" dirty="0">
              <a:latin typeface="Ebrima" panose="02000000000000000000" pitchFamily="2" charset="0"/>
              <a:ea typeface="Ebrima" panose="02000000000000000000" pitchFamily="2" charset="0"/>
              <a:cs typeface="Ebrima" panose="020000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5" y="4581751"/>
            <a:ext cx="3770183" cy="1762151"/>
          </a:xfrm>
          <a:prstGeom prst="rect">
            <a:avLst/>
          </a:prstGeom>
        </p:spPr>
      </p:pic>
      <p:sp>
        <p:nvSpPr>
          <p:cNvPr id="4" name="Slide Number Placeholder 3"/>
          <p:cNvSpPr>
            <a:spLocks noGrp="1"/>
          </p:cNvSpPr>
          <p:nvPr>
            <p:ph type="sldNum" sz="quarter" idx="12"/>
          </p:nvPr>
        </p:nvSpPr>
        <p:spPr/>
        <p:txBody>
          <a:bodyPr/>
          <a:lstStyle/>
          <a:p>
            <a:fld id="{E363C729-B40D-46A5-8A98-048673288CB1}" type="slidenum">
              <a:rPr lang="pt-BR" smtClean="0"/>
              <a:t>14</a:t>
            </a:fld>
            <a:endParaRPr lang="pt-BR"/>
          </a:p>
        </p:txBody>
      </p:sp>
    </p:spTree>
    <p:extLst>
      <p:ext uri="{BB962C8B-B14F-4D97-AF65-F5344CB8AC3E}">
        <p14:creationId xmlns:p14="http://schemas.microsoft.com/office/powerpoint/2010/main" val="331083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sz="4800" b="1" dirty="0" smtClean="0">
                <a:latin typeface="Ebrima" panose="02000000000000000000" pitchFamily="2" charset="0"/>
                <a:ea typeface="Ebrima" panose="02000000000000000000" pitchFamily="2" charset="0"/>
                <a:cs typeface="Ebrima" panose="02000000000000000000" pitchFamily="2" charset="0"/>
              </a:rPr>
              <a:t>Objectives</a:t>
            </a:r>
            <a:endParaRPr lang="pt-BR" b="1" dirty="0">
              <a:latin typeface="Ebrima" panose="02000000000000000000" pitchFamily="2" charset="0"/>
              <a:ea typeface="Ebrima" panose="02000000000000000000" pitchFamily="2" charset="0"/>
              <a:cs typeface="Ebrima" panose="02000000000000000000" pitchFamily="2" charset="0"/>
            </a:endParaRPr>
          </a:p>
        </p:txBody>
      </p:sp>
      <p:sp>
        <p:nvSpPr>
          <p:cNvPr id="3" name="Content Placeholder 2"/>
          <p:cNvSpPr>
            <a:spLocks noGrp="1"/>
          </p:cNvSpPr>
          <p:nvPr>
            <p:ph idx="1"/>
          </p:nvPr>
        </p:nvSpPr>
        <p:spPr>
          <a:xfrm>
            <a:off x="838200" y="1825624"/>
            <a:ext cx="10515600" cy="4758055"/>
          </a:xfrm>
        </p:spPr>
        <p:txBody>
          <a:bodyPr>
            <a:normAutofit fontScale="77500" lnSpcReduction="20000"/>
          </a:bodyPr>
          <a:lstStyle/>
          <a:p>
            <a:pPr marL="0" indent="0">
              <a:lnSpc>
                <a:spcPct val="110000"/>
              </a:lnSpc>
              <a:buNone/>
            </a:pPr>
            <a:r>
              <a:rPr lang="en-US" b="1" dirty="0" smtClean="0"/>
              <a:t>(Obj1) </a:t>
            </a:r>
            <a:r>
              <a:rPr lang="en-US" dirty="0" smtClean="0"/>
              <a:t>To understand the related concepts of Agile Development, Agile Transformation and Fluency in Agile Development;</a:t>
            </a:r>
          </a:p>
          <a:p>
            <a:pPr marL="0" indent="0">
              <a:lnSpc>
                <a:spcPct val="110000"/>
              </a:lnSpc>
              <a:buNone/>
            </a:pPr>
            <a:endParaRPr lang="en-US" dirty="0" smtClean="0"/>
          </a:p>
          <a:p>
            <a:pPr marL="0" indent="0">
              <a:lnSpc>
                <a:spcPct val="110000"/>
              </a:lnSpc>
              <a:buNone/>
            </a:pPr>
            <a:r>
              <a:rPr lang="en-US" b="1" dirty="0" smtClean="0"/>
              <a:t>(Obj2)</a:t>
            </a:r>
            <a:r>
              <a:rPr lang="en-US" dirty="0" smtClean="0"/>
              <a:t> To identify the literature state of art in Large-Scale Agile Development</a:t>
            </a:r>
            <a:r>
              <a:rPr lang="en-US" dirty="0"/>
              <a:t>;</a:t>
            </a:r>
            <a:endParaRPr lang="en-US" dirty="0" smtClean="0"/>
          </a:p>
          <a:p>
            <a:pPr marL="0" indent="0">
              <a:lnSpc>
                <a:spcPct val="110000"/>
              </a:lnSpc>
              <a:buNone/>
            </a:pPr>
            <a:endParaRPr lang="en-US" b="1" dirty="0" smtClean="0"/>
          </a:p>
          <a:p>
            <a:pPr marL="0" indent="0">
              <a:lnSpc>
                <a:spcPct val="110000"/>
              </a:lnSpc>
              <a:buNone/>
            </a:pPr>
            <a:r>
              <a:rPr lang="en-US" b="1" dirty="0" smtClean="0"/>
              <a:t>(Obj3)</a:t>
            </a:r>
            <a:r>
              <a:rPr lang="en-US" dirty="0" smtClean="0"/>
              <a:t> To identify the aspects and stages of fluency in Large-Scale Agile Development in practice;</a:t>
            </a:r>
          </a:p>
          <a:p>
            <a:pPr marL="0" indent="0">
              <a:lnSpc>
                <a:spcPct val="110000"/>
              </a:lnSpc>
              <a:buNone/>
            </a:pPr>
            <a:endParaRPr lang="en-US" b="1" dirty="0" smtClean="0"/>
          </a:p>
          <a:p>
            <a:pPr marL="0" indent="0">
              <a:lnSpc>
                <a:spcPct val="110000"/>
              </a:lnSpc>
              <a:buNone/>
            </a:pPr>
            <a:r>
              <a:rPr lang="en-US" b="1" dirty="0" smtClean="0"/>
              <a:t>(Obj4)</a:t>
            </a:r>
            <a:r>
              <a:rPr lang="en-US" dirty="0" smtClean="0"/>
              <a:t> To define a Fluency Framework based on the findings from Objectives 1 to 3;</a:t>
            </a:r>
          </a:p>
          <a:p>
            <a:pPr marL="0" indent="0">
              <a:lnSpc>
                <a:spcPct val="110000"/>
              </a:lnSpc>
              <a:buNone/>
            </a:pPr>
            <a:endParaRPr lang="en-US" b="1" dirty="0" smtClean="0"/>
          </a:p>
          <a:p>
            <a:pPr marL="0" indent="0">
              <a:lnSpc>
                <a:spcPct val="110000"/>
              </a:lnSpc>
              <a:buNone/>
            </a:pPr>
            <a:r>
              <a:rPr lang="en-US" b="1" dirty="0" smtClean="0"/>
              <a:t>(Obj5)</a:t>
            </a:r>
            <a:r>
              <a:rPr lang="en-US" dirty="0" smtClean="0"/>
              <a:t> To preliminarily evaluate the proposed Fluency Framework in order to shed some light on its applicability in practice.</a:t>
            </a:r>
            <a:endParaRPr lang="pt-BR" dirty="0"/>
          </a:p>
        </p:txBody>
      </p:sp>
      <p:sp>
        <p:nvSpPr>
          <p:cNvPr id="4" name="Slide Number Placeholder 3"/>
          <p:cNvSpPr>
            <a:spLocks noGrp="1"/>
          </p:cNvSpPr>
          <p:nvPr>
            <p:ph type="sldNum" sz="quarter" idx="12"/>
          </p:nvPr>
        </p:nvSpPr>
        <p:spPr/>
        <p:txBody>
          <a:bodyPr/>
          <a:lstStyle/>
          <a:p>
            <a:fld id="{E363C729-B40D-46A5-8A98-048673288CB1}" type="slidenum">
              <a:rPr lang="pt-BR" smtClean="0"/>
              <a:t>15</a:t>
            </a:fld>
            <a:endParaRPr lang="pt-BR"/>
          </a:p>
        </p:txBody>
      </p:sp>
    </p:spTree>
    <p:extLst>
      <p:ext uri="{BB962C8B-B14F-4D97-AF65-F5344CB8AC3E}">
        <p14:creationId xmlns:p14="http://schemas.microsoft.com/office/powerpoint/2010/main" val="392556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Rounded Rectangle 25"/>
          <p:cNvSpPr/>
          <p:nvPr/>
        </p:nvSpPr>
        <p:spPr>
          <a:xfrm>
            <a:off x="7801022" y="4527876"/>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ounded Rectangle 23"/>
          <p:cNvSpPr/>
          <p:nvPr/>
        </p:nvSpPr>
        <p:spPr>
          <a:xfrm>
            <a:off x="7718140" y="1882674"/>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Oval 24"/>
          <p:cNvSpPr/>
          <p:nvPr/>
        </p:nvSpPr>
        <p:spPr>
          <a:xfrm>
            <a:off x="7329583" y="1346330"/>
            <a:ext cx="1193211"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3</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3" name="Rounded Rectangle 12"/>
          <p:cNvSpPr/>
          <p:nvPr/>
        </p:nvSpPr>
        <p:spPr>
          <a:xfrm>
            <a:off x="456363" y="1648679"/>
            <a:ext cx="5408023"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itle 1"/>
          <p:cNvSpPr txBox="1">
            <a:spLocks/>
          </p:cNvSpPr>
          <p:nvPr/>
        </p:nvSpPr>
        <p:spPr>
          <a:xfrm>
            <a:off x="853207" y="128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smtClean="0">
                <a:solidFill>
                  <a:schemeClr val="bg1"/>
                </a:solidFill>
                <a:latin typeface="Ebrima" panose="02000000000000000000" pitchFamily="2" charset="0"/>
                <a:ea typeface="Ebrima" panose="02000000000000000000" pitchFamily="2" charset="0"/>
                <a:cs typeface="Ebrima" panose="02000000000000000000" pitchFamily="2" charset="0"/>
              </a:rPr>
              <a:t>Methodology</a:t>
            </a:r>
            <a:endParaRPr lang="pt-BR"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2" name="Rounded Rectangle 1"/>
          <p:cNvSpPr/>
          <p:nvPr/>
        </p:nvSpPr>
        <p:spPr>
          <a:xfrm>
            <a:off x="849923" y="2054114"/>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Literature Review</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6" name="Rounded Rectangle 5"/>
          <p:cNvSpPr/>
          <p:nvPr/>
        </p:nvSpPr>
        <p:spPr>
          <a:xfrm>
            <a:off x="3558364" y="2054113"/>
            <a:ext cx="1945311" cy="85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Benchmarking</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9" name="Rounded Rectangle 8"/>
          <p:cNvSpPr/>
          <p:nvPr/>
        </p:nvSpPr>
        <p:spPr>
          <a:xfrm>
            <a:off x="8758672" y="2260740"/>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Fluency Fram.</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0" name="Rounded Rectangle 9"/>
          <p:cNvSpPr/>
          <p:nvPr/>
        </p:nvSpPr>
        <p:spPr>
          <a:xfrm>
            <a:off x="8791205" y="4993065"/>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Member Checking</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5" name="Right Arrow 14"/>
          <p:cNvSpPr/>
          <p:nvPr/>
        </p:nvSpPr>
        <p:spPr>
          <a:xfrm rot="5400000">
            <a:off x="2733546" y="3547267"/>
            <a:ext cx="724699" cy="645698"/>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p:cNvSpPr/>
          <p:nvPr/>
        </p:nvSpPr>
        <p:spPr>
          <a:xfrm>
            <a:off x="161614" y="1000118"/>
            <a:ext cx="1131609"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1</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9" name="Right Arrow 18"/>
          <p:cNvSpPr/>
          <p:nvPr/>
        </p:nvSpPr>
        <p:spPr>
          <a:xfrm rot="475241">
            <a:off x="6149445" y="2506279"/>
            <a:ext cx="1268584" cy="645698"/>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ight Arrow 19"/>
          <p:cNvSpPr/>
          <p:nvPr/>
        </p:nvSpPr>
        <p:spPr>
          <a:xfrm rot="19545035">
            <a:off x="5219889" y="4184484"/>
            <a:ext cx="2087629" cy="645698"/>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Oval 26"/>
          <p:cNvSpPr/>
          <p:nvPr/>
        </p:nvSpPr>
        <p:spPr>
          <a:xfrm>
            <a:off x="7308215" y="3991532"/>
            <a:ext cx="1183607"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Phase4</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32" name="Right Arrow 31"/>
          <p:cNvSpPr/>
          <p:nvPr/>
        </p:nvSpPr>
        <p:spPr>
          <a:xfrm rot="5400000">
            <a:off x="8967219" y="3822135"/>
            <a:ext cx="724699" cy="645698"/>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ight Arrow 32"/>
          <p:cNvSpPr/>
          <p:nvPr/>
        </p:nvSpPr>
        <p:spPr>
          <a:xfrm rot="16200000">
            <a:off x="9612918" y="3789438"/>
            <a:ext cx="724699" cy="645698"/>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ounded Rectangle 33"/>
          <p:cNvSpPr/>
          <p:nvPr/>
        </p:nvSpPr>
        <p:spPr>
          <a:xfrm>
            <a:off x="1195568" y="4311259"/>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ounded Rectangle 34"/>
          <p:cNvSpPr/>
          <p:nvPr/>
        </p:nvSpPr>
        <p:spPr>
          <a:xfrm>
            <a:off x="2112761" y="4782149"/>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Field Study</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36" name="Oval 35"/>
          <p:cNvSpPr/>
          <p:nvPr/>
        </p:nvSpPr>
        <p:spPr>
          <a:xfrm>
            <a:off x="807011" y="3774915"/>
            <a:ext cx="1152418"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2</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37" name="Plus 36"/>
          <p:cNvSpPr/>
          <p:nvPr/>
        </p:nvSpPr>
        <p:spPr>
          <a:xfrm>
            <a:off x="2875113" y="2254970"/>
            <a:ext cx="453476"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TextBox 38"/>
          <p:cNvSpPr txBox="1"/>
          <p:nvPr/>
        </p:nvSpPr>
        <p:spPr>
          <a:xfrm>
            <a:off x="2282981" y="1128621"/>
            <a:ext cx="1754784" cy="461665"/>
          </a:xfrm>
          <a:prstGeom prst="rect">
            <a:avLst/>
          </a:prstGeom>
          <a:noFill/>
          <a:ln>
            <a:solidFill>
              <a:schemeClr val="bg1"/>
            </a:solidFill>
          </a:ln>
        </p:spPr>
        <p:txBody>
          <a:bodyPr wrap="squar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Foundation</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40" name="TextBox 39"/>
          <p:cNvSpPr txBox="1"/>
          <p:nvPr/>
        </p:nvSpPr>
        <p:spPr>
          <a:xfrm>
            <a:off x="2022396" y="6190746"/>
            <a:ext cx="2275955" cy="461665"/>
          </a:xfrm>
          <a:prstGeom prst="rect">
            <a:avLst/>
          </a:prstGeom>
          <a:noFill/>
          <a:ln>
            <a:solidFill>
              <a:schemeClr val="bg1"/>
            </a:solidFill>
          </a:ln>
        </p:spPr>
        <p:txBody>
          <a:bodyPr wrap="squar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Empirical Work</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41" name="TextBox 40"/>
          <p:cNvSpPr txBox="1"/>
          <p:nvPr/>
        </p:nvSpPr>
        <p:spPr>
          <a:xfrm>
            <a:off x="8619750" y="966268"/>
            <a:ext cx="2275955" cy="830997"/>
          </a:xfrm>
          <a:prstGeom prst="rect">
            <a:avLst/>
          </a:prstGeom>
          <a:noFill/>
          <a:ln>
            <a:solidFill>
              <a:schemeClr val="bg1"/>
            </a:solidFill>
          </a:ln>
        </p:spPr>
        <p:txBody>
          <a:bodyPr wrap="square" rtlCol="0">
            <a:spAutoFit/>
          </a:bodyPr>
          <a:lstStyle/>
          <a:p>
            <a:pPr algn="ctr"/>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Theoretical Proposal</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42" name="TextBox 41"/>
          <p:cNvSpPr txBox="1"/>
          <p:nvPr/>
        </p:nvSpPr>
        <p:spPr>
          <a:xfrm>
            <a:off x="8619750" y="6349112"/>
            <a:ext cx="2275955" cy="461665"/>
          </a:xfrm>
          <a:prstGeom prst="rect">
            <a:avLst/>
          </a:prstGeom>
          <a:noFill/>
          <a:ln>
            <a:solidFill>
              <a:schemeClr val="bg1"/>
            </a:solidFill>
          </a:ln>
        </p:spPr>
        <p:txBody>
          <a:bodyPr wrap="square" rtlCol="0">
            <a:spAutoFit/>
          </a:bodyPr>
          <a:lstStyle/>
          <a:p>
            <a:pPr algn="ctr"/>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Evaluation</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29" name="Rectangle 28"/>
          <p:cNvSpPr/>
          <p:nvPr/>
        </p:nvSpPr>
        <p:spPr>
          <a:xfrm>
            <a:off x="2443659" y="1700031"/>
            <a:ext cx="1316386" cy="369332"/>
          </a:xfrm>
          <a:prstGeom prst="rect">
            <a:avLst/>
          </a:prstGeom>
        </p:spPr>
        <p:txBody>
          <a:bodyPr wrap="none">
            <a:spAutoFit/>
          </a:bodyPr>
          <a:lstStyle/>
          <a:p>
            <a:r>
              <a:rPr lang="en-US" b="1" dirty="0" smtClean="0"/>
              <a:t>Obj1 + Obj2</a:t>
            </a:r>
            <a:endParaRPr lang="pt-BR" dirty="0"/>
          </a:p>
        </p:txBody>
      </p:sp>
      <p:sp>
        <p:nvSpPr>
          <p:cNvPr id="30" name="Rectangle 29"/>
          <p:cNvSpPr/>
          <p:nvPr/>
        </p:nvSpPr>
        <p:spPr>
          <a:xfrm>
            <a:off x="2740499" y="4399478"/>
            <a:ext cx="639919" cy="369332"/>
          </a:xfrm>
          <a:prstGeom prst="rect">
            <a:avLst/>
          </a:prstGeom>
        </p:spPr>
        <p:txBody>
          <a:bodyPr wrap="none">
            <a:spAutoFit/>
          </a:bodyPr>
          <a:lstStyle/>
          <a:p>
            <a:r>
              <a:rPr lang="en-US" b="1" dirty="0" smtClean="0"/>
              <a:t>Obj3</a:t>
            </a:r>
            <a:endParaRPr lang="pt-BR" dirty="0"/>
          </a:p>
        </p:txBody>
      </p:sp>
      <p:sp>
        <p:nvSpPr>
          <p:cNvPr id="31" name="Rectangle 30"/>
          <p:cNvSpPr/>
          <p:nvPr/>
        </p:nvSpPr>
        <p:spPr>
          <a:xfrm>
            <a:off x="9364949" y="1894456"/>
            <a:ext cx="639919" cy="369332"/>
          </a:xfrm>
          <a:prstGeom prst="rect">
            <a:avLst/>
          </a:prstGeom>
        </p:spPr>
        <p:txBody>
          <a:bodyPr wrap="none">
            <a:spAutoFit/>
          </a:bodyPr>
          <a:lstStyle/>
          <a:p>
            <a:r>
              <a:rPr lang="en-US" b="1" dirty="0" smtClean="0"/>
              <a:t>Obj4</a:t>
            </a:r>
            <a:endParaRPr lang="pt-BR" dirty="0"/>
          </a:p>
        </p:txBody>
      </p:sp>
      <p:sp>
        <p:nvSpPr>
          <p:cNvPr id="38" name="Rectangle 37"/>
          <p:cNvSpPr/>
          <p:nvPr/>
        </p:nvSpPr>
        <p:spPr>
          <a:xfrm>
            <a:off x="9364949" y="4623733"/>
            <a:ext cx="639919" cy="369332"/>
          </a:xfrm>
          <a:prstGeom prst="rect">
            <a:avLst/>
          </a:prstGeom>
        </p:spPr>
        <p:txBody>
          <a:bodyPr wrap="none">
            <a:spAutoFit/>
          </a:bodyPr>
          <a:lstStyle/>
          <a:p>
            <a:r>
              <a:rPr lang="en-US" b="1" dirty="0" smtClean="0"/>
              <a:t>Obj5</a:t>
            </a:r>
            <a:endParaRPr lang="pt-BR" dirty="0"/>
          </a:p>
        </p:txBody>
      </p:sp>
      <p:sp>
        <p:nvSpPr>
          <p:cNvPr id="3" name="Slide Number Placeholder 2"/>
          <p:cNvSpPr>
            <a:spLocks noGrp="1"/>
          </p:cNvSpPr>
          <p:nvPr>
            <p:ph type="sldNum" sz="quarter" idx="12"/>
          </p:nvPr>
        </p:nvSpPr>
        <p:spPr/>
        <p:txBody>
          <a:bodyPr/>
          <a:lstStyle/>
          <a:p>
            <a:fld id="{E363C729-B40D-46A5-8A98-048673288CB1}" type="slidenum">
              <a:rPr lang="pt-BR" smtClean="0"/>
              <a:t>16</a:t>
            </a:fld>
            <a:endParaRPr lang="pt-BR"/>
          </a:p>
        </p:txBody>
      </p:sp>
    </p:spTree>
    <p:extLst>
      <p:ext uri="{BB962C8B-B14F-4D97-AF65-F5344CB8AC3E}">
        <p14:creationId xmlns:p14="http://schemas.microsoft.com/office/powerpoint/2010/main" val="6406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710612" y="2716376"/>
            <a:ext cx="3173101" cy="301476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ounded Rectangle 5"/>
          <p:cNvSpPr/>
          <p:nvPr/>
        </p:nvSpPr>
        <p:spPr>
          <a:xfrm>
            <a:off x="1399454" y="2889270"/>
            <a:ext cx="1795416" cy="802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Literature Review</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7" name="Rounded Rectangle 6"/>
          <p:cNvSpPr/>
          <p:nvPr/>
        </p:nvSpPr>
        <p:spPr>
          <a:xfrm>
            <a:off x="1324506" y="4585624"/>
            <a:ext cx="1945311" cy="802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Benchmarking</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9" name="Oval 8"/>
          <p:cNvSpPr/>
          <p:nvPr/>
        </p:nvSpPr>
        <p:spPr>
          <a:xfrm>
            <a:off x="280908" y="2157271"/>
            <a:ext cx="1118546" cy="85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1</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6" name="Plus 15"/>
          <p:cNvSpPr/>
          <p:nvPr/>
        </p:nvSpPr>
        <p:spPr>
          <a:xfrm>
            <a:off x="2070423" y="3932099"/>
            <a:ext cx="453476"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extBox 16"/>
          <p:cNvSpPr txBox="1"/>
          <p:nvPr/>
        </p:nvSpPr>
        <p:spPr>
          <a:xfrm>
            <a:off x="906596" y="1123178"/>
            <a:ext cx="2781130" cy="707886"/>
          </a:xfrm>
          <a:prstGeom prst="rect">
            <a:avLst/>
          </a:prstGeom>
          <a:noFill/>
          <a:ln>
            <a:solidFill>
              <a:schemeClr val="bg1"/>
            </a:solidFill>
          </a:ln>
        </p:spPr>
        <p:txBody>
          <a:bodyPr wrap="square" rtlCol="0">
            <a:spAutoFit/>
          </a:bodyPr>
          <a:lstStyle/>
          <a:p>
            <a:r>
              <a:rPr lang="pt-BR" sz="4000" dirty="0" smtClean="0">
                <a:solidFill>
                  <a:schemeClr val="bg1"/>
                </a:solidFill>
                <a:latin typeface="Ebrima" panose="02000000000000000000" pitchFamily="2" charset="0"/>
                <a:ea typeface="Ebrima" panose="02000000000000000000" pitchFamily="2" charset="0"/>
                <a:cs typeface="Ebrima" panose="02000000000000000000" pitchFamily="2" charset="0"/>
              </a:rPr>
              <a:t>Foundation</a:t>
            </a:r>
            <a:endParaRPr lang="pt-BR" sz="40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cxnSp>
        <p:nvCxnSpPr>
          <p:cNvPr id="3" name="Straight Arrow Connector 2"/>
          <p:cNvCxnSpPr/>
          <p:nvPr/>
        </p:nvCxnSpPr>
        <p:spPr>
          <a:xfrm flipV="1">
            <a:off x="2943102" y="2452479"/>
            <a:ext cx="2419714" cy="73802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p:nvPr/>
        </p:nvCxnSpPr>
        <p:spPr>
          <a:xfrm>
            <a:off x="2949556" y="3342838"/>
            <a:ext cx="2406805" cy="17587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5789690" y="2113885"/>
            <a:ext cx="5832046" cy="738664"/>
          </a:xfrm>
          <a:prstGeom prst="rect">
            <a:avLst/>
          </a:prstGeom>
          <a:noFill/>
        </p:spPr>
        <p:txBody>
          <a:bodyPr wrap="non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Related Concepts</a:t>
            </a:r>
          </a:p>
          <a:p>
            <a:r>
              <a:rPr lang="pt-BR" dirty="0" smtClean="0">
                <a:solidFill>
                  <a:schemeClr val="bg1"/>
                </a:solidFill>
                <a:latin typeface="Ebrima" panose="02000000000000000000" pitchFamily="2" charset="0"/>
                <a:ea typeface="Ebrima" panose="02000000000000000000" pitchFamily="2" charset="0"/>
                <a:cs typeface="Ebrima" panose="02000000000000000000" pitchFamily="2" charset="0"/>
              </a:rPr>
              <a:t>Agile Development, Agile Transformation, Agile Fluency</a:t>
            </a:r>
            <a:endParaRPr lang="pt-BR"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19" name="TextBox 18"/>
          <p:cNvSpPr txBox="1"/>
          <p:nvPr/>
        </p:nvSpPr>
        <p:spPr>
          <a:xfrm>
            <a:off x="5789690" y="3149376"/>
            <a:ext cx="3374642" cy="738664"/>
          </a:xfrm>
          <a:prstGeom prst="rect">
            <a:avLst/>
          </a:prstGeom>
          <a:noFill/>
        </p:spPr>
        <p:txBody>
          <a:bodyPr wrap="non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Systematic Review </a:t>
            </a:r>
          </a:p>
          <a:p>
            <a:r>
              <a:rPr lang="pt-BR" dirty="0" smtClean="0">
                <a:solidFill>
                  <a:schemeClr val="bg1"/>
                </a:solidFill>
                <a:latin typeface="Ebrima" panose="02000000000000000000" pitchFamily="2" charset="0"/>
                <a:ea typeface="Ebrima" panose="02000000000000000000" pitchFamily="2" charset="0"/>
                <a:cs typeface="Ebrima" panose="02000000000000000000" pitchFamily="2" charset="0"/>
              </a:rPr>
              <a:t>Large-Scale Agile Development</a:t>
            </a:r>
            <a:endParaRPr lang="pt-BR"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cxnSp>
        <p:nvCxnSpPr>
          <p:cNvPr id="20" name="Straight Arrow Connector 19"/>
          <p:cNvCxnSpPr/>
          <p:nvPr/>
        </p:nvCxnSpPr>
        <p:spPr>
          <a:xfrm flipV="1">
            <a:off x="3089697" y="4986857"/>
            <a:ext cx="2273119" cy="1027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5789690" y="4649426"/>
            <a:ext cx="5421677" cy="738664"/>
          </a:xfrm>
          <a:prstGeom prst="rect">
            <a:avLst/>
          </a:prstGeom>
          <a:noFill/>
        </p:spPr>
        <p:txBody>
          <a:bodyPr wrap="non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To explore what companies have done</a:t>
            </a:r>
          </a:p>
          <a:p>
            <a:r>
              <a:rPr lang="pt-BR" dirty="0">
                <a:solidFill>
                  <a:schemeClr val="bg1"/>
                </a:solidFill>
              </a:rPr>
              <a:t>XP </a:t>
            </a:r>
            <a:r>
              <a:rPr lang="pt-BR" dirty="0" smtClean="0">
                <a:solidFill>
                  <a:schemeClr val="bg1"/>
                </a:solidFill>
              </a:rPr>
              <a:t>Conference + Agile </a:t>
            </a:r>
            <a:r>
              <a:rPr lang="pt-BR" dirty="0">
                <a:solidFill>
                  <a:schemeClr val="bg1"/>
                </a:solidFill>
              </a:rPr>
              <a:t>Brazil Conference</a:t>
            </a:r>
            <a:endParaRPr lang="pt-BR" dirty="0" smtClean="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24" name="Rectangle 23"/>
          <p:cNvSpPr/>
          <p:nvPr/>
        </p:nvSpPr>
        <p:spPr>
          <a:xfrm>
            <a:off x="1638968" y="2235160"/>
            <a:ext cx="1316386" cy="369332"/>
          </a:xfrm>
          <a:prstGeom prst="rect">
            <a:avLst/>
          </a:prstGeom>
        </p:spPr>
        <p:txBody>
          <a:bodyPr wrap="none">
            <a:spAutoFit/>
          </a:bodyPr>
          <a:lstStyle/>
          <a:p>
            <a:r>
              <a:rPr lang="en-US" b="1" dirty="0" smtClean="0">
                <a:solidFill>
                  <a:schemeClr val="bg1"/>
                </a:solidFill>
              </a:rPr>
              <a:t>Obj1 + Obj2</a:t>
            </a:r>
            <a:endParaRPr lang="pt-BR" dirty="0">
              <a:solidFill>
                <a:schemeClr val="bg1"/>
              </a:solidFill>
            </a:endParaRPr>
          </a:p>
        </p:txBody>
      </p:sp>
      <p:sp>
        <p:nvSpPr>
          <p:cNvPr id="2" name="Slide Number Placeholder 1"/>
          <p:cNvSpPr>
            <a:spLocks noGrp="1"/>
          </p:cNvSpPr>
          <p:nvPr>
            <p:ph type="sldNum" sz="quarter" idx="12"/>
          </p:nvPr>
        </p:nvSpPr>
        <p:spPr/>
        <p:txBody>
          <a:bodyPr/>
          <a:lstStyle/>
          <a:p>
            <a:fld id="{E363C729-B40D-46A5-8A98-048673288CB1}" type="slidenum">
              <a:rPr lang="pt-BR" smtClean="0"/>
              <a:t>17</a:t>
            </a:fld>
            <a:endParaRPr lang="pt-BR"/>
          </a:p>
        </p:txBody>
      </p:sp>
    </p:spTree>
    <p:extLst>
      <p:ext uri="{BB962C8B-B14F-4D97-AF65-F5344CB8AC3E}">
        <p14:creationId xmlns:p14="http://schemas.microsoft.com/office/powerpoint/2010/main" val="92292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228728" y="2735465"/>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ounded Rectangle 5"/>
          <p:cNvSpPr/>
          <p:nvPr/>
        </p:nvSpPr>
        <p:spPr>
          <a:xfrm>
            <a:off x="2145921" y="3192500"/>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Field Study</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7" name="Oval 6"/>
          <p:cNvSpPr/>
          <p:nvPr/>
        </p:nvSpPr>
        <p:spPr>
          <a:xfrm>
            <a:off x="966781" y="2311875"/>
            <a:ext cx="1152418"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2</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8" name="TextBox 7"/>
          <p:cNvSpPr txBox="1"/>
          <p:nvPr/>
        </p:nvSpPr>
        <p:spPr>
          <a:xfrm>
            <a:off x="4108559" y="1209608"/>
            <a:ext cx="3615396" cy="707886"/>
          </a:xfrm>
          <a:prstGeom prst="rect">
            <a:avLst/>
          </a:prstGeom>
          <a:noFill/>
          <a:ln>
            <a:solidFill>
              <a:schemeClr val="bg1"/>
            </a:solidFill>
          </a:ln>
        </p:spPr>
        <p:txBody>
          <a:bodyPr wrap="square" rtlCol="0">
            <a:spAutoFit/>
          </a:bodyPr>
          <a:lstStyle/>
          <a:p>
            <a:r>
              <a:rPr lang="pt-BR" sz="4000" dirty="0" smtClean="0">
                <a:solidFill>
                  <a:schemeClr val="bg1"/>
                </a:solidFill>
                <a:latin typeface="Ebrima" panose="02000000000000000000" pitchFamily="2" charset="0"/>
                <a:ea typeface="Ebrima" panose="02000000000000000000" pitchFamily="2" charset="0"/>
                <a:cs typeface="Ebrima" panose="02000000000000000000" pitchFamily="2" charset="0"/>
              </a:rPr>
              <a:t>Empirical Work</a:t>
            </a:r>
            <a:endParaRPr lang="pt-BR" sz="40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cxnSp>
        <p:nvCxnSpPr>
          <p:cNvPr id="10" name="Straight Arrow Connector 9"/>
          <p:cNvCxnSpPr/>
          <p:nvPr/>
        </p:nvCxnSpPr>
        <p:spPr>
          <a:xfrm flipV="1">
            <a:off x="4290052" y="3621957"/>
            <a:ext cx="2273119" cy="1027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6563171" y="3206458"/>
            <a:ext cx="6072496" cy="830997"/>
          </a:xfrm>
          <a:prstGeom prst="rect">
            <a:avLst/>
          </a:prstGeom>
          <a:noFill/>
        </p:spPr>
        <p:txBody>
          <a:bodyPr wrap="squar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Interviews with industry personnel</a:t>
            </a:r>
          </a:p>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 </a:t>
            </a:r>
            <a:r>
              <a:rPr lang="pt-BR" dirty="0" smtClean="0">
                <a:solidFill>
                  <a:schemeClr val="bg1"/>
                </a:solidFill>
                <a:latin typeface="Ebrima" panose="02000000000000000000" pitchFamily="2" charset="0"/>
                <a:ea typeface="Ebrima" panose="02000000000000000000" pitchFamily="2" charset="0"/>
                <a:cs typeface="Ebrima" panose="02000000000000000000" pitchFamily="2" charset="0"/>
              </a:rPr>
              <a:t>(Agile Experts)</a:t>
            </a:r>
          </a:p>
        </p:txBody>
      </p:sp>
      <p:sp>
        <p:nvSpPr>
          <p:cNvPr id="12" name="Rectangle 11"/>
          <p:cNvSpPr/>
          <p:nvPr/>
        </p:nvSpPr>
        <p:spPr>
          <a:xfrm>
            <a:off x="2723669" y="2823168"/>
            <a:ext cx="639919" cy="369332"/>
          </a:xfrm>
          <a:prstGeom prst="rect">
            <a:avLst/>
          </a:prstGeom>
        </p:spPr>
        <p:txBody>
          <a:bodyPr wrap="none">
            <a:spAutoFit/>
          </a:bodyPr>
          <a:lstStyle/>
          <a:p>
            <a:r>
              <a:rPr lang="en-US" b="1" dirty="0" smtClean="0"/>
              <a:t>Obj3</a:t>
            </a:r>
            <a:endParaRPr lang="pt-BR" dirty="0"/>
          </a:p>
        </p:txBody>
      </p:sp>
      <p:sp>
        <p:nvSpPr>
          <p:cNvPr id="2" name="Slide Number Placeholder 1"/>
          <p:cNvSpPr>
            <a:spLocks noGrp="1"/>
          </p:cNvSpPr>
          <p:nvPr>
            <p:ph type="sldNum" sz="quarter" idx="12"/>
          </p:nvPr>
        </p:nvSpPr>
        <p:spPr/>
        <p:txBody>
          <a:bodyPr/>
          <a:lstStyle/>
          <a:p>
            <a:fld id="{E363C729-B40D-46A5-8A98-048673288CB1}" type="slidenum">
              <a:rPr lang="pt-BR" smtClean="0"/>
              <a:t>18</a:t>
            </a:fld>
            <a:endParaRPr lang="pt-BR"/>
          </a:p>
        </p:txBody>
      </p:sp>
    </p:spTree>
    <p:extLst>
      <p:ext uri="{BB962C8B-B14F-4D97-AF65-F5344CB8AC3E}">
        <p14:creationId xmlns:p14="http://schemas.microsoft.com/office/powerpoint/2010/main" val="2259408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ounded Rectangle 12"/>
          <p:cNvSpPr/>
          <p:nvPr/>
        </p:nvSpPr>
        <p:spPr>
          <a:xfrm>
            <a:off x="1774541" y="3071394"/>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Oval 13"/>
          <p:cNvSpPr/>
          <p:nvPr/>
        </p:nvSpPr>
        <p:spPr>
          <a:xfrm>
            <a:off x="1385984" y="2535050"/>
            <a:ext cx="1193211"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3</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5" name="Rounded Rectangle 14"/>
          <p:cNvSpPr/>
          <p:nvPr/>
        </p:nvSpPr>
        <p:spPr>
          <a:xfrm>
            <a:off x="2728229" y="3477208"/>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Fluency </a:t>
            </a:r>
          </a:p>
          <a:p>
            <a:pPr algn="ctr"/>
            <a:r>
              <a:rPr lang="pt-BR" dirty="0" smtClean="0">
                <a:latin typeface="Ebrima" panose="02000000000000000000" pitchFamily="2" charset="0"/>
                <a:ea typeface="Ebrima" panose="02000000000000000000" pitchFamily="2" charset="0"/>
                <a:cs typeface="Ebrima" panose="02000000000000000000" pitchFamily="2" charset="0"/>
              </a:rPr>
              <a:t>Framework</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6" name="TextBox 15"/>
          <p:cNvSpPr txBox="1"/>
          <p:nvPr/>
        </p:nvSpPr>
        <p:spPr>
          <a:xfrm>
            <a:off x="3362966" y="1370337"/>
            <a:ext cx="5454463" cy="707886"/>
          </a:xfrm>
          <a:prstGeom prst="rect">
            <a:avLst/>
          </a:prstGeom>
          <a:noFill/>
          <a:ln>
            <a:solidFill>
              <a:schemeClr val="bg1"/>
            </a:solidFill>
          </a:ln>
        </p:spPr>
        <p:txBody>
          <a:bodyPr wrap="square" rtlCol="0">
            <a:spAutoFit/>
          </a:bodyPr>
          <a:lstStyle/>
          <a:p>
            <a:pPr algn="ctr"/>
            <a:r>
              <a:rPr lang="pt-BR" sz="4000" dirty="0" smtClean="0">
                <a:solidFill>
                  <a:schemeClr val="bg1"/>
                </a:solidFill>
                <a:latin typeface="Ebrima" panose="02000000000000000000" pitchFamily="2" charset="0"/>
                <a:ea typeface="Ebrima" panose="02000000000000000000" pitchFamily="2" charset="0"/>
                <a:cs typeface="Ebrima" panose="02000000000000000000" pitchFamily="2" charset="0"/>
              </a:rPr>
              <a:t>Theoretical Proposal</a:t>
            </a:r>
            <a:endParaRPr lang="pt-BR" sz="40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cxnSp>
        <p:nvCxnSpPr>
          <p:cNvPr id="7" name="Straight Arrow Connector 6"/>
          <p:cNvCxnSpPr/>
          <p:nvPr/>
        </p:nvCxnSpPr>
        <p:spPr>
          <a:xfrm>
            <a:off x="5060760" y="3878917"/>
            <a:ext cx="1862554"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Oval 7"/>
          <p:cNvSpPr/>
          <p:nvPr/>
        </p:nvSpPr>
        <p:spPr>
          <a:xfrm>
            <a:off x="7166937" y="3449460"/>
            <a:ext cx="1328931" cy="109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1</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1" name="Plus 10"/>
          <p:cNvSpPr/>
          <p:nvPr/>
        </p:nvSpPr>
        <p:spPr>
          <a:xfrm>
            <a:off x="8654472" y="3640041"/>
            <a:ext cx="453476"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ctangle 11"/>
          <p:cNvSpPr/>
          <p:nvPr/>
        </p:nvSpPr>
        <p:spPr>
          <a:xfrm>
            <a:off x="3349879" y="3107876"/>
            <a:ext cx="639919" cy="369332"/>
          </a:xfrm>
          <a:prstGeom prst="rect">
            <a:avLst/>
          </a:prstGeom>
        </p:spPr>
        <p:txBody>
          <a:bodyPr wrap="none">
            <a:spAutoFit/>
          </a:bodyPr>
          <a:lstStyle/>
          <a:p>
            <a:r>
              <a:rPr lang="en-US" b="1" dirty="0" smtClean="0"/>
              <a:t>Obj4</a:t>
            </a:r>
            <a:endParaRPr lang="pt-BR" dirty="0"/>
          </a:p>
        </p:txBody>
      </p:sp>
      <p:sp>
        <p:nvSpPr>
          <p:cNvPr id="17" name="TextBox 16"/>
          <p:cNvSpPr txBox="1"/>
          <p:nvPr/>
        </p:nvSpPr>
        <p:spPr>
          <a:xfrm>
            <a:off x="7052671" y="2761422"/>
            <a:ext cx="1754784" cy="461665"/>
          </a:xfrm>
          <a:prstGeom prst="rect">
            <a:avLst/>
          </a:prstGeom>
          <a:noFill/>
          <a:ln>
            <a:solidFill>
              <a:schemeClr val="bg1"/>
            </a:solidFill>
          </a:ln>
        </p:spPr>
        <p:txBody>
          <a:bodyPr wrap="squar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Foundation</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18" name="TextBox 17"/>
          <p:cNvSpPr txBox="1"/>
          <p:nvPr/>
        </p:nvSpPr>
        <p:spPr>
          <a:xfrm>
            <a:off x="8881210" y="4660089"/>
            <a:ext cx="2275955" cy="461665"/>
          </a:xfrm>
          <a:prstGeom prst="rect">
            <a:avLst/>
          </a:prstGeom>
          <a:noFill/>
          <a:ln>
            <a:solidFill>
              <a:schemeClr val="bg1"/>
            </a:solidFill>
          </a:ln>
        </p:spPr>
        <p:txBody>
          <a:bodyPr wrap="squar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Empirical Work</a:t>
            </a:r>
            <a:endParaRPr lang="pt-BR"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2" name="TextBox 1"/>
          <p:cNvSpPr txBox="1"/>
          <p:nvPr/>
        </p:nvSpPr>
        <p:spPr>
          <a:xfrm>
            <a:off x="7364259" y="2419434"/>
            <a:ext cx="1297150" cy="369332"/>
          </a:xfrm>
          <a:prstGeom prst="rect">
            <a:avLst/>
          </a:prstGeom>
          <a:noFill/>
        </p:spPr>
        <p:txBody>
          <a:bodyPr wrap="none" rtlCol="0">
            <a:spAutoFit/>
          </a:bodyPr>
          <a:lstStyle/>
          <a:p>
            <a:r>
              <a:rPr lang="pt-BR" dirty="0" smtClean="0">
                <a:solidFill>
                  <a:schemeClr val="bg1"/>
                </a:solidFill>
              </a:rPr>
              <a:t>Obj1 + Obj2</a:t>
            </a:r>
            <a:endParaRPr lang="pt-BR" dirty="0">
              <a:solidFill>
                <a:schemeClr val="bg1"/>
              </a:solidFill>
            </a:endParaRPr>
          </a:p>
        </p:txBody>
      </p:sp>
      <p:sp>
        <p:nvSpPr>
          <p:cNvPr id="19" name="TextBox 18"/>
          <p:cNvSpPr txBox="1"/>
          <p:nvPr/>
        </p:nvSpPr>
        <p:spPr>
          <a:xfrm>
            <a:off x="9704036" y="5125400"/>
            <a:ext cx="630301" cy="369332"/>
          </a:xfrm>
          <a:prstGeom prst="rect">
            <a:avLst/>
          </a:prstGeom>
          <a:noFill/>
        </p:spPr>
        <p:txBody>
          <a:bodyPr wrap="none" rtlCol="0">
            <a:spAutoFit/>
          </a:bodyPr>
          <a:lstStyle/>
          <a:p>
            <a:r>
              <a:rPr lang="pt-BR" dirty="0" smtClean="0">
                <a:solidFill>
                  <a:schemeClr val="bg1"/>
                </a:solidFill>
              </a:rPr>
              <a:t>Obj3</a:t>
            </a:r>
          </a:p>
        </p:txBody>
      </p:sp>
      <p:sp>
        <p:nvSpPr>
          <p:cNvPr id="21" name="Oval 20"/>
          <p:cNvSpPr/>
          <p:nvPr/>
        </p:nvSpPr>
        <p:spPr>
          <a:xfrm>
            <a:off x="9280965" y="3329186"/>
            <a:ext cx="1328931" cy="109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 2</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20" name="TextBox 19"/>
          <p:cNvSpPr txBox="1"/>
          <p:nvPr/>
        </p:nvSpPr>
        <p:spPr>
          <a:xfrm>
            <a:off x="6899742" y="5814861"/>
            <a:ext cx="5096010" cy="646331"/>
          </a:xfrm>
          <a:prstGeom prst="rect">
            <a:avLst/>
          </a:prstGeom>
          <a:noFill/>
        </p:spPr>
        <p:txBody>
          <a:bodyPr wrap="none" rtlCol="0">
            <a:spAutoFit/>
          </a:bodyPr>
          <a:lstStyle/>
          <a:p>
            <a:r>
              <a:rPr lang="pt-BR" dirty="0" smtClean="0">
                <a:solidFill>
                  <a:schemeClr val="bg1"/>
                </a:solidFill>
              </a:rPr>
              <a:t>Framework: a set of concepts and recomandations</a:t>
            </a:r>
          </a:p>
          <a:p>
            <a:r>
              <a:rPr lang="pt-BR" dirty="0" smtClean="0">
                <a:solidFill>
                  <a:schemeClr val="bg1"/>
                </a:solidFill>
              </a:rPr>
              <a:t>that helps to guide the implementation of a process </a:t>
            </a:r>
          </a:p>
        </p:txBody>
      </p:sp>
      <p:sp>
        <p:nvSpPr>
          <p:cNvPr id="3" name="Slide Number Placeholder 2"/>
          <p:cNvSpPr>
            <a:spLocks noGrp="1"/>
          </p:cNvSpPr>
          <p:nvPr>
            <p:ph type="sldNum" sz="quarter" idx="12"/>
          </p:nvPr>
        </p:nvSpPr>
        <p:spPr/>
        <p:txBody>
          <a:bodyPr/>
          <a:lstStyle/>
          <a:p>
            <a:fld id="{E363C729-B40D-46A5-8A98-048673288CB1}" type="slidenum">
              <a:rPr lang="pt-BR" smtClean="0"/>
              <a:t>19</a:t>
            </a:fld>
            <a:endParaRPr lang="pt-BR"/>
          </a:p>
        </p:txBody>
      </p:sp>
    </p:spTree>
    <p:extLst>
      <p:ext uri="{BB962C8B-B14F-4D97-AF65-F5344CB8AC3E}">
        <p14:creationId xmlns:p14="http://schemas.microsoft.com/office/powerpoint/2010/main" val="199499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436623" y="1900897"/>
            <a:ext cx="9144000" cy="2971800"/>
          </a:xfrm>
        </p:spPr>
        <p:txBody>
          <a:bodyPr>
            <a:normAutofit/>
          </a:bodyPr>
          <a:lstStyle/>
          <a:p>
            <a:pPr marL="0" indent="0" algn="just">
              <a:buNone/>
            </a:pPr>
            <a:r>
              <a:rPr lang="en-US" sz="3600" b="1" dirty="0">
                <a:latin typeface="Ebrima" panose="02000000000000000000" pitchFamily="2" charset="0"/>
                <a:ea typeface="Ebrima" panose="02000000000000000000" pitchFamily="2" charset="0"/>
                <a:cs typeface="Ebrima" panose="02000000000000000000" pitchFamily="2" charset="0"/>
              </a:rPr>
              <a:t>In our </a:t>
            </a:r>
            <a:r>
              <a:rPr lang="en-US" sz="3600" b="1" dirty="0" smtClean="0">
                <a:latin typeface="Ebrima" panose="02000000000000000000" pitchFamily="2" charset="0"/>
                <a:ea typeface="Ebrima" panose="02000000000000000000" pitchFamily="2" charset="0"/>
                <a:cs typeface="Ebrima" panose="02000000000000000000" pitchFamily="2" charset="0"/>
              </a:rPr>
              <a:t>experimentation </a:t>
            </a:r>
            <a:r>
              <a:rPr lang="en-US" sz="3600" b="1" dirty="0">
                <a:latin typeface="Ebrima" panose="02000000000000000000" pitchFamily="2" charset="0"/>
                <a:ea typeface="Ebrima" panose="02000000000000000000" pitchFamily="2" charset="0"/>
                <a:cs typeface="Ebrima" panose="02000000000000000000" pitchFamily="2" charset="0"/>
              </a:rPr>
              <a:t>with </a:t>
            </a:r>
            <a:r>
              <a:rPr lang="en-US" sz="3600" b="1" dirty="0" smtClean="0">
                <a:latin typeface="Ebrima" panose="02000000000000000000" pitchFamily="2" charset="0"/>
                <a:ea typeface="Ebrima" panose="02000000000000000000" pitchFamily="2" charset="0"/>
                <a:cs typeface="Ebrima" panose="02000000000000000000" pitchFamily="2" charset="0"/>
              </a:rPr>
              <a:t>Scrum </a:t>
            </a:r>
            <a:r>
              <a:rPr lang="en-US" sz="3600" b="1" dirty="0">
                <a:latin typeface="Ebrima" panose="02000000000000000000" pitchFamily="2" charset="0"/>
                <a:ea typeface="Ebrima" panose="02000000000000000000" pitchFamily="2" charset="0"/>
                <a:cs typeface="Ebrima" panose="02000000000000000000" pitchFamily="2" charset="0"/>
              </a:rPr>
              <a:t>(…) we found that small teams can be flexible and </a:t>
            </a:r>
            <a:r>
              <a:rPr lang="en-US" sz="3600" b="1" dirty="0" smtClean="0">
                <a:latin typeface="Ebrima" panose="02000000000000000000" pitchFamily="2" charset="0"/>
                <a:ea typeface="Ebrima" panose="02000000000000000000" pitchFamily="2" charset="0"/>
                <a:cs typeface="Ebrima" panose="02000000000000000000" pitchFamily="2" charset="0"/>
              </a:rPr>
              <a:t>adaptable.</a:t>
            </a:r>
            <a:endParaRPr lang="en-US" sz="3600" b="1" dirty="0">
              <a:latin typeface="Ebrima" panose="02000000000000000000" pitchFamily="2" charset="0"/>
              <a:ea typeface="Ebrima" panose="02000000000000000000" pitchFamily="2" charset="0"/>
              <a:cs typeface="Ebrima" panose="02000000000000000000" pitchFamily="2" charset="0"/>
            </a:endParaRPr>
          </a:p>
        </p:txBody>
      </p:sp>
      <p:sp>
        <p:nvSpPr>
          <p:cNvPr id="3" name="Shape 394"/>
          <p:cNvSpPr/>
          <p:nvPr/>
        </p:nvSpPr>
        <p:spPr>
          <a:xfrm>
            <a:off x="1563231" y="3941497"/>
            <a:ext cx="10101081" cy="105670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245533" indent="-245533">
              <a:spcBef>
                <a:spcPts val="1000"/>
              </a:spcBef>
              <a:buClr>
                <a:srgbClr val="58AEE1"/>
              </a:buClr>
              <a:buSzPct val="75000"/>
              <a:buChar char="•"/>
              <a:defRPr sz="3200" b="1" cap="all" spc="448">
                <a:solidFill>
                  <a:srgbClr val="FFFFFF"/>
                </a:solidFill>
                <a:latin typeface="Helvetica"/>
                <a:ea typeface="Helvetica"/>
                <a:cs typeface="Helvetica"/>
                <a:sym typeface="Helvetica"/>
              </a:defRPr>
            </a:lvl1pPr>
          </a:lstStyle>
          <a:p>
            <a:pPr marL="0" indent="0">
              <a:buNone/>
              <a:defRPr sz="1800" b="0" cap="none" spc="0">
                <a:solidFill>
                  <a:srgbClr val="000000"/>
                </a:solidFill>
              </a:defRPr>
            </a:pPr>
            <a:r>
              <a:rPr lang="en-US" sz="1800" spc="224" dirty="0" smtClean="0"/>
              <a:t>LINDA RISING AND NORMAN S. JANOFF</a:t>
            </a:r>
          </a:p>
          <a:p>
            <a:pPr marL="0" indent="0">
              <a:buNone/>
              <a:defRPr sz="1800" b="0" cap="none" spc="0">
                <a:solidFill>
                  <a:srgbClr val="000000"/>
                </a:solidFill>
              </a:defRPr>
            </a:pPr>
            <a:r>
              <a:rPr lang="en-US" sz="1800" spc="224" dirty="0" smtClean="0"/>
              <a:t>AG COMMUNICATION SYSTEMS, 2000</a:t>
            </a:r>
          </a:p>
          <a:p>
            <a:pPr marL="0" indent="0">
              <a:buNone/>
              <a:defRPr sz="1800" b="0" cap="none" spc="0">
                <a:solidFill>
                  <a:srgbClr val="000000"/>
                </a:solidFill>
              </a:defRPr>
            </a:pPr>
            <a:endParaRPr sz="1600" spc="224" dirty="0"/>
          </a:p>
        </p:txBody>
      </p:sp>
      <p:sp>
        <p:nvSpPr>
          <p:cNvPr id="4" name="Shape 395"/>
          <p:cNvSpPr/>
          <p:nvPr/>
        </p:nvSpPr>
        <p:spPr>
          <a:xfrm>
            <a:off x="1026254" y="1615793"/>
            <a:ext cx="426399" cy="15388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buClr>
                <a:srgbClr val="58AEE1"/>
              </a:buClr>
              <a:defRPr sz="20000">
                <a:solidFill>
                  <a:srgbClr val="FFFFFF"/>
                </a:solidFill>
              </a:defRPr>
            </a:lvl1pPr>
          </a:lstStyle>
          <a:p>
            <a:pPr lvl="0">
              <a:defRPr sz="1800">
                <a:solidFill>
                  <a:srgbClr val="000000"/>
                </a:solidFill>
              </a:defRPr>
            </a:pPr>
            <a:r>
              <a:rPr sz="10000" dirty="0">
                <a:latin typeface="Circular Pro Bold"/>
                <a:ea typeface="Circular Pro Bold"/>
                <a:cs typeface="Circular Pro Bold"/>
              </a:rPr>
              <a:t>“</a:t>
            </a:r>
          </a:p>
        </p:txBody>
      </p:sp>
      <p:sp>
        <p:nvSpPr>
          <p:cNvPr id="5" name="Shape 396"/>
          <p:cNvSpPr/>
          <p:nvPr/>
        </p:nvSpPr>
        <p:spPr>
          <a:xfrm>
            <a:off x="4980915" y="2627123"/>
            <a:ext cx="426399" cy="153888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buClr>
                <a:srgbClr val="58AEE1"/>
              </a:buClr>
              <a:defRPr sz="20000">
                <a:solidFill>
                  <a:srgbClr val="FFFFFF"/>
                </a:solidFill>
              </a:defRPr>
            </a:lvl1pPr>
          </a:lstStyle>
          <a:p>
            <a:pPr lvl="0">
              <a:defRPr sz="1800">
                <a:solidFill>
                  <a:srgbClr val="000000"/>
                </a:solidFill>
              </a:defRPr>
            </a:pPr>
            <a:r>
              <a:rPr sz="10000" dirty="0">
                <a:latin typeface="Circular Pro Bold"/>
                <a:ea typeface="Circular Pro Bold"/>
                <a:cs typeface="Circular Pro Bold"/>
              </a:rPr>
              <a:t>”</a:t>
            </a:r>
          </a:p>
        </p:txBody>
      </p:sp>
      <p:pic>
        <p:nvPicPr>
          <p:cNvPr id="6" name="Picture 2" descr="http://www.agilebrazil.com/2015/assets/img/keynotes/lindaRis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853" y="3154676"/>
            <a:ext cx="2982139" cy="326861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363C729-B40D-46A5-8A98-048673288CB1}" type="slidenum">
              <a:rPr lang="pt-BR" smtClean="0"/>
              <a:t>2</a:t>
            </a:fld>
            <a:endParaRPr lang="pt-BR"/>
          </a:p>
        </p:txBody>
      </p:sp>
    </p:spTree>
    <p:extLst>
      <p:ext uri="{BB962C8B-B14F-4D97-AF65-F5344CB8AC3E}">
        <p14:creationId xmlns:p14="http://schemas.microsoft.com/office/powerpoint/2010/main" val="364691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ounded Rectangle 6"/>
          <p:cNvSpPr/>
          <p:nvPr/>
        </p:nvSpPr>
        <p:spPr>
          <a:xfrm>
            <a:off x="1739857" y="2986459"/>
            <a:ext cx="3702792" cy="18006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ounded Rectangle 7"/>
          <p:cNvSpPr/>
          <p:nvPr/>
        </p:nvSpPr>
        <p:spPr>
          <a:xfrm>
            <a:off x="2730040" y="3451648"/>
            <a:ext cx="1795416" cy="85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Member Checking</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0" name="Oval 9"/>
          <p:cNvSpPr/>
          <p:nvPr/>
        </p:nvSpPr>
        <p:spPr>
          <a:xfrm>
            <a:off x="1247050" y="2450115"/>
            <a:ext cx="1183607" cy="914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atin typeface="Ebrima" panose="02000000000000000000" pitchFamily="2" charset="0"/>
                <a:ea typeface="Ebrima" panose="02000000000000000000" pitchFamily="2" charset="0"/>
                <a:cs typeface="Ebrima" panose="02000000000000000000" pitchFamily="2" charset="0"/>
              </a:rPr>
              <a:t>Phase4</a:t>
            </a:r>
            <a:endParaRPr lang="pt-BR" dirty="0">
              <a:latin typeface="Ebrima" panose="02000000000000000000" pitchFamily="2" charset="0"/>
              <a:ea typeface="Ebrima" panose="02000000000000000000" pitchFamily="2" charset="0"/>
              <a:cs typeface="Ebrima" panose="02000000000000000000" pitchFamily="2" charset="0"/>
            </a:endParaRPr>
          </a:p>
        </p:txBody>
      </p:sp>
      <p:sp>
        <p:nvSpPr>
          <p:cNvPr id="11" name="TextBox 10"/>
          <p:cNvSpPr txBox="1"/>
          <p:nvPr/>
        </p:nvSpPr>
        <p:spPr>
          <a:xfrm>
            <a:off x="4423746" y="1441783"/>
            <a:ext cx="2964083" cy="707886"/>
          </a:xfrm>
          <a:prstGeom prst="rect">
            <a:avLst/>
          </a:prstGeom>
          <a:noFill/>
          <a:ln>
            <a:solidFill>
              <a:schemeClr val="bg1"/>
            </a:solidFill>
          </a:ln>
        </p:spPr>
        <p:txBody>
          <a:bodyPr wrap="square" rtlCol="0">
            <a:spAutoFit/>
          </a:bodyPr>
          <a:lstStyle/>
          <a:p>
            <a:pPr algn="ctr"/>
            <a:r>
              <a:rPr lang="pt-BR" sz="4000" dirty="0" smtClean="0">
                <a:solidFill>
                  <a:schemeClr val="bg1"/>
                </a:solidFill>
                <a:latin typeface="Ebrima" panose="02000000000000000000" pitchFamily="2" charset="0"/>
                <a:ea typeface="Ebrima" panose="02000000000000000000" pitchFamily="2" charset="0"/>
                <a:cs typeface="Ebrima" panose="02000000000000000000" pitchFamily="2" charset="0"/>
              </a:rPr>
              <a:t>Evaluation</a:t>
            </a:r>
            <a:endParaRPr lang="pt-BR" sz="40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cxnSp>
        <p:nvCxnSpPr>
          <p:cNvPr id="12" name="Straight Arrow Connector 11"/>
          <p:cNvCxnSpPr/>
          <p:nvPr/>
        </p:nvCxnSpPr>
        <p:spPr>
          <a:xfrm flipV="1">
            <a:off x="4943195" y="3870829"/>
            <a:ext cx="1744800" cy="1027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6817697" y="3571898"/>
            <a:ext cx="4833374" cy="738664"/>
          </a:xfrm>
          <a:prstGeom prst="rect">
            <a:avLst/>
          </a:prstGeom>
          <a:noFill/>
        </p:spPr>
        <p:txBody>
          <a:bodyPr wrap="none" rtlCol="0">
            <a:spAutoFit/>
          </a:bodyPr>
          <a:lstStyle/>
          <a:p>
            <a:r>
              <a:rPr lang="pt-BR" sz="2400" dirty="0" smtClean="0">
                <a:solidFill>
                  <a:schemeClr val="bg1"/>
                </a:solidFill>
                <a:latin typeface="Ebrima" panose="02000000000000000000" pitchFamily="2" charset="0"/>
                <a:ea typeface="Ebrima" panose="02000000000000000000" pitchFamily="2" charset="0"/>
                <a:cs typeface="Ebrima" panose="02000000000000000000" pitchFamily="2" charset="0"/>
              </a:rPr>
              <a:t>To refine the framework proposed</a:t>
            </a:r>
          </a:p>
          <a:p>
            <a:r>
              <a:rPr lang="pt-BR" dirty="0" smtClean="0">
                <a:solidFill>
                  <a:schemeClr val="bg1"/>
                </a:solidFill>
                <a:latin typeface="Ebrima" panose="02000000000000000000" pitchFamily="2" charset="0"/>
                <a:ea typeface="Ebrima" panose="02000000000000000000" pitchFamily="2" charset="0"/>
                <a:cs typeface="Ebrima" panose="02000000000000000000" pitchFamily="2" charset="0"/>
              </a:rPr>
              <a:t>with the same people of phase 2 and more</a:t>
            </a:r>
          </a:p>
        </p:txBody>
      </p:sp>
      <p:sp>
        <p:nvSpPr>
          <p:cNvPr id="15" name="Rectangle 14"/>
          <p:cNvSpPr/>
          <p:nvPr/>
        </p:nvSpPr>
        <p:spPr>
          <a:xfrm>
            <a:off x="3296733" y="3051256"/>
            <a:ext cx="639919" cy="369332"/>
          </a:xfrm>
          <a:prstGeom prst="rect">
            <a:avLst/>
          </a:prstGeom>
        </p:spPr>
        <p:txBody>
          <a:bodyPr wrap="none">
            <a:spAutoFit/>
          </a:bodyPr>
          <a:lstStyle/>
          <a:p>
            <a:r>
              <a:rPr lang="en-US" b="1" dirty="0" smtClean="0"/>
              <a:t>Obj5</a:t>
            </a:r>
            <a:endParaRPr lang="pt-BR" dirty="0"/>
          </a:p>
        </p:txBody>
      </p:sp>
      <p:sp>
        <p:nvSpPr>
          <p:cNvPr id="2" name="Slide Number Placeholder 1"/>
          <p:cNvSpPr>
            <a:spLocks noGrp="1"/>
          </p:cNvSpPr>
          <p:nvPr>
            <p:ph type="sldNum" sz="quarter" idx="12"/>
          </p:nvPr>
        </p:nvSpPr>
        <p:spPr/>
        <p:txBody>
          <a:bodyPr/>
          <a:lstStyle/>
          <a:p>
            <a:fld id="{E363C729-B40D-46A5-8A98-048673288CB1}" type="slidenum">
              <a:rPr lang="pt-BR" smtClean="0"/>
              <a:t>20</a:t>
            </a:fld>
            <a:endParaRPr lang="pt-BR"/>
          </a:p>
        </p:txBody>
      </p:sp>
    </p:spTree>
    <p:extLst>
      <p:ext uri="{BB962C8B-B14F-4D97-AF65-F5344CB8AC3E}">
        <p14:creationId xmlns:p14="http://schemas.microsoft.com/office/powerpoint/2010/main" val="280416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smtClean="0">
                <a:solidFill>
                  <a:schemeClr val="bg1"/>
                </a:solidFill>
                <a:latin typeface="Ebrima" panose="02000000000000000000" pitchFamily="2" charset="0"/>
                <a:ea typeface="Ebrima" panose="02000000000000000000" pitchFamily="2" charset="0"/>
                <a:cs typeface="Ebrima" panose="02000000000000000000" pitchFamily="2" charset="0"/>
              </a:rPr>
              <a:t>Schedule</a:t>
            </a:r>
            <a:endParaRPr lang="pt-BR"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04" y="1332938"/>
            <a:ext cx="8749191" cy="5023412"/>
          </a:xfrm>
        </p:spPr>
      </p:pic>
      <p:sp>
        <p:nvSpPr>
          <p:cNvPr id="3" name="Slide Number Placeholder 2"/>
          <p:cNvSpPr>
            <a:spLocks noGrp="1"/>
          </p:cNvSpPr>
          <p:nvPr>
            <p:ph type="sldNum" sz="quarter" idx="12"/>
          </p:nvPr>
        </p:nvSpPr>
        <p:spPr/>
        <p:txBody>
          <a:bodyPr/>
          <a:lstStyle/>
          <a:p>
            <a:fld id="{E363C729-B40D-46A5-8A98-048673288CB1}" type="slidenum">
              <a:rPr lang="pt-BR" smtClean="0"/>
              <a:t>21</a:t>
            </a:fld>
            <a:endParaRPr lang="pt-BR"/>
          </a:p>
        </p:txBody>
      </p:sp>
      <p:sp>
        <p:nvSpPr>
          <p:cNvPr id="5" name="Rectangle 4"/>
          <p:cNvSpPr/>
          <p:nvPr/>
        </p:nvSpPr>
        <p:spPr>
          <a:xfrm>
            <a:off x="2452255" y="1593273"/>
            <a:ext cx="2757054" cy="734291"/>
          </a:xfrm>
          <a:prstGeom prst="rect">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pt-BR"/>
          </a:p>
        </p:txBody>
      </p:sp>
    </p:spTree>
    <p:extLst>
      <p:ext uri="{BB962C8B-B14F-4D97-AF65-F5344CB8AC3E}">
        <p14:creationId xmlns:p14="http://schemas.microsoft.com/office/powerpoint/2010/main" val="214402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smtClean="0">
                <a:solidFill>
                  <a:schemeClr val="bg1"/>
                </a:solidFill>
                <a:latin typeface="Ebrima" panose="02000000000000000000" pitchFamily="2" charset="0"/>
                <a:ea typeface="Ebrima" panose="02000000000000000000" pitchFamily="2" charset="0"/>
                <a:cs typeface="Ebrima" panose="02000000000000000000" pitchFamily="2" charset="0"/>
              </a:rPr>
              <a:t>Schedule</a:t>
            </a:r>
            <a:endParaRPr lang="pt-BR"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04" y="1332938"/>
            <a:ext cx="8749191" cy="5023412"/>
          </a:xfrm>
        </p:spPr>
      </p:pic>
      <p:sp>
        <p:nvSpPr>
          <p:cNvPr id="3" name="Slide Number Placeholder 2"/>
          <p:cNvSpPr>
            <a:spLocks noGrp="1"/>
          </p:cNvSpPr>
          <p:nvPr>
            <p:ph type="sldNum" sz="quarter" idx="12"/>
          </p:nvPr>
        </p:nvSpPr>
        <p:spPr/>
        <p:txBody>
          <a:bodyPr/>
          <a:lstStyle/>
          <a:p>
            <a:fld id="{E363C729-B40D-46A5-8A98-048673288CB1}" type="slidenum">
              <a:rPr lang="pt-BR" smtClean="0"/>
              <a:t>22</a:t>
            </a:fld>
            <a:endParaRPr lang="pt-BR"/>
          </a:p>
        </p:txBody>
      </p:sp>
      <p:sp>
        <p:nvSpPr>
          <p:cNvPr id="5" name="Rectangle 4"/>
          <p:cNvSpPr/>
          <p:nvPr/>
        </p:nvSpPr>
        <p:spPr>
          <a:xfrm>
            <a:off x="2964873" y="2291355"/>
            <a:ext cx="4073236" cy="1269263"/>
          </a:xfrm>
          <a:prstGeom prst="rect">
            <a:avLst/>
          </a:prstGeom>
          <a:noFill/>
          <a:ln w="571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pt-BR"/>
          </a:p>
        </p:txBody>
      </p:sp>
    </p:spTree>
    <p:extLst>
      <p:ext uri="{BB962C8B-B14F-4D97-AF65-F5344CB8AC3E}">
        <p14:creationId xmlns:p14="http://schemas.microsoft.com/office/powerpoint/2010/main" val="173414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smtClean="0">
                <a:solidFill>
                  <a:schemeClr val="bg1"/>
                </a:solidFill>
                <a:latin typeface="Ebrima" panose="02000000000000000000" pitchFamily="2" charset="0"/>
                <a:ea typeface="Ebrima" panose="02000000000000000000" pitchFamily="2" charset="0"/>
                <a:cs typeface="Ebrima" panose="02000000000000000000" pitchFamily="2" charset="0"/>
              </a:rPr>
              <a:t>Schedule</a:t>
            </a:r>
            <a:endParaRPr lang="pt-BR"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04" y="1332938"/>
            <a:ext cx="8749191" cy="5023412"/>
          </a:xfrm>
        </p:spPr>
      </p:pic>
      <p:sp>
        <p:nvSpPr>
          <p:cNvPr id="3" name="Slide Number Placeholder 2"/>
          <p:cNvSpPr>
            <a:spLocks noGrp="1"/>
          </p:cNvSpPr>
          <p:nvPr>
            <p:ph type="sldNum" sz="quarter" idx="12"/>
          </p:nvPr>
        </p:nvSpPr>
        <p:spPr/>
        <p:txBody>
          <a:bodyPr/>
          <a:lstStyle/>
          <a:p>
            <a:fld id="{E363C729-B40D-46A5-8A98-048673288CB1}" type="slidenum">
              <a:rPr lang="pt-BR" smtClean="0"/>
              <a:t>23</a:t>
            </a:fld>
            <a:endParaRPr lang="pt-BR"/>
          </a:p>
        </p:txBody>
      </p:sp>
      <p:sp>
        <p:nvSpPr>
          <p:cNvPr id="5" name="Rectangle 4"/>
          <p:cNvSpPr/>
          <p:nvPr/>
        </p:nvSpPr>
        <p:spPr>
          <a:xfrm>
            <a:off x="4059382" y="3676811"/>
            <a:ext cx="3643744" cy="479554"/>
          </a:xfrm>
          <a:prstGeom prst="rect">
            <a:avLst/>
          </a:prstGeom>
          <a:noFill/>
          <a:ln w="57150" cap="flat" cmpd="sng" algn="ctr">
            <a:solidFill>
              <a:schemeClr val="accent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pt-BR"/>
          </a:p>
        </p:txBody>
      </p:sp>
    </p:spTree>
    <p:extLst>
      <p:ext uri="{BB962C8B-B14F-4D97-AF65-F5344CB8AC3E}">
        <p14:creationId xmlns:p14="http://schemas.microsoft.com/office/powerpoint/2010/main" val="332080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dirty="0" smtClean="0">
                <a:solidFill>
                  <a:schemeClr val="bg1"/>
                </a:solidFill>
                <a:latin typeface="Ebrima" panose="02000000000000000000" pitchFamily="2" charset="0"/>
                <a:ea typeface="Ebrima" panose="02000000000000000000" pitchFamily="2" charset="0"/>
                <a:cs typeface="Ebrima" panose="02000000000000000000" pitchFamily="2" charset="0"/>
              </a:rPr>
              <a:t>Schedule</a:t>
            </a:r>
            <a:endParaRPr lang="pt-BR"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04" y="1332938"/>
            <a:ext cx="8749191" cy="5023412"/>
          </a:xfrm>
        </p:spPr>
      </p:pic>
      <p:sp>
        <p:nvSpPr>
          <p:cNvPr id="3" name="Slide Number Placeholder 2"/>
          <p:cNvSpPr>
            <a:spLocks noGrp="1"/>
          </p:cNvSpPr>
          <p:nvPr>
            <p:ph type="sldNum" sz="quarter" idx="12"/>
          </p:nvPr>
        </p:nvSpPr>
        <p:spPr/>
        <p:txBody>
          <a:bodyPr/>
          <a:lstStyle/>
          <a:p>
            <a:fld id="{E363C729-B40D-46A5-8A98-048673288CB1}" type="slidenum">
              <a:rPr lang="pt-BR" smtClean="0"/>
              <a:t>24</a:t>
            </a:fld>
            <a:endParaRPr lang="pt-BR"/>
          </a:p>
        </p:txBody>
      </p:sp>
      <p:sp>
        <p:nvSpPr>
          <p:cNvPr id="5" name="Rectangle 4"/>
          <p:cNvSpPr/>
          <p:nvPr/>
        </p:nvSpPr>
        <p:spPr>
          <a:xfrm>
            <a:off x="6338456" y="4106301"/>
            <a:ext cx="3512126" cy="1629481"/>
          </a:xfrm>
          <a:prstGeom prst="rect">
            <a:avLst/>
          </a:prstGeom>
          <a:noFill/>
          <a:ln w="571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pt-BR"/>
          </a:p>
        </p:txBody>
      </p:sp>
    </p:spTree>
    <p:extLst>
      <p:ext uri="{BB962C8B-B14F-4D97-AF65-F5344CB8AC3E}">
        <p14:creationId xmlns:p14="http://schemas.microsoft.com/office/powerpoint/2010/main" val="45468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b="1" smtClean="0">
                <a:latin typeface="Ebrima" panose="02000000000000000000" pitchFamily="2" charset="0"/>
                <a:ea typeface="Ebrima" panose="02000000000000000000" pitchFamily="2" charset="0"/>
                <a:cs typeface="Ebrima" panose="02000000000000000000" pitchFamily="2" charset="0"/>
              </a:rPr>
              <a:t>Accepted </a:t>
            </a:r>
            <a:r>
              <a:rPr lang="pt-BR" b="1" dirty="0" smtClean="0">
                <a:latin typeface="Ebrima" panose="02000000000000000000" pitchFamily="2" charset="0"/>
                <a:ea typeface="Ebrima" panose="02000000000000000000" pitchFamily="2" charset="0"/>
                <a:cs typeface="Ebrima" panose="02000000000000000000" pitchFamily="2" charset="0"/>
              </a:rPr>
              <a:t>Papers</a:t>
            </a:r>
            <a:endParaRPr lang="pt-BR" b="1" dirty="0">
              <a:latin typeface="Ebrima" panose="02000000000000000000" pitchFamily="2" charset="0"/>
              <a:ea typeface="Ebrima" panose="02000000000000000000" pitchFamily="2" charset="0"/>
              <a:cs typeface="Ebrima" panose="02000000000000000000" pitchFamily="2" charset="0"/>
            </a:endParaRPr>
          </a:p>
        </p:txBody>
      </p:sp>
      <p:pic>
        <p:nvPicPr>
          <p:cNvPr id="4" name="Picture 3"/>
          <p:cNvPicPr>
            <a:picLocks noChangeAspect="1"/>
          </p:cNvPicPr>
          <p:nvPr/>
        </p:nvPicPr>
        <p:blipFill>
          <a:blip r:embed="rId2"/>
          <a:stretch>
            <a:fillRect/>
          </a:stretch>
        </p:blipFill>
        <p:spPr>
          <a:xfrm>
            <a:off x="655540" y="1690688"/>
            <a:ext cx="4530416" cy="4499830"/>
          </a:xfrm>
          <a:prstGeom prst="rect">
            <a:avLst/>
          </a:prstGeom>
        </p:spPr>
      </p:pic>
      <p:pic>
        <p:nvPicPr>
          <p:cNvPr id="5" name="Picture 4"/>
          <p:cNvPicPr>
            <a:picLocks noChangeAspect="1"/>
          </p:cNvPicPr>
          <p:nvPr/>
        </p:nvPicPr>
        <p:blipFill>
          <a:blip r:embed="rId3"/>
          <a:stretch>
            <a:fillRect/>
          </a:stretch>
        </p:blipFill>
        <p:spPr>
          <a:xfrm>
            <a:off x="6609806" y="1928813"/>
            <a:ext cx="4743994" cy="4527405"/>
          </a:xfrm>
          <a:prstGeom prst="rect">
            <a:avLst/>
          </a:prstGeom>
        </p:spPr>
      </p:pic>
      <p:sp>
        <p:nvSpPr>
          <p:cNvPr id="6" name="TextBox 5"/>
          <p:cNvSpPr txBox="1"/>
          <p:nvPr/>
        </p:nvSpPr>
        <p:spPr>
          <a:xfrm>
            <a:off x="1864861" y="6233112"/>
            <a:ext cx="1726627" cy="646331"/>
          </a:xfrm>
          <a:prstGeom prst="rect">
            <a:avLst/>
          </a:prstGeom>
          <a:noFill/>
        </p:spPr>
        <p:txBody>
          <a:bodyPr wrap="none" rtlCol="0">
            <a:spAutoFit/>
          </a:bodyPr>
          <a:lstStyle/>
          <a:p>
            <a:pPr algn="ctr"/>
            <a:r>
              <a:rPr lang="pt-BR" b="1" dirty="0" smtClean="0"/>
              <a:t>Roman et. al.’15</a:t>
            </a:r>
          </a:p>
          <a:p>
            <a:pPr algn="ctr"/>
            <a:r>
              <a:rPr lang="pt-BR" b="1" dirty="0" smtClean="0"/>
              <a:t>(WBMA)</a:t>
            </a:r>
            <a:endParaRPr lang="pt-BR" b="1" dirty="0"/>
          </a:p>
        </p:txBody>
      </p:sp>
      <p:sp>
        <p:nvSpPr>
          <p:cNvPr id="8" name="TextBox 7"/>
          <p:cNvSpPr txBox="1"/>
          <p:nvPr/>
        </p:nvSpPr>
        <p:spPr>
          <a:xfrm>
            <a:off x="7595494" y="1486585"/>
            <a:ext cx="2772618" cy="646331"/>
          </a:xfrm>
          <a:prstGeom prst="rect">
            <a:avLst/>
          </a:prstGeom>
          <a:noFill/>
        </p:spPr>
        <p:txBody>
          <a:bodyPr wrap="none" rtlCol="0">
            <a:spAutoFit/>
          </a:bodyPr>
          <a:lstStyle/>
          <a:p>
            <a:pPr algn="ctr"/>
            <a:r>
              <a:rPr lang="pt-BR" b="1" dirty="0" smtClean="0"/>
              <a:t>Roman, Marczak, Dutra ’15</a:t>
            </a:r>
          </a:p>
          <a:p>
            <a:pPr algn="ctr"/>
            <a:r>
              <a:rPr lang="pt-BR" b="1" dirty="0" smtClean="0"/>
              <a:t>(ELA-ES)</a:t>
            </a:r>
            <a:endParaRPr lang="pt-BR" b="1" dirty="0"/>
          </a:p>
        </p:txBody>
      </p:sp>
      <p:sp>
        <p:nvSpPr>
          <p:cNvPr id="3" name="Slide Number Placeholder 2"/>
          <p:cNvSpPr>
            <a:spLocks noGrp="1"/>
          </p:cNvSpPr>
          <p:nvPr>
            <p:ph type="sldNum" sz="quarter" idx="12"/>
          </p:nvPr>
        </p:nvSpPr>
        <p:spPr/>
        <p:txBody>
          <a:bodyPr/>
          <a:lstStyle/>
          <a:p>
            <a:fld id="{E363C729-B40D-46A5-8A98-048673288CB1}" type="slidenum">
              <a:rPr lang="pt-BR" smtClean="0"/>
              <a:t>25</a:t>
            </a:fld>
            <a:endParaRPr lang="pt-BR"/>
          </a:p>
        </p:txBody>
      </p:sp>
    </p:spTree>
    <p:extLst>
      <p:ext uri="{BB962C8B-B14F-4D97-AF65-F5344CB8AC3E}">
        <p14:creationId xmlns:p14="http://schemas.microsoft.com/office/powerpoint/2010/main" val="3562327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5" y="4581751"/>
            <a:ext cx="3770183" cy="1762151"/>
          </a:xfrm>
          <a:prstGeom prst="rect">
            <a:avLst/>
          </a:prstGeom>
        </p:spPr>
      </p:pic>
      <p:sp>
        <p:nvSpPr>
          <p:cNvPr id="2" name="Title 1"/>
          <p:cNvSpPr>
            <a:spLocks noGrp="1"/>
          </p:cNvSpPr>
          <p:nvPr>
            <p:ph type="ctrTitle"/>
          </p:nvPr>
        </p:nvSpPr>
        <p:spPr>
          <a:xfrm>
            <a:off x="1524000" y="1561018"/>
            <a:ext cx="9144000" cy="2387600"/>
          </a:xfrm>
        </p:spPr>
        <p:txBody>
          <a:bodyPr/>
          <a:lstStyle/>
          <a:p>
            <a:r>
              <a:rPr lang="pt-BR" b="1" dirty="0" smtClean="0">
                <a:latin typeface="Ebrima" panose="02000000000000000000" pitchFamily="2" charset="0"/>
                <a:ea typeface="Ebrima" panose="02000000000000000000" pitchFamily="2" charset="0"/>
                <a:cs typeface="Ebrima" panose="02000000000000000000" pitchFamily="2" charset="0"/>
              </a:rPr>
              <a:t>Fluency in Large-Scale Agile Development</a:t>
            </a:r>
            <a:endParaRPr lang="pt-BR" b="1" dirty="0">
              <a:latin typeface="Ebrima" panose="02000000000000000000" pitchFamily="2" charset="0"/>
              <a:ea typeface="Ebrima" panose="02000000000000000000" pitchFamily="2" charset="0"/>
              <a:cs typeface="Ebrima" panose="02000000000000000000" pitchFamily="2" charset="0"/>
            </a:endParaRPr>
          </a:p>
        </p:txBody>
      </p:sp>
      <p:sp>
        <p:nvSpPr>
          <p:cNvPr id="3" name="Subtitle 2"/>
          <p:cNvSpPr>
            <a:spLocks noGrp="1"/>
          </p:cNvSpPr>
          <p:nvPr>
            <p:ph type="subTitle" idx="1"/>
          </p:nvPr>
        </p:nvSpPr>
        <p:spPr>
          <a:xfrm>
            <a:off x="1524000" y="4581751"/>
            <a:ext cx="9144000" cy="1655762"/>
          </a:xfrm>
        </p:spPr>
        <p:txBody>
          <a:bodyPr>
            <a:normAutofit/>
          </a:bodyPr>
          <a:lstStyle/>
          <a:p>
            <a:pPr algn="r"/>
            <a:r>
              <a:rPr lang="pt-BR" sz="3200" dirty="0" smtClean="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student: Greice Roman</a:t>
            </a:r>
          </a:p>
          <a:p>
            <a:pPr algn="r"/>
            <a:r>
              <a:rPr lang="pt-BR" sz="3200" dirty="0" smtClean="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supervisor: Sabrina Marczak</a:t>
            </a:r>
            <a:endParaRPr lang="pt-BR" sz="32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endParaRPr>
          </a:p>
        </p:txBody>
      </p:sp>
      <p:pic>
        <p:nvPicPr>
          <p:cNvPr id="4" name="Imagem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0182" y="189198"/>
            <a:ext cx="604433" cy="1087173"/>
          </a:xfrm>
          <a:prstGeom prst="rect">
            <a:avLst/>
          </a:prstGeom>
        </p:spPr>
      </p:pic>
      <p:pic>
        <p:nvPicPr>
          <p:cNvPr id="5" name="Imagem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3606" y="430599"/>
            <a:ext cx="1179416" cy="797731"/>
          </a:xfrm>
          <a:prstGeom prst="rect">
            <a:avLst/>
          </a:prstGeom>
        </p:spPr>
      </p:pic>
      <p:sp>
        <p:nvSpPr>
          <p:cNvPr id="6" name="Rectangle 5"/>
          <p:cNvSpPr/>
          <p:nvPr/>
        </p:nvSpPr>
        <p:spPr>
          <a:xfrm>
            <a:off x="393515" y="212667"/>
            <a:ext cx="6096000" cy="1600438"/>
          </a:xfrm>
          <a:prstGeom prst="rect">
            <a:avLst/>
          </a:prstGeom>
        </p:spPr>
        <p:txBody>
          <a:bodyPr>
            <a:spAutoFit/>
          </a:bodyPr>
          <a:lstStyle/>
          <a:p>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Pontifical Catholic University of Rio Grande do </a:t>
            </a:r>
            <a:r>
              <a:rPr lang="en-US" sz="1600" dirty="0" err="1">
                <a:solidFill>
                  <a:srgbClr val="666666"/>
                </a:solidFill>
                <a:latin typeface="Ebrima" panose="02000000000000000000" pitchFamily="2" charset="0"/>
                <a:ea typeface="Ebrima" panose="02000000000000000000" pitchFamily="2" charset="0"/>
                <a:cs typeface="Ebrima" panose="02000000000000000000" pitchFamily="2" charset="0"/>
              </a:rPr>
              <a:t>Sul</a:t>
            </a:r>
            <a:endParaRPr lang="en-US" sz="1600" dirty="0">
              <a:solidFill>
                <a:srgbClr val="666666"/>
              </a:solidFill>
              <a:latin typeface="Ebrima" panose="02000000000000000000" pitchFamily="2" charset="0"/>
              <a:ea typeface="Ebrima" panose="02000000000000000000" pitchFamily="2" charset="0"/>
              <a:cs typeface="Ebrima" panose="02000000000000000000" pitchFamily="2" charset="0"/>
            </a:endParaRPr>
          </a:p>
          <a:p>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Faculty of Informatics</a:t>
            </a:r>
          </a:p>
          <a:p>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Undergraduate </a:t>
            </a:r>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Program in Computer Science</a:t>
            </a:r>
          </a:p>
          <a:p>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Presentation of </a:t>
            </a:r>
            <a:r>
              <a:rPr lang="en-US" sz="1600" dirty="0" smtClean="0">
                <a:solidFill>
                  <a:srgbClr val="666666"/>
                </a:solidFill>
                <a:latin typeface="Ebrima" panose="02000000000000000000" pitchFamily="2" charset="0"/>
                <a:ea typeface="Ebrima" panose="02000000000000000000" pitchFamily="2" charset="0"/>
                <a:cs typeface="Ebrima" panose="02000000000000000000" pitchFamily="2" charset="0"/>
              </a:rPr>
              <a:t>Plan </a:t>
            </a:r>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of Study and Research</a:t>
            </a:r>
          </a:p>
          <a:p>
            <a:r>
              <a:rPr lang="en-US" sz="1600" dirty="0">
                <a:solidFill>
                  <a:srgbClr val="666666"/>
                </a:solidFill>
                <a:latin typeface="Ebrima" panose="02000000000000000000" pitchFamily="2" charset="0"/>
                <a:ea typeface="Ebrima" panose="02000000000000000000" pitchFamily="2" charset="0"/>
                <a:cs typeface="Ebrima" panose="02000000000000000000" pitchFamily="2" charset="0"/>
              </a:rPr>
              <a:t>January 2016</a:t>
            </a:r>
            <a:r>
              <a:rPr lang="pt-BR" dirty="0" smtClean="0"/>
              <a:t/>
            </a:r>
            <a:br>
              <a:rPr lang="pt-BR" dirty="0" smtClean="0"/>
            </a:br>
            <a:endParaRPr lang="pt-BR" dirty="0"/>
          </a:p>
        </p:txBody>
      </p:sp>
    </p:spTree>
    <p:extLst>
      <p:ext uri="{BB962C8B-B14F-4D97-AF65-F5344CB8AC3E}">
        <p14:creationId xmlns:p14="http://schemas.microsoft.com/office/powerpoint/2010/main" val="112685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txBox="1">
            <a:spLocks/>
          </p:cNvSpPr>
          <p:nvPr/>
        </p:nvSpPr>
        <p:spPr>
          <a:xfrm>
            <a:off x="341687" y="188173"/>
            <a:ext cx="6414973" cy="13600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800" b="1" dirty="0" smtClean="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six</a:t>
            </a:r>
            <a:r>
              <a:rPr lang="pt-BR" sz="4800" b="1" dirty="0" smtClean="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teen </a:t>
            </a:r>
            <a:r>
              <a:rPr lang="pt-BR" sz="4800" b="1" dirty="0" smtClean="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years go by... </a:t>
            </a:r>
            <a:endParaRPr lang="pt-BR" sz="4800" b="1" dirty="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 name="TextBox 8"/>
          <p:cNvSpPr txBox="1"/>
          <p:nvPr/>
        </p:nvSpPr>
        <p:spPr>
          <a:xfrm>
            <a:off x="1029779" y="3077280"/>
            <a:ext cx="2708753" cy="369332"/>
          </a:xfrm>
          <a:prstGeom prst="rect">
            <a:avLst/>
          </a:prstGeom>
          <a:noFill/>
        </p:spPr>
        <p:txBody>
          <a:bodyPr wrap="square" rtlCol="0">
            <a:spAutoFit/>
          </a:bodyPr>
          <a:lstStyle/>
          <a:p>
            <a:r>
              <a:rPr lang="en-US" b="1" dirty="0" smtClean="0">
                <a:solidFill>
                  <a:srgbClr val="7030A0"/>
                </a:solidFill>
                <a:latin typeface="Helvetica" panose="020B0604020202020204" pitchFamily="34" charset="0"/>
                <a:cs typeface="Helvetica" panose="020B0604020202020204" pitchFamily="34" charset="0"/>
              </a:rPr>
              <a:t>Agile Conference ‘09</a:t>
            </a:r>
            <a:endParaRPr lang="en-US" b="1" dirty="0">
              <a:solidFill>
                <a:srgbClr val="7030A0"/>
              </a:solidFill>
              <a:latin typeface="Helvetica" panose="020B0604020202020204" pitchFamily="34" charset="0"/>
              <a:cs typeface="Helvetica" panose="020B0604020202020204" pitchFamily="34" charset="0"/>
            </a:endParaRPr>
          </a:p>
        </p:txBody>
      </p:sp>
      <p:pic>
        <p:nvPicPr>
          <p:cNvPr id="7" name="Picture 8" descr="http://www.clickgratis.com.br/fotos-imagens/yahoo/aHR0cDovL2NyZWF0ZWFhY2NvdW50LmNvbS93cC1jb250ZW50L3VwbG9hZHMvMjAxNC8wOC95YWhvby1tYWlsLmpwZ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135" y="2153687"/>
            <a:ext cx="3618042" cy="68742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6" descr="http://cdn.slashgear.com/wp-content/uploads/2014/10/hp-logo-480x4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48667" y="3694650"/>
            <a:ext cx="2472465" cy="247246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2" descr="http://www.taqua.com/wp-content/uploads/2015/08/ericss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965" y="4930882"/>
            <a:ext cx="3552291" cy="72822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0" descr="http://i.forbesimg.com/media/lists/companies/ibm_416x41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4559" y="565215"/>
            <a:ext cx="3391051" cy="2696731"/>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4" descr="https://encrypted-tbn2.gstatic.com/images?q=tbn:ANd9GcTkRWhELAhn1kxeSYWjbuEVTeXBAElGH09WIpzMN8TKjOS6h97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2050" y="2412277"/>
            <a:ext cx="1896396" cy="153844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8"/>
          <p:cNvSpPr txBox="1"/>
          <p:nvPr/>
        </p:nvSpPr>
        <p:spPr>
          <a:xfrm>
            <a:off x="1731197" y="5797783"/>
            <a:ext cx="1305916" cy="369332"/>
          </a:xfrm>
          <a:prstGeom prst="rect">
            <a:avLst/>
          </a:prstGeom>
          <a:noFill/>
        </p:spPr>
        <p:txBody>
          <a:bodyPr wrap="square" rtlCol="0">
            <a:spAutoFit/>
          </a:bodyPr>
          <a:lstStyle/>
          <a:p>
            <a:r>
              <a:rPr lang="en-US" b="1" dirty="0" smtClean="0">
                <a:solidFill>
                  <a:schemeClr val="tx2"/>
                </a:solidFill>
                <a:latin typeface="Helvetica" panose="020B0604020202020204" pitchFamily="34" charset="0"/>
                <a:cs typeface="Helvetica" panose="020B0604020202020204" pitchFamily="34" charset="0"/>
              </a:rPr>
              <a:t>ESEM ‘13</a:t>
            </a:r>
            <a:endParaRPr lang="en-US" b="1" dirty="0">
              <a:solidFill>
                <a:schemeClr val="tx2"/>
              </a:solidFill>
              <a:latin typeface="Helvetica" panose="020B0604020202020204" pitchFamily="34" charset="0"/>
              <a:cs typeface="Helvetica" panose="020B0604020202020204" pitchFamily="34" charset="0"/>
            </a:endParaRPr>
          </a:p>
        </p:txBody>
      </p:sp>
      <p:sp>
        <p:nvSpPr>
          <p:cNvPr id="4" name="Retângulo 3"/>
          <p:cNvSpPr/>
          <p:nvPr/>
        </p:nvSpPr>
        <p:spPr>
          <a:xfrm>
            <a:off x="3845143" y="4295981"/>
            <a:ext cx="4745786" cy="369332"/>
          </a:xfrm>
          <a:prstGeom prst="rect">
            <a:avLst/>
          </a:prstGeom>
        </p:spPr>
        <p:txBody>
          <a:bodyPr wrap="none">
            <a:spAutoFit/>
          </a:bodyPr>
          <a:lstStyle/>
          <a:p>
            <a:r>
              <a:rPr lang="pt-BR" b="1" dirty="0">
                <a:solidFill>
                  <a:schemeClr val="accent1">
                    <a:lumMod val="75000"/>
                  </a:schemeClr>
                </a:solidFill>
                <a:latin typeface="Helvetica" panose="020B0604020202020204" pitchFamily="34" charset="0"/>
                <a:cs typeface="Helvetica" panose="020B0604020202020204" pitchFamily="34" charset="0"/>
              </a:rPr>
              <a:t> </a:t>
            </a:r>
            <a:r>
              <a:rPr lang="pt-BR" b="1" dirty="0" err="1">
                <a:solidFill>
                  <a:schemeClr val="accent1">
                    <a:lumMod val="75000"/>
                  </a:schemeClr>
                </a:solidFill>
                <a:latin typeface="Helvetica" panose="020B0604020202020204" pitchFamily="34" charset="0"/>
                <a:cs typeface="Helvetica" panose="020B0604020202020204" pitchFamily="34" charset="0"/>
              </a:rPr>
              <a:t>Information</a:t>
            </a:r>
            <a:r>
              <a:rPr lang="pt-BR" b="1" dirty="0">
                <a:solidFill>
                  <a:schemeClr val="accent1">
                    <a:lumMod val="75000"/>
                  </a:schemeClr>
                </a:solidFill>
                <a:latin typeface="Helvetica" panose="020B0604020202020204" pitchFamily="34" charset="0"/>
                <a:cs typeface="Helvetica" panose="020B0604020202020204" pitchFamily="34" charset="0"/>
              </a:rPr>
              <a:t> </a:t>
            </a:r>
            <a:r>
              <a:rPr lang="pt-BR" b="1" dirty="0" err="1">
                <a:solidFill>
                  <a:schemeClr val="accent1">
                    <a:lumMod val="75000"/>
                  </a:schemeClr>
                </a:solidFill>
                <a:latin typeface="Helvetica" panose="020B0604020202020204" pitchFamily="34" charset="0"/>
                <a:cs typeface="Helvetica" panose="020B0604020202020204" pitchFamily="34" charset="0"/>
              </a:rPr>
              <a:t>and</a:t>
            </a:r>
            <a:r>
              <a:rPr lang="pt-BR" b="1" dirty="0">
                <a:solidFill>
                  <a:schemeClr val="accent1">
                    <a:lumMod val="75000"/>
                  </a:schemeClr>
                </a:solidFill>
                <a:latin typeface="Helvetica" panose="020B0604020202020204" pitchFamily="34" charset="0"/>
                <a:cs typeface="Helvetica" panose="020B0604020202020204" pitchFamily="34" charset="0"/>
              </a:rPr>
              <a:t> Software </a:t>
            </a:r>
            <a:r>
              <a:rPr lang="pt-BR" b="1" dirty="0" smtClean="0">
                <a:solidFill>
                  <a:schemeClr val="accent1">
                    <a:lumMod val="75000"/>
                  </a:schemeClr>
                </a:solidFill>
                <a:latin typeface="Helvetica" panose="020B0604020202020204" pitchFamily="34" charset="0"/>
                <a:cs typeface="Helvetica" panose="020B0604020202020204" pitchFamily="34" charset="0"/>
              </a:rPr>
              <a:t>Technology ‘11</a:t>
            </a:r>
            <a:endParaRPr lang="pt-BR" b="1" dirty="0">
              <a:solidFill>
                <a:schemeClr val="accent1">
                  <a:lumMod val="75000"/>
                </a:schemeClr>
              </a:solidFill>
              <a:latin typeface="Helvetica" panose="020B0604020202020204" pitchFamily="34" charset="0"/>
              <a:cs typeface="Helvetica" panose="020B0604020202020204" pitchFamily="34" charset="0"/>
            </a:endParaRPr>
          </a:p>
        </p:txBody>
      </p:sp>
      <p:sp>
        <p:nvSpPr>
          <p:cNvPr id="6" name="Retângulo 5"/>
          <p:cNvSpPr/>
          <p:nvPr/>
        </p:nvSpPr>
        <p:spPr>
          <a:xfrm>
            <a:off x="8543554" y="2968022"/>
            <a:ext cx="2787943" cy="369332"/>
          </a:xfrm>
          <a:prstGeom prst="rect">
            <a:avLst/>
          </a:prstGeom>
        </p:spPr>
        <p:txBody>
          <a:bodyPr wrap="none">
            <a:spAutoFit/>
          </a:bodyPr>
          <a:lstStyle/>
          <a:p>
            <a:r>
              <a:rPr lang="pt-BR" b="1" dirty="0">
                <a:solidFill>
                  <a:schemeClr val="accent1">
                    <a:lumMod val="75000"/>
                  </a:schemeClr>
                </a:solidFill>
                <a:latin typeface="Arial" panose="020B0604020202020204" pitchFamily="34" charset="0"/>
              </a:rPr>
              <a:t>IBM Global </a:t>
            </a:r>
            <a:r>
              <a:rPr lang="pt-BR" b="1" dirty="0" smtClean="0">
                <a:solidFill>
                  <a:schemeClr val="accent1">
                    <a:lumMod val="75000"/>
                  </a:schemeClr>
                </a:solidFill>
                <a:latin typeface="Arial" panose="020B0604020202020204" pitchFamily="34" charset="0"/>
              </a:rPr>
              <a:t>Services ‘10</a:t>
            </a:r>
            <a:endParaRPr lang="pt-BR" b="1" dirty="0">
              <a:solidFill>
                <a:schemeClr val="accent1">
                  <a:lumMod val="75000"/>
                </a:schemeClr>
              </a:solidFill>
            </a:endParaRPr>
          </a:p>
        </p:txBody>
      </p:sp>
      <p:sp>
        <p:nvSpPr>
          <p:cNvPr id="15" name="Retângulo 14"/>
          <p:cNvSpPr/>
          <p:nvPr/>
        </p:nvSpPr>
        <p:spPr>
          <a:xfrm>
            <a:off x="7945237" y="6170411"/>
            <a:ext cx="3809697" cy="369332"/>
          </a:xfrm>
          <a:prstGeom prst="rect">
            <a:avLst/>
          </a:prstGeom>
        </p:spPr>
        <p:txBody>
          <a:bodyPr wrap="none">
            <a:spAutoFit/>
          </a:bodyPr>
          <a:lstStyle/>
          <a:p>
            <a:r>
              <a:rPr lang="pt-BR" b="1" dirty="0" err="1">
                <a:solidFill>
                  <a:schemeClr val="accent1">
                    <a:lumMod val="75000"/>
                  </a:schemeClr>
                </a:solidFill>
                <a:latin typeface="Helvetica" panose="020B0604020202020204" pitchFamily="34" charset="0"/>
                <a:cs typeface="Helvetica" panose="020B0604020202020204" pitchFamily="34" charset="0"/>
              </a:rPr>
              <a:t>Addison</a:t>
            </a:r>
            <a:r>
              <a:rPr lang="pt-BR" b="1" dirty="0">
                <a:solidFill>
                  <a:schemeClr val="accent1">
                    <a:lumMod val="75000"/>
                  </a:schemeClr>
                </a:solidFill>
                <a:latin typeface="Helvetica" panose="020B0604020202020204" pitchFamily="34" charset="0"/>
                <a:cs typeface="Helvetica" panose="020B0604020202020204" pitchFamily="34" charset="0"/>
              </a:rPr>
              <a:t>-Wesley </a:t>
            </a:r>
            <a:r>
              <a:rPr lang="pt-BR" b="1" dirty="0" smtClean="0">
                <a:solidFill>
                  <a:schemeClr val="accent1">
                    <a:lumMod val="75000"/>
                  </a:schemeClr>
                </a:solidFill>
                <a:latin typeface="Helvetica" panose="020B0604020202020204" pitchFamily="34" charset="0"/>
                <a:cs typeface="Helvetica" panose="020B0604020202020204" pitchFamily="34" charset="0"/>
              </a:rPr>
              <a:t>Professional ‘12</a:t>
            </a:r>
            <a:endParaRPr lang="pt-BR" b="1" dirty="0">
              <a:solidFill>
                <a:schemeClr val="accent1">
                  <a:lumMod val="75000"/>
                </a:schemeClr>
              </a:solidFill>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sz="quarter" idx="12"/>
          </p:nvPr>
        </p:nvSpPr>
        <p:spPr/>
        <p:txBody>
          <a:bodyPr/>
          <a:lstStyle/>
          <a:p>
            <a:fld id="{E363C729-B40D-46A5-8A98-048673288CB1}" type="slidenum">
              <a:rPr lang="pt-BR" smtClean="0"/>
              <a:t>3</a:t>
            </a:fld>
            <a:endParaRPr lang="pt-BR"/>
          </a:p>
        </p:txBody>
      </p:sp>
    </p:spTree>
    <p:extLst>
      <p:ext uri="{BB962C8B-B14F-4D97-AF65-F5344CB8AC3E}">
        <p14:creationId xmlns:p14="http://schemas.microsoft.com/office/powerpoint/2010/main" val="51225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80F2D"/>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76499" y="394269"/>
            <a:ext cx="6010275" cy="952500"/>
          </a:xfrm>
          <a:prstGeom prst="rect">
            <a:avLst/>
          </a:prstGeom>
        </p:spPr>
      </p:pic>
      <p:cxnSp>
        <p:nvCxnSpPr>
          <p:cNvPr id="14" name="Straight Connector 13"/>
          <p:cNvCxnSpPr/>
          <p:nvPr/>
        </p:nvCxnSpPr>
        <p:spPr>
          <a:xfrm>
            <a:off x="2967993" y="198354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1372" y="1564818"/>
            <a:ext cx="6600535" cy="5293182"/>
          </a:xfrm>
          <a:prstGeom prst="rect">
            <a:avLst/>
          </a:prstGeom>
        </p:spPr>
      </p:pic>
      <p:cxnSp>
        <p:nvCxnSpPr>
          <p:cNvPr id="24" name="Straight Connector 23"/>
          <p:cNvCxnSpPr/>
          <p:nvPr/>
        </p:nvCxnSpPr>
        <p:spPr>
          <a:xfrm flipV="1">
            <a:off x="3274628" y="1688123"/>
            <a:ext cx="5614021" cy="7638"/>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3198428" y="1695761"/>
            <a:ext cx="5766419" cy="0"/>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198428" y="1695761"/>
            <a:ext cx="0" cy="4944190"/>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4968613" y="1739314"/>
            <a:ext cx="53263" cy="4900637"/>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H="1">
            <a:off x="5204756" y="1695761"/>
            <a:ext cx="17075" cy="4198602"/>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6906946" y="1680485"/>
            <a:ext cx="45058" cy="4213878"/>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7183100" y="1739314"/>
            <a:ext cx="22282" cy="3184378"/>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8957560" y="1678478"/>
            <a:ext cx="7287" cy="3245214"/>
          </a:xfrm>
          <a:prstGeom prst="line">
            <a:avLst/>
          </a:prstGeom>
          <a:ln w="38100">
            <a:solidFill>
              <a:srgbClr val="717475"/>
            </a:solidFill>
          </a:ln>
        </p:spPr>
        <p:style>
          <a:lnRef idx="3">
            <a:schemeClr val="dk1"/>
          </a:lnRef>
          <a:fillRef idx="0">
            <a:schemeClr val="dk1"/>
          </a:fillRef>
          <a:effectRef idx="2">
            <a:schemeClr val="dk1"/>
          </a:effectRef>
          <a:fontRef idx="minor">
            <a:schemeClr val="tx1"/>
          </a:fontRef>
        </p:style>
      </p:cxnSp>
      <p:sp>
        <p:nvSpPr>
          <p:cNvPr id="2" name="Slide Number Placeholder 1"/>
          <p:cNvSpPr>
            <a:spLocks noGrp="1"/>
          </p:cNvSpPr>
          <p:nvPr>
            <p:ph type="sldNum" sz="quarter" idx="12"/>
          </p:nvPr>
        </p:nvSpPr>
        <p:spPr/>
        <p:txBody>
          <a:bodyPr/>
          <a:lstStyle/>
          <a:p>
            <a:fld id="{E363C729-B40D-46A5-8A98-048673288CB1}" type="slidenum">
              <a:rPr lang="pt-BR" smtClean="0"/>
              <a:t>4</a:t>
            </a:fld>
            <a:endParaRPr lang="pt-BR"/>
          </a:p>
        </p:txBody>
      </p:sp>
    </p:spTree>
    <p:extLst>
      <p:ext uri="{BB962C8B-B14F-4D97-AF65-F5344CB8AC3E}">
        <p14:creationId xmlns:p14="http://schemas.microsoft.com/office/powerpoint/2010/main" val="206247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2246" y="3012356"/>
            <a:ext cx="2047507" cy="3390071"/>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0314" y="2239956"/>
            <a:ext cx="1684587" cy="2148565"/>
          </a:xfrm>
          <a:prstGeom prst="rect">
            <a:avLst/>
          </a:prstGeom>
        </p:spPr>
      </p:pic>
      <p:pic>
        <p:nvPicPr>
          <p:cNvPr id="4" name="Image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19" y="2091872"/>
            <a:ext cx="2408771" cy="2200990"/>
          </a:xfrm>
          <a:prstGeom prst="rect">
            <a:avLst/>
          </a:prstGeom>
        </p:spPr>
      </p:pic>
      <p:pic>
        <p:nvPicPr>
          <p:cNvPr id="5" name="Image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8664" y="1948773"/>
            <a:ext cx="4950739" cy="4688180"/>
          </a:xfrm>
          <a:prstGeom prst="rect">
            <a:avLst/>
          </a:prstGeom>
        </p:spPr>
      </p:pic>
      <p:pic>
        <p:nvPicPr>
          <p:cNvPr id="6" name="Imagem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1147" y="4399141"/>
            <a:ext cx="2033533" cy="2194599"/>
          </a:xfrm>
          <a:prstGeom prst="rect">
            <a:avLst/>
          </a:prstGeom>
        </p:spPr>
      </p:pic>
      <p:pic>
        <p:nvPicPr>
          <p:cNvPr id="7" name="Imagem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24829">
            <a:off x="561692" y="4527209"/>
            <a:ext cx="1332708" cy="1640871"/>
          </a:xfrm>
          <a:prstGeom prst="rect">
            <a:avLst/>
          </a:prstGeom>
        </p:spPr>
      </p:pic>
      <p:sp>
        <p:nvSpPr>
          <p:cNvPr id="10" name="CaixaDeTexto 9"/>
          <p:cNvSpPr txBox="1"/>
          <p:nvPr/>
        </p:nvSpPr>
        <p:spPr>
          <a:xfrm>
            <a:off x="0" y="551511"/>
            <a:ext cx="12192000" cy="769441"/>
          </a:xfrm>
          <a:prstGeom prst="rect">
            <a:avLst/>
          </a:prstGeom>
          <a:noFill/>
        </p:spPr>
        <p:txBody>
          <a:bodyPr wrap="square" rtlCol="0">
            <a:spAutoFit/>
          </a:bodyPr>
          <a:lstStyle/>
          <a:p>
            <a:pPr algn="ctr"/>
            <a:r>
              <a:rPr lang="pt-BR" sz="4400" b="1" dirty="0" smtClean="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some practices for agile </a:t>
            </a:r>
            <a:r>
              <a:rPr lang="pt-BR" sz="4400" b="1" dirty="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t</a:t>
            </a:r>
            <a:r>
              <a:rPr lang="pt-BR" sz="4400" b="1" dirty="0" smtClean="0">
                <a:solidFill>
                  <a:schemeClr val="accent5">
                    <a:lumMod val="75000"/>
                  </a:schemeClr>
                </a:solidFill>
                <a:latin typeface="Ebrima" panose="02000000000000000000" pitchFamily="2" charset="0"/>
                <a:ea typeface="Ebrima" panose="02000000000000000000" pitchFamily="2" charset="0"/>
                <a:cs typeface="Ebrima" panose="02000000000000000000" pitchFamily="2" charset="0"/>
              </a:rPr>
              <a:t>ransformation </a:t>
            </a:r>
          </a:p>
        </p:txBody>
      </p:sp>
      <p:sp>
        <p:nvSpPr>
          <p:cNvPr id="8" name="Slide Number Placeholder 7"/>
          <p:cNvSpPr>
            <a:spLocks noGrp="1"/>
          </p:cNvSpPr>
          <p:nvPr>
            <p:ph type="sldNum" sz="quarter" idx="12"/>
          </p:nvPr>
        </p:nvSpPr>
        <p:spPr/>
        <p:txBody>
          <a:bodyPr/>
          <a:lstStyle/>
          <a:p>
            <a:fld id="{E363C729-B40D-46A5-8A98-048673288CB1}" type="slidenum">
              <a:rPr lang="pt-BR" smtClean="0"/>
              <a:t>5</a:t>
            </a:fld>
            <a:endParaRPr lang="pt-BR"/>
          </a:p>
        </p:txBody>
      </p:sp>
    </p:spTree>
    <p:extLst>
      <p:ext uri="{BB962C8B-B14F-4D97-AF65-F5344CB8AC3E}">
        <p14:creationId xmlns:p14="http://schemas.microsoft.com/office/powerpoint/2010/main" val="22607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363C729-B40D-46A5-8A98-048673288CB1}" type="slidenum">
              <a:rPr lang="pt-BR" smtClean="0"/>
              <a:t>6</a:t>
            </a:fld>
            <a:endParaRPr lang="pt-BR"/>
          </a:p>
        </p:txBody>
      </p:sp>
      <p:sp>
        <p:nvSpPr>
          <p:cNvPr id="4" name="Rectangle 3"/>
          <p:cNvSpPr/>
          <p:nvPr/>
        </p:nvSpPr>
        <p:spPr>
          <a:xfrm>
            <a:off x="2105890" y="1942145"/>
            <a:ext cx="8659091" cy="2677656"/>
          </a:xfrm>
          <a:prstGeom prst="rect">
            <a:avLst/>
          </a:prstGeom>
        </p:spPr>
        <p:txBody>
          <a:bodyPr wrap="square">
            <a:spAutoFit/>
          </a:bodyPr>
          <a:lstStyle/>
          <a:p>
            <a:r>
              <a:rPr lang="en-US" sz="3200" dirty="0">
                <a:latin typeface="Ebrima" panose="02000000000000000000" pitchFamily="2" charset="0"/>
                <a:ea typeface="Ebrima" panose="02000000000000000000" pitchFamily="2" charset="0"/>
                <a:cs typeface="Ebrima" panose="02000000000000000000" pitchFamily="2" charset="0"/>
              </a:rPr>
              <a:t>The term </a:t>
            </a:r>
            <a:r>
              <a:rPr lang="en-US" sz="4000" dirty="0">
                <a:latin typeface="Ebrima" panose="02000000000000000000" pitchFamily="2" charset="0"/>
                <a:ea typeface="Ebrima" panose="02000000000000000000" pitchFamily="2" charset="0"/>
                <a:cs typeface="Ebrima" panose="02000000000000000000" pitchFamily="2" charset="0"/>
              </a:rPr>
              <a:t>’scaled agile development’ </a:t>
            </a:r>
            <a:r>
              <a:rPr lang="en-US" sz="3200" dirty="0" smtClean="0">
                <a:latin typeface="Ebrima" panose="02000000000000000000" pitchFamily="2" charset="0"/>
                <a:ea typeface="Ebrima" panose="02000000000000000000" pitchFamily="2" charset="0"/>
                <a:cs typeface="Ebrima" panose="02000000000000000000" pitchFamily="2" charset="0"/>
              </a:rPr>
              <a:t> </a:t>
            </a:r>
            <a:r>
              <a:rPr lang="en-US" sz="3200" dirty="0">
                <a:latin typeface="Ebrima" panose="02000000000000000000" pitchFamily="2" charset="0"/>
                <a:ea typeface="Ebrima" panose="02000000000000000000" pitchFamily="2" charset="0"/>
                <a:cs typeface="Ebrima" panose="02000000000000000000" pitchFamily="2" charset="0"/>
              </a:rPr>
              <a:t>was </a:t>
            </a:r>
            <a:r>
              <a:rPr lang="en-US" sz="3200" dirty="0" smtClean="0">
                <a:latin typeface="Ebrima" panose="02000000000000000000" pitchFamily="2" charset="0"/>
                <a:ea typeface="Ebrima" panose="02000000000000000000" pitchFamily="2" charset="0"/>
                <a:cs typeface="Ebrima" panose="02000000000000000000" pitchFamily="2" charset="0"/>
              </a:rPr>
              <a:t>introduce in </a:t>
            </a:r>
            <a:r>
              <a:rPr lang="en-US" sz="3200" dirty="0">
                <a:latin typeface="Ebrima" panose="02000000000000000000" pitchFamily="2" charset="0"/>
                <a:ea typeface="Ebrima" panose="02000000000000000000" pitchFamily="2" charset="0"/>
                <a:cs typeface="Ebrima" panose="02000000000000000000" pitchFamily="2" charset="0"/>
              </a:rPr>
              <a:t>academia by Sutherland in his study "Agile can </a:t>
            </a:r>
            <a:r>
              <a:rPr lang="en-US" sz="3200" dirty="0" smtClean="0">
                <a:latin typeface="Ebrima" panose="02000000000000000000" pitchFamily="2" charset="0"/>
                <a:ea typeface="Ebrima" panose="02000000000000000000" pitchFamily="2" charset="0"/>
                <a:cs typeface="Ebrima" panose="02000000000000000000" pitchFamily="2" charset="0"/>
              </a:rPr>
              <a:t>Scale“.</a:t>
            </a:r>
          </a:p>
          <a:p>
            <a:endParaRPr lang="en-US" sz="3200" dirty="0" smtClean="0">
              <a:latin typeface="Ebrima" panose="02000000000000000000" pitchFamily="2" charset="0"/>
              <a:ea typeface="Ebrima" panose="02000000000000000000" pitchFamily="2" charset="0"/>
              <a:cs typeface="Ebrima" panose="02000000000000000000" pitchFamily="2" charset="0"/>
            </a:endParaRPr>
          </a:p>
          <a:p>
            <a:r>
              <a:rPr lang="en-US" sz="3200" dirty="0" smtClean="0">
                <a:latin typeface="Ebrima" panose="02000000000000000000" pitchFamily="2" charset="0"/>
                <a:ea typeface="Ebrima" panose="02000000000000000000" pitchFamily="2" charset="0"/>
                <a:cs typeface="Ebrima" panose="02000000000000000000" pitchFamily="2" charset="0"/>
              </a:rPr>
              <a:t>Five large companies adopt Scrum method.</a:t>
            </a:r>
            <a:endParaRPr lang="pt-BR" sz="3200" dirty="0">
              <a:latin typeface="Ebrima" panose="02000000000000000000" pitchFamily="2" charset="0"/>
              <a:ea typeface="Ebrima" panose="02000000000000000000" pitchFamily="2" charset="0"/>
              <a:cs typeface="Ebrima" panose="02000000000000000000" pitchFamily="2" charset="0"/>
            </a:endParaRPr>
          </a:p>
        </p:txBody>
      </p:sp>
      <p:sp>
        <p:nvSpPr>
          <p:cNvPr id="5" name="Rectangle 4"/>
          <p:cNvSpPr/>
          <p:nvPr/>
        </p:nvSpPr>
        <p:spPr>
          <a:xfrm>
            <a:off x="5430981" y="5615582"/>
            <a:ext cx="6096000" cy="923330"/>
          </a:xfrm>
          <a:prstGeom prst="rect">
            <a:avLst/>
          </a:prstGeom>
        </p:spPr>
        <p:txBody>
          <a:bodyPr>
            <a:spAutoFit/>
          </a:bodyPr>
          <a:lstStyle/>
          <a:p>
            <a:r>
              <a:rPr lang="en-US" dirty="0">
                <a:latin typeface="NimbusSanL-Regu"/>
              </a:rPr>
              <a:t>Sutherland, J. “Agile can scale: Inventing and reinventing scrum in five companies</a:t>
            </a:r>
            <a:r>
              <a:rPr lang="en-US" dirty="0" smtClean="0">
                <a:latin typeface="NimbusSanL-Regu"/>
              </a:rPr>
              <a:t>”, </a:t>
            </a:r>
            <a:r>
              <a:rPr lang="en-US" dirty="0" smtClean="0">
                <a:latin typeface="NimbusSanL-ReguItal"/>
              </a:rPr>
              <a:t>Cutter </a:t>
            </a:r>
            <a:r>
              <a:rPr lang="en-US" dirty="0">
                <a:latin typeface="NimbusSanL-ReguItal"/>
              </a:rPr>
              <a:t>IT journal</a:t>
            </a:r>
            <a:r>
              <a:rPr lang="en-US" dirty="0">
                <a:latin typeface="NimbusSanL-Regu"/>
              </a:rPr>
              <a:t>, vol. 14–12, 2001, pp. 5–11</a:t>
            </a:r>
            <a:endParaRPr lang="pt-BR" dirty="0"/>
          </a:p>
        </p:txBody>
      </p:sp>
    </p:spTree>
    <p:extLst>
      <p:ext uri="{BB962C8B-B14F-4D97-AF65-F5344CB8AC3E}">
        <p14:creationId xmlns:p14="http://schemas.microsoft.com/office/powerpoint/2010/main" val="280487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aixaDeTexto 9"/>
          <p:cNvSpPr txBox="1"/>
          <p:nvPr/>
        </p:nvSpPr>
        <p:spPr>
          <a:xfrm>
            <a:off x="-18071" y="722265"/>
            <a:ext cx="12192000" cy="769441"/>
          </a:xfrm>
          <a:prstGeom prst="rect">
            <a:avLst/>
          </a:prstGeom>
          <a:noFill/>
        </p:spPr>
        <p:txBody>
          <a:bodyPr wrap="square" rtlCol="0">
            <a:spAutoFit/>
          </a:bodyPr>
          <a:lstStyle/>
          <a:p>
            <a:pPr algn="ctr"/>
            <a:r>
              <a:rPr lang="pt-BR" sz="4400" b="1" dirty="0" smtClean="0">
                <a:solidFill>
                  <a:schemeClr val="bg1"/>
                </a:solidFill>
                <a:latin typeface="Ebrima" panose="02000000000000000000" pitchFamily="2" charset="0"/>
                <a:ea typeface="Ebrima" panose="02000000000000000000" pitchFamily="2" charset="0"/>
                <a:cs typeface="Ebrima" panose="02000000000000000000" pitchFamily="2" charset="0"/>
              </a:rPr>
              <a:t>Scaled Agile Development</a:t>
            </a:r>
          </a:p>
        </p:txBody>
      </p:sp>
      <p:sp>
        <p:nvSpPr>
          <p:cNvPr id="4" name="TextBox 3"/>
          <p:cNvSpPr txBox="1"/>
          <p:nvPr/>
        </p:nvSpPr>
        <p:spPr>
          <a:xfrm>
            <a:off x="2940148" y="2644726"/>
            <a:ext cx="1694182" cy="369332"/>
          </a:xfrm>
          <a:prstGeom prst="rect">
            <a:avLst/>
          </a:prstGeom>
          <a:noFill/>
        </p:spPr>
        <p:txBody>
          <a:bodyPr wrap="none" rtlCol="0">
            <a:spAutoFit/>
          </a:bodyPr>
          <a:lstStyle/>
          <a:p>
            <a:r>
              <a:rPr lang="pt-BR" dirty="0" smtClean="0"/>
              <a:t>Safe, Less, DaD, </a:t>
            </a:r>
            <a:endParaRPr lang="pt-BR" dirty="0"/>
          </a:p>
        </p:txBody>
      </p:sp>
      <p:cxnSp>
        <p:nvCxnSpPr>
          <p:cNvPr id="10" name="Straight Connector 9"/>
          <p:cNvCxnSpPr/>
          <p:nvPr/>
        </p:nvCxnSpPr>
        <p:spPr>
          <a:xfrm flipV="1">
            <a:off x="3157192" y="1555484"/>
            <a:ext cx="5904411" cy="13063"/>
          </a:xfrm>
          <a:prstGeom prst="line">
            <a:avLst/>
          </a:prstGeom>
          <a:ln w="28575"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0" y="19050"/>
            <a:ext cx="12192000" cy="6838950"/>
          </a:xfrm>
          <a:prstGeom prst="rect">
            <a:avLst/>
          </a:prstGeom>
        </p:spPr>
      </p:pic>
      <p:sp>
        <p:nvSpPr>
          <p:cNvPr id="12" name="CaixaDeTexto 9"/>
          <p:cNvSpPr txBox="1"/>
          <p:nvPr/>
        </p:nvSpPr>
        <p:spPr>
          <a:xfrm>
            <a:off x="0" y="4090211"/>
            <a:ext cx="12210071" cy="1200329"/>
          </a:xfrm>
          <a:prstGeom prst="rect">
            <a:avLst/>
          </a:prstGeom>
          <a:solidFill>
            <a:schemeClr val="accent2">
              <a:alpha val="75000"/>
            </a:schemeClr>
          </a:solidFill>
          <a:ln>
            <a:solidFill>
              <a:schemeClr val="bg2">
                <a:lumMod val="75000"/>
              </a:schemeClr>
            </a:solidFill>
          </a:ln>
        </p:spPr>
        <p:txBody>
          <a:bodyPr wrap="square" rtlCol="0">
            <a:spAutoFit/>
          </a:bodyPr>
          <a:lstStyle/>
          <a:p>
            <a:pPr algn="ctr"/>
            <a:r>
              <a:rPr lang="pt-BR" sz="7200" b="1" dirty="0" smtClean="0">
                <a:latin typeface="Ebrima" panose="02000000000000000000" pitchFamily="2" charset="0"/>
                <a:ea typeface="Ebrima" panose="02000000000000000000" pitchFamily="2" charset="0"/>
                <a:cs typeface="Ebrima" panose="02000000000000000000" pitchFamily="2" charset="0"/>
              </a:rPr>
              <a:t>Scaled Agile Development</a:t>
            </a:r>
          </a:p>
        </p:txBody>
      </p:sp>
      <p:sp>
        <p:nvSpPr>
          <p:cNvPr id="2" name="Slide Number Placeholder 1"/>
          <p:cNvSpPr>
            <a:spLocks noGrp="1"/>
          </p:cNvSpPr>
          <p:nvPr>
            <p:ph type="sldNum" sz="quarter" idx="12"/>
          </p:nvPr>
        </p:nvSpPr>
        <p:spPr/>
        <p:txBody>
          <a:bodyPr/>
          <a:lstStyle/>
          <a:p>
            <a:fld id="{E363C729-B40D-46A5-8A98-048673288CB1}" type="slidenum">
              <a:rPr lang="pt-BR" smtClean="0"/>
              <a:t>7</a:t>
            </a:fld>
            <a:endParaRPr lang="pt-BR"/>
          </a:p>
        </p:txBody>
      </p:sp>
    </p:spTree>
    <p:extLst>
      <p:ext uri="{BB962C8B-B14F-4D97-AF65-F5344CB8AC3E}">
        <p14:creationId xmlns:p14="http://schemas.microsoft.com/office/powerpoint/2010/main" val="422745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940148" y="2644726"/>
            <a:ext cx="1694182" cy="369332"/>
          </a:xfrm>
          <a:prstGeom prst="rect">
            <a:avLst/>
          </a:prstGeom>
          <a:noFill/>
        </p:spPr>
        <p:txBody>
          <a:bodyPr wrap="none" rtlCol="0">
            <a:spAutoFit/>
          </a:bodyPr>
          <a:lstStyle/>
          <a:p>
            <a:r>
              <a:rPr lang="pt-BR" dirty="0" smtClean="0"/>
              <a:t>Safe, Less, DaD, </a:t>
            </a:r>
            <a:endParaRPr lang="pt-BR" dirty="0"/>
          </a:p>
        </p:txBody>
      </p:sp>
      <p:pic>
        <p:nvPicPr>
          <p:cNvPr id="6" name="Picture 5"/>
          <p:cNvPicPr>
            <a:picLocks noChangeAspect="1"/>
          </p:cNvPicPr>
          <p:nvPr/>
        </p:nvPicPr>
        <p:blipFill>
          <a:blip r:embed="rId2"/>
          <a:stretch>
            <a:fillRect/>
          </a:stretch>
        </p:blipFill>
        <p:spPr>
          <a:xfrm>
            <a:off x="0" y="1"/>
            <a:ext cx="12192000" cy="6858000"/>
          </a:xfrm>
          <a:prstGeom prst="rect">
            <a:avLst/>
          </a:prstGeom>
        </p:spPr>
      </p:pic>
      <p:sp>
        <p:nvSpPr>
          <p:cNvPr id="9" name="CaixaDeTexto 9"/>
          <p:cNvSpPr txBox="1"/>
          <p:nvPr/>
        </p:nvSpPr>
        <p:spPr>
          <a:xfrm>
            <a:off x="0" y="4090211"/>
            <a:ext cx="12210071" cy="1200329"/>
          </a:xfrm>
          <a:prstGeom prst="rect">
            <a:avLst/>
          </a:prstGeom>
          <a:solidFill>
            <a:schemeClr val="accent2">
              <a:alpha val="75000"/>
            </a:schemeClr>
          </a:solidFill>
          <a:ln>
            <a:solidFill>
              <a:schemeClr val="bg2">
                <a:lumMod val="75000"/>
              </a:schemeClr>
            </a:solidFill>
          </a:ln>
        </p:spPr>
        <p:txBody>
          <a:bodyPr wrap="square" rtlCol="0">
            <a:spAutoFit/>
          </a:bodyPr>
          <a:lstStyle/>
          <a:p>
            <a:pPr algn="ctr"/>
            <a:r>
              <a:rPr lang="pt-BR" sz="7200" b="1" dirty="0" smtClean="0">
                <a:latin typeface="Ebrima" panose="02000000000000000000" pitchFamily="2" charset="0"/>
                <a:ea typeface="Ebrima" panose="02000000000000000000" pitchFamily="2" charset="0"/>
                <a:cs typeface="Ebrima" panose="02000000000000000000" pitchFamily="2" charset="0"/>
              </a:rPr>
              <a:t>Scaled Agile Development</a:t>
            </a:r>
          </a:p>
        </p:txBody>
      </p:sp>
      <p:sp>
        <p:nvSpPr>
          <p:cNvPr id="2" name="Slide Number Placeholder 1"/>
          <p:cNvSpPr>
            <a:spLocks noGrp="1"/>
          </p:cNvSpPr>
          <p:nvPr>
            <p:ph type="sldNum" sz="quarter" idx="12"/>
          </p:nvPr>
        </p:nvSpPr>
        <p:spPr/>
        <p:txBody>
          <a:bodyPr/>
          <a:lstStyle/>
          <a:p>
            <a:fld id="{E363C729-B40D-46A5-8A98-048673288CB1}" type="slidenum">
              <a:rPr lang="pt-BR" smtClean="0"/>
              <a:t>8</a:t>
            </a:fld>
            <a:endParaRPr lang="pt-BR"/>
          </a:p>
        </p:txBody>
      </p:sp>
    </p:spTree>
    <p:extLst>
      <p:ext uri="{BB962C8B-B14F-4D97-AF65-F5344CB8AC3E}">
        <p14:creationId xmlns:p14="http://schemas.microsoft.com/office/powerpoint/2010/main" val="27373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940148" y="2644726"/>
            <a:ext cx="1694182" cy="369332"/>
          </a:xfrm>
          <a:prstGeom prst="rect">
            <a:avLst/>
          </a:prstGeom>
          <a:noFill/>
        </p:spPr>
        <p:txBody>
          <a:bodyPr wrap="none" rtlCol="0">
            <a:spAutoFit/>
          </a:bodyPr>
          <a:lstStyle/>
          <a:p>
            <a:r>
              <a:rPr lang="pt-BR" dirty="0" smtClean="0"/>
              <a:t>Safe, Less, DaD, </a:t>
            </a:r>
            <a:endParaRPr lang="pt-BR" dirty="0"/>
          </a:p>
        </p:txBody>
      </p:sp>
      <p:pic>
        <p:nvPicPr>
          <p:cNvPr id="7" name="Picture 6"/>
          <p:cNvPicPr>
            <a:picLocks noChangeAspect="1"/>
          </p:cNvPicPr>
          <p:nvPr/>
        </p:nvPicPr>
        <p:blipFill>
          <a:blip r:embed="rId3"/>
          <a:stretch>
            <a:fillRect/>
          </a:stretch>
        </p:blipFill>
        <p:spPr>
          <a:xfrm>
            <a:off x="-31164" y="0"/>
            <a:ext cx="12223164" cy="6858000"/>
          </a:xfrm>
          <a:prstGeom prst="rect">
            <a:avLst/>
          </a:prstGeom>
        </p:spPr>
      </p:pic>
      <p:sp>
        <p:nvSpPr>
          <p:cNvPr id="9" name="CaixaDeTexto 9"/>
          <p:cNvSpPr txBox="1"/>
          <p:nvPr/>
        </p:nvSpPr>
        <p:spPr>
          <a:xfrm>
            <a:off x="0" y="4062075"/>
            <a:ext cx="12210071" cy="1200329"/>
          </a:xfrm>
          <a:prstGeom prst="rect">
            <a:avLst/>
          </a:prstGeom>
          <a:solidFill>
            <a:schemeClr val="accent2">
              <a:alpha val="75000"/>
            </a:schemeClr>
          </a:solidFill>
          <a:ln>
            <a:solidFill>
              <a:schemeClr val="bg2">
                <a:lumMod val="75000"/>
              </a:schemeClr>
            </a:solidFill>
          </a:ln>
        </p:spPr>
        <p:txBody>
          <a:bodyPr wrap="square" rtlCol="0">
            <a:spAutoFit/>
          </a:bodyPr>
          <a:lstStyle/>
          <a:p>
            <a:pPr algn="ctr"/>
            <a:r>
              <a:rPr lang="pt-BR" sz="7200" b="1" dirty="0" smtClean="0">
                <a:latin typeface="Ebrima" panose="02000000000000000000" pitchFamily="2" charset="0"/>
                <a:ea typeface="Ebrima" panose="02000000000000000000" pitchFamily="2" charset="0"/>
                <a:cs typeface="Ebrima" panose="02000000000000000000" pitchFamily="2" charset="0"/>
              </a:rPr>
              <a:t>Scaled Agile Development</a:t>
            </a:r>
          </a:p>
        </p:txBody>
      </p:sp>
      <p:sp>
        <p:nvSpPr>
          <p:cNvPr id="2" name="Slide Number Placeholder 1"/>
          <p:cNvSpPr>
            <a:spLocks noGrp="1"/>
          </p:cNvSpPr>
          <p:nvPr>
            <p:ph type="sldNum" sz="quarter" idx="12"/>
          </p:nvPr>
        </p:nvSpPr>
        <p:spPr/>
        <p:txBody>
          <a:bodyPr/>
          <a:lstStyle/>
          <a:p>
            <a:fld id="{E363C729-B40D-46A5-8A98-048673288CB1}" type="slidenum">
              <a:rPr lang="pt-BR" smtClean="0"/>
              <a:t>9</a:t>
            </a:fld>
            <a:endParaRPr lang="pt-BR"/>
          </a:p>
        </p:txBody>
      </p:sp>
    </p:spTree>
    <p:extLst>
      <p:ext uri="{BB962C8B-B14F-4D97-AF65-F5344CB8AC3E}">
        <p14:creationId xmlns:p14="http://schemas.microsoft.com/office/powerpoint/2010/main" val="194284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768</Words>
  <Application>Microsoft Office PowerPoint</Application>
  <PresentationFormat>Widescreen</PresentationFormat>
  <Paragraphs>170</Paragraphs>
  <Slides>26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Circular Pro Bold</vt:lpstr>
      <vt:lpstr>Ebrima</vt:lpstr>
      <vt:lpstr>Helvetica</vt:lpstr>
      <vt:lpstr>NimbusSanL-Regu</vt:lpstr>
      <vt:lpstr>NimbusSanL-ReguItal</vt:lpstr>
      <vt:lpstr>Office Theme</vt:lpstr>
      <vt:lpstr>Fluency in Large-Scale Agile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proposal</vt:lpstr>
      <vt:lpstr>Objectives</vt:lpstr>
      <vt:lpstr>PowerPoint Presentation</vt:lpstr>
      <vt:lpstr>PowerPoint Presentation</vt:lpstr>
      <vt:lpstr>PowerPoint Presentation</vt:lpstr>
      <vt:lpstr>PowerPoint Presentation</vt:lpstr>
      <vt:lpstr>PowerPoint Presentation</vt:lpstr>
      <vt:lpstr>Schedule</vt:lpstr>
      <vt:lpstr>Schedule</vt:lpstr>
      <vt:lpstr>Schedule</vt:lpstr>
      <vt:lpstr>Schedule</vt:lpstr>
      <vt:lpstr>Accepted Papers</vt:lpstr>
      <vt:lpstr>Fluency in Large-Scale Agile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Fluency in Large-Scale Agile Development</dc:title>
  <dc:creator>Grace</dc:creator>
  <cp:lastModifiedBy>Grace</cp:lastModifiedBy>
  <cp:revision>56</cp:revision>
  <dcterms:created xsi:type="dcterms:W3CDTF">2016-01-14T15:28:24Z</dcterms:created>
  <dcterms:modified xsi:type="dcterms:W3CDTF">2016-01-20T00:08:23Z</dcterms:modified>
</cp:coreProperties>
</file>