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5" r:id="rId4"/>
    <p:sldId id="296" r:id="rId5"/>
    <p:sldId id="297" r:id="rId6"/>
    <p:sldId id="303" r:id="rId7"/>
    <p:sldId id="258" r:id="rId8"/>
    <p:sldId id="259" r:id="rId9"/>
    <p:sldId id="260" r:id="rId10"/>
    <p:sldId id="262" r:id="rId11"/>
    <p:sldId id="274" r:id="rId12"/>
    <p:sldId id="263" r:id="rId13"/>
    <p:sldId id="269" r:id="rId14"/>
    <p:sldId id="265" r:id="rId15"/>
    <p:sldId id="266" r:id="rId16"/>
    <p:sldId id="270" r:id="rId17"/>
    <p:sldId id="284" r:id="rId18"/>
    <p:sldId id="305" r:id="rId19"/>
    <p:sldId id="271" r:id="rId20"/>
    <p:sldId id="299" r:id="rId21"/>
    <p:sldId id="298" r:id="rId22"/>
    <p:sldId id="300" r:id="rId23"/>
    <p:sldId id="301" r:id="rId24"/>
    <p:sldId id="286" r:id="rId25"/>
    <p:sldId id="287" r:id="rId26"/>
    <p:sldId id="306" r:id="rId27"/>
    <p:sldId id="304" r:id="rId28"/>
    <p:sldId id="307" r:id="rId29"/>
    <p:sldId id="30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8B35"/>
    <a:srgbClr val="B4AD22"/>
    <a:srgbClr val="B29A24"/>
    <a:srgbClr val="DBC24D"/>
    <a:srgbClr val="FFFFCC"/>
    <a:srgbClr val="F5F5DC"/>
    <a:srgbClr val="FC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986" autoAdjust="0"/>
  </p:normalViewPr>
  <p:slideViewPr>
    <p:cSldViewPr snapToGrid="0">
      <p:cViewPr varScale="1">
        <p:scale>
          <a:sx n="99" d="100"/>
          <a:sy n="99" d="100"/>
        </p:scale>
        <p:origin x="9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1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91C020A3-93FA-4AB5-A565-CFEC044EC59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4CDF1648-AAE2-409D-81E1-55D3CF3F43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9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8C5D5767-E8DE-4EE0-B230-26F61EAAB2A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B455A54F-2391-4614-97D6-785B3CED2E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77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should have validation</a:t>
            </a:r>
            <a:r>
              <a:rPr lang="en-US" baseline="0" dirty="0" smtClean="0"/>
              <a:t> tool as well !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34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15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0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2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04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Porém</a:t>
            </a:r>
            <a:r>
              <a:rPr lang="en-US" dirty="0" smtClean="0"/>
              <a:t>, BDD </a:t>
            </a:r>
            <a:r>
              <a:rPr lang="en-US" dirty="0" err="1" smtClean="0"/>
              <a:t>só</a:t>
            </a:r>
            <a:r>
              <a:rPr lang="en-US" dirty="0" smtClean="0"/>
              <a:t> tem </a:t>
            </a:r>
            <a:r>
              <a:rPr lang="en-US" dirty="0" err="1" smtClean="0"/>
              <a:t>exemplos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2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03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0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Q</a:t>
            </a:r>
            <a:r>
              <a:rPr lang="en-US" sz="1200" b="1" u="sng" kern="12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uality attributes applicable to acceptance tests</a:t>
            </a:r>
          </a:p>
          <a:p>
            <a:r>
              <a:rPr lang="en-US" sz="1200" b="1" u="sng" kern="12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Problems that the written form of BDD scenarios may have</a:t>
            </a:r>
          </a:p>
          <a:p>
            <a:r>
              <a:rPr lang="en-US" sz="1200" b="1" u="sng" kern="12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Reading technique</a:t>
            </a:r>
          </a:p>
          <a:p>
            <a:r>
              <a:rPr lang="en-US" sz="1200" b="1" u="sng" kern="12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Validate</a:t>
            </a:r>
            <a:r>
              <a:rPr lang="en-US" sz="1200" b="1" kern="12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endParaRPr lang="en-US" sz="1200" b="1" u="sng" kern="1200" dirty="0" smtClean="0">
              <a:solidFill>
                <a:schemeClr val="accent2">
                  <a:lumMod val="50000"/>
                </a:schemeClr>
              </a:solidFill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9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1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10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17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29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90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2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9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Antes de </a:t>
            </a:r>
            <a:r>
              <a:rPr lang="en-US" sz="2400" dirty="0" err="1" smtClean="0"/>
              <a:t>tudo</a:t>
            </a:r>
            <a:r>
              <a:rPr lang="en-US" sz="2400" dirty="0" smtClean="0"/>
              <a:t>, </a:t>
            </a:r>
            <a:r>
              <a:rPr lang="en-US" sz="2400" dirty="0" err="1" smtClean="0"/>
              <a:t>vou</a:t>
            </a:r>
            <a:r>
              <a:rPr lang="en-US" sz="2400" dirty="0" smtClean="0"/>
              <a:t> </a:t>
            </a:r>
            <a:r>
              <a:rPr lang="en-US" sz="2400" dirty="0" err="1" smtClean="0"/>
              <a:t>focar</a:t>
            </a:r>
            <a:r>
              <a:rPr lang="en-US" sz="2400" dirty="0" smtClean="0"/>
              <a:t> no </a:t>
            </a:r>
            <a:r>
              <a:rPr lang="en-US" sz="2400" dirty="0" err="1" smtClean="0"/>
              <a:t>ato</a:t>
            </a:r>
            <a:r>
              <a:rPr lang="en-US" sz="2400" dirty="0" smtClean="0"/>
              <a:t> da </a:t>
            </a:r>
            <a:r>
              <a:rPr lang="en-US" sz="2400" dirty="0" err="1" smtClean="0"/>
              <a:t>escrita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narrativa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ou</a:t>
            </a:r>
            <a:r>
              <a:rPr lang="en-US" sz="2400" baseline="0" dirty="0" smtClean="0"/>
              <a:t> um </a:t>
            </a:r>
            <a:r>
              <a:rPr lang="en-US" sz="2400" baseline="0" dirty="0" err="1" smtClean="0"/>
              <a:t>documento</a:t>
            </a:r>
            <a:r>
              <a:rPr lang="en-US" sz="2400" baseline="0" dirty="0" smtClean="0"/>
              <a:t>, com o </a:t>
            </a:r>
            <a:r>
              <a:rPr lang="en-US" sz="2400" baseline="0" dirty="0" err="1" smtClean="0"/>
              <a:t>intuito</a:t>
            </a:r>
            <a:r>
              <a:rPr lang="en-US" sz="2400" baseline="0" dirty="0" smtClean="0"/>
              <a:t> de preserver </a:t>
            </a:r>
            <a:r>
              <a:rPr lang="en-US" sz="2400" baseline="0" dirty="0" err="1" smtClean="0"/>
              <a:t>informações</a:t>
            </a:r>
            <a:endParaRPr lang="en-US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3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a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no </a:t>
            </a:r>
            <a:r>
              <a:rPr lang="en-US" dirty="0" err="1" smtClean="0"/>
              <a:t>papel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a </a:t>
            </a:r>
            <a:r>
              <a:rPr lang="en-US" dirty="0" err="1" smtClean="0"/>
              <a:t>pensar</a:t>
            </a:r>
            <a:r>
              <a:rPr lang="en-US" dirty="0" smtClean="0"/>
              <a:t> no que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0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mesmo</a:t>
            </a:r>
            <a:r>
              <a:rPr lang="en-US" dirty="0" smtClean="0"/>
              <a:t> se </a:t>
            </a:r>
            <a:r>
              <a:rPr lang="en-US" dirty="0" err="1" smtClean="0"/>
              <a:t>aplica</a:t>
            </a:r>
            <a:r>
              <a:rPr lang="en-US" dirty="0" smtClean="0"/>
              <a:t> a </a:t>
            </a:r>
            <a:r>
              <a:rPr lang="en-US" dirty="0" err="1" smtClean="0"/>
              <a:t>requisitos</a:t>
            </a:r>
            <a:r>
              <a:rPr lang="en-US" baseline="0" dirty="0" smtClean="0"/>
              <a:t> – mas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sempre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mesmo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cuidado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tomado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87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se </a:t>
            </a:r>
            <a:r>
              <a:rPr lang="en-US" dirty="0" err="1" smtClean="0"/>
              <a:t>acentua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pensamos</a:t>
            </a:r>
            <a:r>
              <a:rPr lang="en-US" dirty="0" smtClean="0"/>
              <a:t> que </a:t>
            </a:r>
            <a:r>
              <a:rPr lang="en-US" dirty="0" err="1" smtClean="0"/>
              <a:t>muitos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documentos</a:t>
            </a:r>
            <a:r>
              <a:rPr lang="en-US" baseline="0" dirty="0" smtClean="0"/>
              <a:t> de requisites </a:t>
            </a:r>
            <a:r>
              <a:rPr lang="en-US" baseline="0" dirty="0" err="1" smtClean="0"/>
              <a:t>circulam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equipe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se </a:t>
            </a:r>
            <a:r>
              <a:rPr lang="en-US" dirty="0" err="1" smtClean="0"/>
              <a:t>acentua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pensamos</a:t>
            </a:r>
            <a:r>
              <a:rPr lang="en-US" dirty="0" smtClean="0"/>
              <a:t> que </a:t>
            </a:r>
            <a:r>
              <a:rPr lang="en-US" dirty="0" err="1" smtClean="0"/>
              <a:t>muitos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documentos</a:t>
            </a:r>
            <a:r>
              <a:rPr lang="en-US" baseline="0" dirty="0" smtClean="0"/>
              <a:t> de requisites </a:t>
            </a:r>
            <a:r>
              <a:rPr lang="en-US" baseline="0" dirty="0" err="1" smtClean="0"/>
              <a:t>circulam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equipe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6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vem</a:t>
            </a:r>
            <a:r>
              <a:rPr lang="en-US" dirty="0" smtClean="0"/>
              <a:t> para </a:t>
            </a:r>
            <a:r>
              <a:rPr lang="en-US" dirty="0" err="1" smtClean="0"/>
              <a:t>unificar</a:t>
            </a:r>
            <a:r>
              <a:rPr lang="en-US" dirty="0" smtClean="0"/>
              <a:t>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… 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carece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mesmo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cuidado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escrita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requisites </a:t>
            </a:r>
            <a:r>
              <a:rPr lang="en-US" baseline="0" dirty="0" err="1" smtClean="0"/>
              <a:t>tradicionais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tinham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Detalham</a:t>
            </a:r>
            <a:r>
              <a:rPr lang="en-US" dirty="0" smtClean="0"/>
              <a:t> User Stories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A54F-2391-4614-97D6-785B3CED2E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4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5661-B568-4818-A1D3-94F09CF401D7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547835" y="6340180"/>
            <a:ext cx="644165" cy="501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A40936E7-064F-4C67-A82A-D2BBFF326A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5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73E1-78D2-420E-BD5E-6BCF1257D29D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547835" y="6340180"/>
            <a:ext cx="644165" cy="501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A40936E7-064F-4C67-A82A-D2BBFF326A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7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3009-2CC2-4B52-88B4-B451BEC5540F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0936E7-064F-4C67-A82A-D2BBFF326A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569C-8A96-4307-A0F6-88BB0626647A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709635" y="6288087"/>
            <a:ext cx="644165" cy="501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A40936E7-064F-4C67-A82A-D2BBFF326A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ED48-C071-4B76-968D-C609D1902113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703285" y="6288087"/>
            <a:ext cx="644165" cy="501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A40936E7-064F-4C67-A82A-D2BBFF326A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0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463-5408-428C-8225-FF7B85748AFF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709635" y="6311900"/>
            <a:ext cx="644165" cy="501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A40936E7-064F-4C67-A82A-D2BBFF326A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9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C043-A1B0-4741-9F07-DB14350E75CC}" type="datetime1">
              <a:rPr lang="en-US" smtClean="0"/>
              <a:t>12/16/2016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711223" y="6356350"/>
            <a:ext cx="644165" cy="501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A40936E7-064F-4C67-A82A-D2BBFF326A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1C33-81FD-40B7-B49F-102164C34183}" type="datetime1">
              <a:rPr lang="en-US" smtClean="0"/>
              <a:t>12/16/2016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709635" y="6288087"/>
            <a:ext cx="644165" cy="501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A40936E7-064F-4C67-A82A-D2BBFF326A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79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31AB-99B4-419C-896F-D42531D4416B}" type="datetime1">
              <a:rPr lang="en-US" smtClean="0"/>
              <a:t>12/16/2016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360873" y="6356350"/>
            <a:ext cx="644165" cy="501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A40936E7-064F-4C67-A82A-D2BBFF326A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F98C-7828-43C1-BDB1-5D30659AEB42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547835" y="6340180"/>
            <a:ext cx="644165" cy="501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A40936E7-064F-4C67-A82A-D2BBFF326A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2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509-5618-40E3-BD7A-F335807E0B89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547835" y="6340180"/>
            <a:ext cx="644165" cy="501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A40936E7-064F-4C67-A82A-D2BBFF326A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6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D36F-0635-49E3-99BC-27C984372FD3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547835" y="6340180"/>
            <a:ext cx="644165" cy="501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A40936E7-064F-4C67-A82A-D2BBFF326A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1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30637"/>
            <a:ext cx="12192000" cy="86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73657" y="1626669"/>
            <a:ext cx="6891775" cy="32874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QUALITY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INSPECTION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TO EVALUATE </a:t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BDD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SCENARIOS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Lucida Handwriting" panose="03010101010101010101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67924" y="5077025"/>
            <a:ext cx="6797508" cy="836665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Student: Gabriel P. A. de Oliveira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Supervisor: Sabrina Marczak, PhD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601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PONTIFICAL CATHOLIC UNIVERSITY OF RIO GRANDE DO SUL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FACULTY OF INFORMATICS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COMPUTER SCIENCE GRADUATE PROGRAM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65" y="111584"/>
            <a:ext cx="1019142" cy="6598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84" y="26742"/>
            <a:ext cx="412153" cy="7447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38" y="972152"/>
            <a:ext cx="3083114" cy="57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745526" y="649481"/>
            <a:ext cx="10515600" cy="5025444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It's </a:t>
            </a:r>
            <a:r>
              <a:rPr lang="en-US" sz="6600" b="1" dirty="0">
                <a:solidFill>
                  <a:schemeClr val="bg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difficult to write </a:t>
            </a:r>
            <a:r>
              <a:rPr lang="en-US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 really good short story because it must be a complete and finished reflection of life with only a few words to use as tools. There </a:t>
            </a:r>
            <a:r>
              <a:rPr lang="en-US" sz="6600" b="1" dirty="0">
                <a:solidFill>
                  <a:schemeClr val="bg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isn't time for bad writing in a short story</a:t>
            </a:r>
            <a:r>
              <a:rPr lang="en-US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 </a:t>
            </a:r>
            <a:r>
              <a:rPr lang="en-US" sz="4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(Edna Ferber)</a:t>
            </a:r>
            <a:endParaRPr lang="en-US" sz="6600" dirty="0">
              <a:solidFill>
                <a:schemeClr val="bg2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2"/>
            <a:ext cx="478056" cy="230958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bg1"/>
                </a:solidFill>
              </a:rPr>
              <a:pPr algn="ctr"/>
              <a:t>10</a:t>
            </a:fld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BDD: difficulties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838198" y="1466850"/>
            <a:ext cx="11182352" cy="487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scenarios are worthy to be described?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to break features and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requirements into scenarios?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to write scenarios that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are easy to automate ?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What other characteristics should a writer worry about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38506"/>
            <a:ext cx="497305" cy="230958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smtClean="0">
                <a:solidFill>
                  <a:schemeClr val="bg1"/>
                </a:solidFill>
              </a:rPr>
              <a:pPr algn="ctr"/>
              <a:t>11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90116" y="6603929"/>
            <a:ext cx="6717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2016, </a:t>
            </a:r>
            <a:r>
              <a:rPr 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Lauriane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Correa, </a:t>
            </a:r>
            <a:r>
              <a:rPr lang="pt-B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Um estudo empírico sobre o uso do </a:t>
            </a:r>
            <a:r>
              <a:rPr lang="pt-B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bdd</a:t>
            </a:r>
            <a:r>
              <a:rPr lang="pt-B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 seu apoio a engenharia de requisitos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2505412"/>
            <a:ext cx="6553200" cy="8752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00" y="4296138"/>
            <a:ext cx="6724650" cy="56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0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36E7-064F-4C67-A82A-D2BBFF326A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http://www.yourfreelancetips.com/wp-content/uploads/2016/08/writers-blo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181727" y="641684"/>
            <a:ext cx="3785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Where to begin with ? </a:t>
            </a:r>
          </a:p>
          <a:p>
            <a:r>
              <a:rPr lang="en-US" sz="2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How to evaluate my work ?</a:t>
            </a:r>
            <a:endParaRPr lang="en-US" sz="2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97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2"/>
            <a:ext cx="516557" cy="230958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accent1"/>
                </a:solidFill>
              </a:rPr>
              <a:pPr algn="ctr"/>
              <a:t>13</a:t>
            </a:fld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6" name="Picture 4" descr="http://www.yourdictionary.com/images/articles/lg/3376.CollegeStud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12192000" cy="662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515100" y="5301479"/>
            <a:ext cx="56769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accent1"/>
                </a:solidFill>
              </a:rPr>
              <a:t>What could </a:t>
            </a:r>
            <a:r>
              <a:rPr lang="en-US" sz="6000" b="1" dirty="0" smtClean="0">
                <a:solidFill>
                  <a:schemeClr val="accent1"/>
                </a:solidFill>
              </a:rPr>
              <a:t>help? 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-4763" y="2681609"/>
            <a:ext cx="2819399" cy="765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/>
                </a:solidFill>
              </a:rPr>
              <a:t>Questionnaire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3830529"/>
            <a:ext cx="3952874" cy="765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/>
                </a:solidFill>
              </a:rPr>
              <a:t>Good/Bad examples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-9526" y="1532689"/>
            <a:ext cx="2905124" cy="765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/>
                </a:solidFill>
              </a:rPr>
              <a:t>Quality criteria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" name="Chave direita 1"/>
          <p:cNvSpPr/>
          <p:nvPr/>
        </p:nvSpPr>
        <p:spPr>
          <a:xfrm>
            <a:off x="3816991" y="1275127"/>
            <a:ext cx="1400961" cy="362404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747856" y="2508468"/>
            <a:ext cx="4226654" cy="1157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/>
                </a:solidFill>
              </a:rPr>
              <a:t>What to pay attention when </a:t>
            </a:r>
            <a:r>
              <a:rPr lang="en-US" sz="3600" b="1" dirty="0" smtClean="0">
                <a:solidFill>
                  <a:schemeClr val="accent1"/>
                </a:solidFill>
              </a:rPr>
              <a:t>reading ?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What to pay attention when reading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721454" y="1690687"/>
            <a:ext cx="5276122" cy="48191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sz="4000" b="1" i="1" dirty="0">
                <a:solidFill>
                  <a:schemeClr val="bg1">
                    <a:lumMod val="50000"/>
                  </a:schemeClr>
                </a:solidFill>
              </a:rPr>
              <a:t>reading technique</a:t>
            </a:r>
            <a:r>
              <a:rPr lang="en-US" sz="4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i="1" dirty="0" smtClean="0">
                <a:solidFill>
                  <a:schemeClr val="bg1">
                    <a:lumMod val="50000"/>
                  </a:schemeClr>
                </a:solidFill>
              </a:rPr>
              <a:t>increases the effectiveness of individual reviewers by providing </a:t>
            </a:r>
            <a:r>
              <a:rPr lang="en-US" sz="4000" b="1" i="1" dirty="0" smtClean="0">
                <a:solidFill>
                  <a:schemeClr val="bg1">
                    <a:lumMod val="50000"/>
                  </a:schemeClr>
                </a:solidFill>
              </a:rPr>
              <a:t>guidelines</a:t>
            </a:r>
            <a:r>
              <a:rPr lang="en-US" sz="4000" i="1" dirty="0" smtClean="0">
                <a:solidFill>
                  <a:schemeClr val="bg1">
                    <a:lumMod val="50000"/>
                  </a:schemeClr>
                </a:solidFill>
              </a:rPr>
              <a:t> that they can use to examine (or “read”) a given software document and identify </a:t>
            </a:r>
            <a:r>
              <a:rPr lang="en-US" sz="4000" i="1" dirty="0" smtClean="0">
                <a:solidFill>
                  <a:schemeClr val="bg1">
                    <a:lumMod val="50000"/>
                  </a:schemeClr>
                </a:solidFill>
              </a:rPr>
              <a:t>defects during an </a:t>
            </a:r>
            <a:r>
              <a:rPr lang="en-US" sz="4000" b="1" i="1" dirty="0" smtClean="0">
                <a:solidFill>
                  <a:schemeClr val="bg1">
                    <a:lumMod val="50000"/>
                  </a:schemeClr>
                </a:solidFill>
              </a:rPr>
              <a:t>inspection</a:t>
            </a:r>
            <a:r>
              <a:rPr lang="en-US" sz="4000" i="1" dirty="0" smtClean="0">
                <a:solidFill>
                  <a:schemeClr val="bg1">
                    <a:lumMod val="50000"/>
                  </a:schemeClr>
                </a:solidFill>
              </a:rPr>
              <a:t> process.</a:t>
            </a:r>
            <a:endParaRPr lang="en-US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44303"/>
            <a:ext cx="484907" cy="214787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accent1"/>
                </a:solidFill>
              </a:rPr>
              <a:pPr algn="ctr"/>
              <a:t>14</a:t>
            </a:fld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940313" y="6604021"/>
            <a:ext cx="5826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2001, </a:t>
            </a:r>
            <a:r>
              <a:rPr lang="en-US" sz="1200" b="1" dirty="0" err="1" smtClean="0">
                <a:solidFill>
                  <a:schemeClr val="accent1"/>
                </a:solidFill>
              </a:rPr>
              <a:t>Walcélio</a:t>
            </a:r>
            <a:r>
              <a:rPr lang="en-US" sz="1200" b="1" dirty="0" smtClean="0">
                <a:solidFill>
                  <a:schemeClr val="accent1"/>
                </a:solidFill>
              </a:rPr>
              <a:t> Melo, Forrest Shull, Guilherme H. </a:t>
            </a:r>
            <a:r>
              <a:rPr lang="en-US" sz="1200" b="1" dirty="0" err="1" smtClean="0">
                <a:solidFill>
                  <a:schemeClr val="accent1"/>
                </a:solidFill>
              </a:rPr>
              <a:t>Travassos</a:t>
            </a:r>
            <a:r>
              <a:rPr lang="en-US" sz="1200" b="1" dirty="0" smtClean="0">
                <a:solidFill>
                  <a:schemeClr val="accent1"/>
                </a:solidFill>
              </a:rPr>
              <a:t>,  Software Review Guidelines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www.ibm.com/developerworks/rational/library/sep06/melo_costa_shull/magnifyingle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4524"/>
            <a:ext cx="5823635" cy="387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2"/>
            <a:ext cx="495301" cy="230958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accent1"/>
                </a:solidFill>
              </a:rPr>
              <a:pPr algn="ctr"/>
              <a:t>15</a:t>
            </a:fld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User Stories quality criteria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76088" y="6604021"/>
            <a:ext cx="7125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2015, </a:t>
            </a:r>
            <a:r>
              <a:rPr lang="en-US" sz="1200" b="1" dirty="0" err="1" smtClean="0">
                <a:solidFill>
                  <a:schemeClr val="accent1"/>
                </a:solidFill>
              </a:rPr>
              <a:t>Garm</a:t>
            </a:r>
            <a:r>
              <a:rPr lang="en-US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b="1" dirty="0" err="1" smtClean="0">
                <a:solidFill>
                  <a:schemeClr val="accent1"/>
                </a:solidFill>
              </a:rPr>
              <a:t>Lucassen</a:t>
            </a:r>
            <a:r>
              <a:rPr lang="en-US" sz="1200" b="1" dirty="0" smtClean="0">
                <a:solidFill>
                  <a:schemeClr val="accent1"/>
                </a:solidFill>
              </a:rPr>
              <a:t> et al., Forging High-Quality User Stories: Towards a Discipline for Agile Requirements 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8585"/>
            <a:ext cx="4470739" cy="433193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972" y="1348585"/>
            <a:ext cx="7779028" cy="39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467" y="948663"/>
            <a:ext cx="4797066" cy="563233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2"/>
            <a:ext cx="523876" cy="230958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accent1"/>
                </a:solidFill>
              </a:rPr>
              <a:pPr algn="ctr"/>
              <a:t>16</a:t>
            </a:fld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3690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Questionnaire on Use Cases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36882" y="6581001"/>
            <a:ext cx="3463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2000, Alistair Cockburn, Writing Effective Use Cases</a:t>
            </a:r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3"/>
            <a:ext cx="523876" cy="230958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accent1"/>
                </a:solidFill>
              </a:rPr>
              <a:pPr algn="ctr"/>
              <a:t>17</a:t>
            </a:fld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36906"/>
            <a:ext cx="11406776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Good/bad </a:t>
            </a:r>
            <a:r>
              <a:rPr lang="en-US" b="1" dirty="0" smtClean="0">
                <a:solidFill>
                  <a:schemeClr val="accent1"/>
                </a:solidFill>
              </a:rPr>
              <a:t>examples on BDD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23691" y="6581001"/>
            <a:ext cx="2873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2014, </a:t>
            </a:r>
            <a:r>
              <a:rPr lang="en-US" sz="1200" b="1" dirty="0">
                <a:solidFill>
                  <a:schemeClr val="accent1"/>
                </a:solidFill>
              </a:rPr>
              <a:t>John Ferguson </a:t>
            </a:r>
            <a:r>
              <a:rPr lang="en-US" sz="1200" b="1" dirty="0" smtClean="0">
                <a:solidFill>
                  <a:schemeClr val="accent1"/>
                </a:solidFill>
              </a:rPr>
              <a:t>Smart, BDD in Action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66" y="4900525"/>
            <a:ext cx="9239250" cy="14192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558" y="1233407"/>
            <a:ext cx="8398883" cy="36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3"/>
            <a:ext cx="523876" cy="230958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accent1"/>
                </a:solidFill>
              </a:rPr>
              <a:pPr algn="ctr"/>
              <a:t>18</a:t>
            </a:fld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3690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Problem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81000" y="1401275"/>
            <a:ext cx="11101939" cy="6463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BDD writers only have good/bad examples to rely upon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37194" y="2885224"/>
            <a:ext cx="91095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Specific </a:t>
            </a:r>
            <a:r>
              <a:rPr lang="en-US" sz="3200" b="1" u="sng" dirty="0" smtClean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Problems:</a:t>
            </a:r>
            <a:endParaRPr lang="en-US" sz="3200" b="1" u="sng" dirty="0">
              <a:solidFill>
                <a:schemeClr val="accent1"/>
              </a:solidFill>
              <a:latin typeface="Arabic Typesetting" panose="03020402040406030203" pitchFamily="66" charset="-78"/>
              <a:ea typeface="+mj-ea"/>
              <a:cs typeface="Arabic Typesetting" panose="03020402040406030203" pitchFamily="66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Lack of </a:t>
            </a:r>
            <a:r>
              <a:rPr lang="en-US" sz="3200" b="1" u="sng" dirty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quality attributes</a:t>
            </a:r>
            <a:r>
              <a:rPr lang="en-US" sz="3200" dirty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that would be applicable </a:t>
            </a:r>
            <a:r>
              <a:rPr lang="en-US" sz="3200" dirty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to </a:t>
            </a:r>
            <a:r>
              <a:rPr lang="en-US" sz="3200" dirty="0" smtClean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this format;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Lack of </a:t>
            </a:r>
            <a:r>
              <a:rPr lang="en-US" sz="3200" b="1" u="sng" dirty="0" smtClean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“good” scenario</a:t>
            </a:r>
            <a:r>
              <a:rPr lang="en-US" sz="3200" dirty="0" smtClean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 definition;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Incomplete quality review of user stories without the </a:t>
            </a:r>
            <a:r>
              <a:rPr lang="en-US" sz="3200" b="1" u="sng" dirty="0" smtClean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verification of the written details</a:t>
            </a:r>
            <a:r>
              <a:rPr lang="en-US" sz="3200" dirty="0" smtClean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 of them;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accent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Learning through experience only.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 smtClean="0">
              <a:solidFill>
                <a:schemeClr val="accent1"/>
              </a:solidFill>
              <a:latin typeface="Arabic Typesetting" panose="03020402040406030203" pitchFamily="66" charset="-78"/>
              <a:ea typeface="+mj-ea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2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llthingslearning.files.wordpress.com/2011/03/resea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42"/>
            <a:ext cx="12192000" cy="686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2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Agenda</a:t>
            </a:r>
            <a:endParaRPr lang="en-US" sz="6600" b="1" dirty="0">
              <a:solidFill>
                <a:schemeClr val="accent2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8544"/>
            <a:ext cx="10515600" cy="52072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Writing is hard – writing requirements too </a:t>
            </a:r>
          </a:p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What could help on writing requirements?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Behavior Driven Development (BDD) scenarios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Research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Proposal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Objectives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Plan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Timetable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1"/>
            <a:ext cx="342508" cy="230958"/>
          </a:xfrm>
          <a:solidFill>
            <a:schemeClr val="accent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smtClean="0">
                <a:solidFill>
                  <a:schemeClr val="bg1"/>
                </a:solidFill>
              </a:rPr>
              <a:pPr algn="ctr"/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3"/>
            <a:ext cx="495301" cy="230958"/>
          </a:xfrm>
          <a:solidFill>
            <a:schemeClr val="accent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bg1"/>
                </a:solidFill>
              </a:rPr>
              <a:pPr algn="ctr"/>
              <a:t>20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Research Questions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5230" y="1673172"/>
            <a:ext cx="9802906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What is a "good" BDD scenario, in terms of the quality attributes it demonstrates, for a member of a software development team ?</a:t>
            </a:r>
            <a:endParaRPr lang="en-US" sz="3600" i="1" dirty="0" smtClean="0">
              <a:solidFill>
                <a:schemeClr val="bg1"/>
              </a:solidFill>
              <a:latin typeface="Arabic Typesetting" panose="03020402040406030203" pitchFamily="66" charset="-78"/>
              <a:ea typeface="+mj-ea"/>
              <a:cs typeface="Arabic Typesetting" panose="03020402040406030203" pitchFamily="66" charset="-7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75230" y="3678310"/>
            <a:ext cx="9735672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How are the quality attributes used during the evaluation of a single BDD scenario by a member from a software development team ?</a:t>
            </a:r>
            <a:endParaRPr lang="en-US" sz="3600" i="1" dirty="0" smtClean="0">
              <a:solidFill>
                <a:schemeClr val="bg1"/>
              </a:solidFill>
              <a:latin typeface="Arabic Typesetting" panose="03020402040406030203" pitchFamily="66" charset="-78"/>
              <a:ea typeface="+mj-ea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50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2"/>
            <a:ext cx="495301" cy="230958"/>
          </a:xfrm>
          <a:solidFill>
            <a:schemeClr val="accent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bg1"/>
                </a:solidFill>
              </a:rPr>
              <a:pPr algn="ctr"/>
              <a:t>21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Research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Objective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81000" y="1401275"/>
            <a:ext cx="11430000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Create </a:t>
            </a:r>
            <a:r>
              <a:rPr lang="en-US" sz="3600" i="1" dirty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a new (or adapt an existing one) </a:t>
            </a:r>
            <a:r>
              <a:rPr lang="en-US" sz="3600" i="1" dirty="0" smtClean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reading technique </a:t>
            </a:r>
            <a:r>
              <a:rPr lang="en-US" sz="3600" i="1" dirty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that would guide the reader during </a:t>
            </a:r>
            <a:r>
              <a:rPr lang="en-US" sz="3600" i="1" dirty="0" smtClean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an </a:t>
            </a:r>
            <a:r>
              <a:rPr lang="en-US" sz="3600" i="1" dirty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inspection process to evaluate the </a:t>
            </a:r>
            <a:r>
              <a:rPr lang="en-US" sz="3600" i="1" dirty="0" smtClean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quality of </a:t>
            </a:r>
            <a:r>
              <a:rPr lang="en-US" sz="3600" i="1" dirty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BDD scenarios</a:t>
            </a:r>
            <a:r>
              <a:rPr lang="en-US" sz="3600" i="1" dirty="0" smtClean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81000" y="2952169"/>
            <a:ext cx="1143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Specific Objectives:</a:t>
            </a:r>
            <a:endParaRPr lang="en-US" sz="2800" b="1" u="sng" dirty="0">
              <a:solidFill>
                <a:schemeClr val="accent2">
                  <a:lumMod val="50000"/>
                </a:schemeClr>
              </a:solidFill>
              <a:latin typeface="Arabic Typesetting" panose="03020402040406030203" pitchFamily="66" charset="-78"/>
              <a:ea typeface="+mj-ea"/>
              <a:cs typeface="Arabic Typesetting" panose="03020402040406030203" pitchFamily="66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Summarize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the existent 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quality attributes applicable to acceptance tests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, on the BDD scenario format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Summarize the 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problems that the written form of BDD scenarios may have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, according to the experience of its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practitioners;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Propose a new 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reading technique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, that would guide the reader during an inspection process, that uses the quality attributes during the evaluation of BDD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scenarios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Validate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the effectiveness and usefulness of the proposed reading technique with practitioners;</a:t>
            </a:r>
          </a:p>
        </p:txBody>
      </p:sp>
    </p:spTree>
    <p:extLst>
      <p:ext uri="{BB962C8B-B14F-4D97-AF65-F5344CB8AC3E}">
        <p14:creationId xmlns:p14="http://schemas.microsoft.com/office/powerpoint/2010/main" val="3477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2"/>
            <a:ext cx="495301" cy="230958"/>
          </a:xfrm>
          <a:solidFill>
            <a:schemeClr val="accent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bg1"/>
                </a:solidFill>
              </a:rPr>
              <a:pPr algn="ctr"/>
              <a:t>22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Research Plan: Summary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269507" y="2272173"/>
            <a:ext cx="2842404" cy="1726086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pt-BR" sz="2000" dirty="0" err="1" smtClean="0">
                <a:solidFill>
                  <a:schemeClr val="accent2">
                    <a:lumMod val="50000"/>
                  </a:schemeClr>
                </a:solidFill>
              </a:rPr>
              <a:t>Ad-hoc</a:t>
            </a:r>
            <a:r>
              <a:rPr lang="pt-BR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accent2">
                    <a:lumMod val="50000"/>
                  </a:schemeClr>
                </a:solidFill>
              </a:rPr>
              <a:t>exploration</a:t>
            </a:r>
            <a:r>
              <a:rPr lang="pt-BR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pt-BR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accent2">
                    <a:lumMod val="50000"/>
                  </a:schemeClr>
                </a:solidFill>
              </a:rPr>
              <a:t>quality</a:t>
            </a:r>
            <a:r>
              <a:rPr lang="pt-BR" sz="2000" dirty="0" smtClean="0">
                <a:solidFill>
                  <a:schemeClr val="accent2">
                    <a:lumMod val="50000"/>
                  </a:schemeClr>
                </a:solidFill>
              </a:rPr>
              <a:t> atributes and BDD </a:t>
            </a:r>
            <a:r>
              <a:rPr lang="pt-BR" sz="2000" dirty="0" err="1" smtClean="0">
                <a:solidFill>
                  <a:schemeClr val="accent2">
                    <a:lumMod val="50000"/>
                  </a:schemeClr>
                </a:solidFill>
              </a:rPr>
              <a:t>scenarios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681538" y="2272688"/>
            <a:ext cx="2497049" cy="1726086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accent2">
                    <a:lumMod val="50000"/>
                  </a:schemeClr>
                </a:solidFill>
              </a:rPr>
              <a:t>Reading </a:t>
            </a:r>
            <a:r>
              <a:rPr lang="pt-BR" sz="2000" dirty="0" err="1" smtClean="0">
                <a:solidFill>
                  <a:schemeClr val="accent2">
                    <a:lumMod val="50000"/>
                  </a:schemeClr>
                </a:solidFill>
              </a:rPr>
              <a:t>technique</a:t>
            </a:r>
            <a:r>
              <a:rPr lang="pt-BR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2">
                    <a:lumMod val="50000"/>
                  </a:schemeClr>
                </a:solidFill>
              </a:rPr>
              <a:t>draft </a:t>
            </a:r>
            <a:r>
              <a:rPr lang="pt-BR" sz="2000" dirty="0" err="1">
                <a:solidFill>
                  <a:schemeClr val="accent2">
                    <a:lumMod val="50000"/>
                  </a:schemeClr>
                </a:solidFill>
              </a:rPr>
              <a:t>based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2">
                    <a:lumMod val="50000"/>
                  </a:schemeClr>
                </a:solidFill>
              </a:rPr>
              <a:t>literature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7841330" y="2272173"/>
            <a:ext cx="3033816" cy="1726086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pt-BR" sz="2000" dirty="0" err="1" smtClean="0">
                <a:solidFill>
                  <a:schemeClr val="accent2">
                    <a:lumMod val="50000"/>
                  </a:schemeClr>
                </a:solidFill>
              </a:rPr>
              <a:t>Inspection</a:t>
            </a:r>
            <a:r>
              <a:rPr lang="pt-BR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2">
                    <a:lumMod val="50000"/>
                  </a:schemeClr>
                </a:solidFill>
              </a:rPr>
              <a:t>technique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2">
                    <a:lumMod val="50000"/>
                  </a:schemeClr>
                </a:solidFill>
              </a:rPr>
              <a:t>refinement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2">
                    <a:lumMod val="50000"/>
                  </a:schemeClr>
                </a:solidFill>
              </a:rPr>
              <a:t>based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 BDD </a:t>
            </a:r>
            <a:r>
              <a:rPr lang="pt-BR" sz="2000" dirty="0" err="1">
                <a:solidFill>
                  <a:schemeClr val="accent2">
                    <a:lumMod val="50000"/>
                  </a:schemeClr>
                </a:solidFill>
              </a:rPr>
              <a:t>practitioners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2">
                    <a:lumMod val="50000"/>
                  </a:schemeClr>
                </a:solidFill>
              </a:rPr>
              <a:t>opinions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Conector angulado 8"/>
          <p:cNvCxnSpPr>
            <a:stCxn id="6" idx="3"/>
            <a:endCxn id="7" idx="1"/>
          </p:cNvCxnSpPr>
          <p:nvPr/>
        </p:nvCxnSpPr>
        <p:spPr>
          <a:xfrm>
            <a:off x="4111911" y="3135216"/>
            <a:ext cx="569627" cy="51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7" idx="3"/>
            <a:endCxn id="8" idx="1"/>
          </p:cNvCxnSpPr>
          <p:nvPr/>
        </p:nvCxnSpPr>
        <p:spPr>
          <a:xfrm flipV="1">
            <a:off x="7178587" y="3135216"/>
            <a:ext cx="662743" cy="51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269507" y="2692454"/>
            <a:ext cx="2842404" cy="231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188007" y="2290033"/>
            <a:ext cx="100540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Phase 1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4681538" y="2690143"/>
            <a:ext cx="2497049" cy="1239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499833" y="2290033"/>
            <a:ext cx="100540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Phase 2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7841330" y="2697497"/>
            <a:ext cx="3033816" cy="504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8855536" y="2290033"/>
            <a:ext cx="100540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Phase 3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929196" y="1428592"/>
            <a:ext cx="10333608" cy="4670367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3"/>
            <a:ext cx="495301" cy="230958"/>
          </a:xfrm>
          <a:solidFill>
            <a:schemeClr val="accent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bg1"/>
                </a:solidFill>
              </a:rPr>
              <a:pPr algn="ctr"/>
              <a:t>23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Research Plan: detailed phase 1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412420" y="4208091"/>
            <a:ext cx="5615496" cy="15489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(D) </a:t>
            </a:r>
            <a:r>
              <a:rPr lang="pt-BR" sz="2800" b="1" dirty="0" err="1">
                <a:solidFill>
                  <a:schemeClr val="accent2">
                    <a:lumMod val="50000"/>
                  </a:schemeClr>
                </a:solidFill>
              </a:rPr>
              <a:t>Empirical</a:t>
            </a:r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accent2">
                    <a:lumMod val="50000"/>
                  </a:schemeClr>
                </a:solidFill>
              </a:rPr>
              <a:t>study</a:t>
            </a:r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accent2">
                    <a:lumMod val="50000"/>
                  </a:schemeClr>
                </a:solidFill>
              </a:rPr>
              <a:t>focuses</a:t>
            </a:r>
            <a:r>
              <a:rPr lang="pt-BR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pt-BR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accent2">
                    <a:lumMod val="50000"/>
                  </a:schemeClr>
                </a:solidFill>
              </a:rPr>
              <a:t>how</a:t>
            </a:r>
            <a:r>
              <a:rPr lang="pt-BR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accent2">
                    <a:lumMod val="50000"/>
                  </a:schemeClr>
                </a:solidFill>
              </a:rPr>
              <a:t>novices</a:t>
            </a:r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accent2">
                    <a:lumMod val="50000"/>
                  </a:schemeClr>
                </a:solidFill>
              </a:rPr>
              <a:t>analyze</a:t>
            </a:r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and </a:t>
            </a:r>
            <a:r>
              <a:rPr lang="pt-BR" sz="2800" b="1" dirty="0" err="1">
                <a:solidFill>
                  <a:schemeClr val="accent2">
                    <a:lumMod val="50000"/>
                  </a:schemeClr>
                </a:solidFill>
              </a:rPr>
              <a:t>validate</a:t>
            </a:r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use cases and BDD </a:t>
            </a:r>
            <a:r>
              <a:rPr lang="pt-BR" sz="2800" b="1" dirty="0" err="1">
                <a:solidFill>
                  <a:schemeClr val="accent2">
                    <a:lumMod val="50000"/>
                  </a:schemeClr>
                </a:solidFill>
              </a:rPr>
              <a:t>scenarios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343721" y="4083727"/>
            <a:ext cx="3169329" cy="1804644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(C)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Literature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review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acceptance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tests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formats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223318" y="1766185"/>
            <a:ext cx="3816463" cy="1412019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(A)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Literature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review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requirements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quality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0410547" y="3099094"/>
            <a:ext cx="17914" cy="110899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11" idx="3"/>
            <a:endCxn id="10" idx="1"/>
          </p:cNvCxnSpPr>
          <p:nvPr/>
        </p:nvCxnSpPr>
        <p:spPr>
          <a:xfrm flipV="1">
            <a:off x="4513050" y="4982553"/>
            <a:ext cx="899370" cy="349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6308485" y="1766186"/>
            <a:ext cx="4723388" cy="1332908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(B)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Literature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review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inspection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reading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50000"/>
                  </a:schemeClr>
                </a:solidFill>
              </a:rPr>
              <a:t>techniques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Conector angulado 21"/>
          <p:cNvCxnSpPr>
            <a:stCxn id="12" idx="2"/>
            <a:endCxn id="10" idx="0"/>
          </p:cNvCxnSpPr>
          <p:nvPr/>
        </p:nvCxnSpPr>
        <p:spPr>
          <a:xfrm rot="16200000" flipH="1">
            <a:off x="5160916" y="1148838"/>
            <a:ext cx="1029887" cy="508861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de cantos arredondados 33"/>
          <p:cNvSpPr/>
          <p:nvPr/>
        </p:nvSpPr>
        <p:spPr>
          <a:xfrm>
            <a:off x="1235107" y="1325563"/>
            <a:ext cx="9385547" cy="1288883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495301" y="3530661"/>
            <a:ext cx="10333608" cy="2384380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2"/>
            <a:ext cx="495301" cy="230958"/>
          </a:xfrm>
          <a:solidFill>
            <a:schemeClr val="accent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bg1"/>
                </a:solidFill>
              </a:rPr>
              <a:pPr algn="ctr"/>
              <a:t>24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Research Plan: detailed phase 2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856521" y="1532731"/>
            <a:ext cx="3491884" cy="901675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(D)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Empirical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study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comparing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how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novices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analyze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and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validate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use cases and BDD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scenarios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35238" y="1535595"/>
            <a:ext cx="2604671" cy="895949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(C)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Literature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review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acceptance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tests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formats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07970" y="1548772"/>
            <a:ext cx="2610656" cy="882772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(A)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Literature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review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requirements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quality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Conector de seta reta 14"/>
          <p:cNvCxnSpPr>
            <a:stCxn id="30" idx="3"/>
            <a:endCxn id="19" idx="1"/>
          </p:cNvCxnSpPr>
          <p:nvPr/>
        </p:nvCxnSpPr>
        <p:spPr>
          <a:xfrm>
            <a:off x="4915364" y="4893802"/>
            <a:ext cx="607658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0" idx="2"/>
            <a:endCxn id="19" idx="0"/>
          </p:cNvCxnSpPr>
          <p:nvPr/>
        </p:nvCxnSpPr>
        <p:spPr>
          <a:xfrm rot="5400000">
            <a:off x="7425946" y="3080299"/>
            <a:ext cx="1822410" cy="53062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523022" y="4256816"/>
            <a:ext cx="5097632" cy="1273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(F) </a:t>
            </a:r>
            <a:r>
              <a:rPr lang="pt-BR" sz="2800" b="1" dirty="0" smtClean="0">
                <a:solidFill>
                  <a:schemeClr val="accent2">
                    <a:lumMod val="50000"/>
                  </a:schemeClr>
                </a:solidFill>
              </a:rPr>
              <a:t>Reading </a:t>
            </a:r>
            <a:r>
              <a:rPr lang="pt-BR" sz="2800" b="1" dirty="0" err="1" smtClean="0">
                <a:solidFill>
                  <a:schemeClr val="accent2">
                    <a:lumMod val="50000"/>
                  </a:schemeClr>
                </a:solidFill>
              </a:rPr>
              <a:t>technique</a:t>
            </a:r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for BDD </a:t>
            </a:r>
            <a:r>
              <a:rPr lang="pt-BR" sz="2800" b="1" dirty="0" err="1">
                <a:solidFill>
                  <a:schemeClr val="accent2">
                    <a:lumMod val="50000"/>
                  </a:schemeClr>
                </a:solidFill>
              </a:rPr>
              <a:t>scenarios</a:t>
            </a:r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accent2">
                    <a:lumMod val="50000"/>
                  </a:schemeClr>
                </a:solidFill>
              </a:rPr>
              <a:t>proposal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08438" y="4068178"/>
            <a:ext cx="4006926" cy="1651248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(E) Systematic Literature Review on Acceptance Tests Quality attributes</a:t>
            </a:r>
          </a:p>
        </p:txBody>
      </p:sp>
      <p:cxnSp>
        <p:nvCxnSpPr>
          <p:cNvPr id="35" name="Conector angulado 34"/>
          <p:cNvCxnSpPr>
            <a:stCxn id="11" idx="2"/>
          </p:cNvCxnSpPr>
          <p:nvPr/>
        </p:nvCxnSpPr>
        <p:spPr>
          <a:xfrm rot="5400000">
            <a:off x="3964735" y="2518387"/>
            <a:ext cx="1559682" cy="138599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12" idx="2"/>
          </p:cNvCxnSpPr>
          <p:nvPr/>
        </p:nvCxnSpPr>
        <p:spPr>
          <a:xfrm rot="5400000">
            <a:off x="1894981" y="3249861"/>
            <a:ext cx="1636635" cy="12700"/>
          </a:xfrm>
          <a:prstGeom prst="bentConnector3">
            <a:avLst>
              <a:gd name="adj1" fmla="val 51085"/>
            </a:avLst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 rot="5400000">
            <a:off x="10382281" y="1785338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Phase 1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 rot="5400000">
            <a:off x="10381725" y="4402089"/>
            <a:ext cx="149592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Phase 2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8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de cantos arredondados 33"/>
          <p:cNvSpPr/>
          <p:nvPr/>
        </p:nvSpPr>
        <p:spPr>
          <a:xfrm>
            <a:off x="1226721" y="1051319"/>
            <a:ext cx="9385547" cy="1111656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495301" y="2563403"/>
            <a:ext cx="10333608" cy="2550136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31905"/>
            <a:ext cx="495301" cy="230958"/>
          </a:xfrm>
          <a:solidFill>
            <a:schemeClr val="accent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bg1"/>
                </a:solidFill>
              </a:rPr>
              <a:pPr algn="ctr"/>
              <a:t>25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Research Plan: detailed phase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232886" y="1166212"/>
            <a:ext cx="2604671" cy="895949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(F) </a:t>
            </a: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Reading </a:t>
            </a:r>
            <a:r>
              <a:rPr lang="pt-BR" dirty="0" err="1" smtClean="0">
                <a:solidFill>
                  <a:schemeClr val="accent2">
                    <a:lumMod val="50000"/>
                  </a:schemeClr>
                </a:solidFill>
              </a:rPr>
              <a:t>technique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pt-BR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for BDD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scenarios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proposal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198179" y="1160600"/>
            <a:ext cx="2610656" cy="882772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(E) Systematic Literature Review on Acceptance Tests Quality attributes</a:t>
            </a:r>
          </a:p>
        </p:txBody>
      </p:sp>
      <p:cxnSp>
        <p:nvCxnSpPr>
          <p:cNvPr id="15" name="Conector de seta reta 14"/>
          <p:cNvCxnSpPr>
            <a:endCxn id="19" idx="1"/>
          </p:cNvCxnSpPr>
          <p:nvPr/>
        </p:nvCxnSpPr>
        <p:spPr>
          <a:xfrm flipV="1">
            <a:off x="4992471" y="3307591"/>
            <a:ext cx="554142" cy="3929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49" idx="1"/>
            <a:endCxn id="23" idx="0"/>
          </p:cNvCxnSpPr>
          <p:nvPr/>
        </p:nvCxnSpPr>
        <p:spPr>
          <a:xfrm rot="10800000" flipH="1" flipV="1">
            <a:off x="5369476" y="4547199"/>
            <a:ext cx="794566" cy="1105487"/>
          </a:xfrm>
          <a:prstGeom prst="bentConnector4">
            <a:avLst>
              <a:gd name="adj1" fmla="val -28770"/>
              <a:gd name="adj2" fmla="val 68454"/>
            </a:avLst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546613" y="2899574"/>
            <a:ext cx="4708698" cy="816034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(H) Improved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reading technique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for BDD scenarios</a:t>
            </a:r>
            <a:endParaRPr lang="pt-BR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85183" y="2715165"/>
            <a:ext cx="4298901" cy="1927856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(G) Practitioners interviews about missing quality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atributes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on “bad” handcrafted BDD scenarios and how they evaluate those attributes</a:t>
            </a:r>
          </a:p>
        </p:txBody>
      </p:sp>
      <p:cxnSp>
        <p:nvCxnSpPr>
          <p:cNvPr id="35" name="Conector angulado 34"/>
          <p:cNvCxnSpPr>
            <a:stCxn id="11" idx="2"/>
            <a:endCxn id="19" idx="0"/>
          </p:cNvCxnSpPr>
          <p:nvPr/>
        </p:nvCxnSpPr>
        <p:spPr>
          <a:xfrm rot="16200000" flipH="1">
            <a:off x="7299386" y="2297997"/>
            <a:ext cx="837413" cy="36574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12" idx="2"/>
          </p:cNvCxnSpPr>
          <p:nvPr/>
        </p:nvCxnSpPr>
        <p:spPr>
          <a:xfrm rot="5400000">
            <a:off x="3864044" y="2122617"/>
            <a:ext cx="718708" cy="56021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 rot="5400000">
            <a:off x="10397018" y="141732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Phase 2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 rot="5400000">
            <a:off x="10373336" y="3490883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Phase 3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984499" y="5652687"/>
            <a:ext cx="6359085" cy="7562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(J) Quality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inspection for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BDD scenarios</a:t>
            </a:r>
          </a:p>
        </p:txBody>
      </p:sp>
      <p:sp>
        <p:nvSpPr>
          <p:cNvPr id="49" name="Retângulo de cantos arredondados 48"/>
          <p:cNvSpPr/>
          <p:nvPr/>
        </p:nvSpPr>
        <p:spPr>
          <a:xfrm>
            <a:off x="5369476" y="4139183"/>
            <a:ext cx="5065655" cy="816034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(I) Practitioners interviews to validate the proposed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reading technique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Conector angulado 49"/>
          <p:cNvCxnSpPr>
            <a:stCxn id="19" idx="2"/>
            <a:endCxn id="49" idx="0"/>
          </p:cNvCxnSpPr>
          <p:nvPr/>
        </p:nvCxnSpPr>
        <p:spPr>
          <a:xfrm rot="16200000" flipH="1">
            <a:off x="7689846" y="3926724"/>
            <a:ext cx="423575" cy="1342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3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  <p:bldP spid="23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3"/>
            <a:ext cx="495301" cy="230958"/>
          </a:xfrm>
          <a:solidFill>
            <a:schemeClr val="accent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bg1"/>
                </a:solidFill>
              </a:rPr>
              <a:pPr algn="ctr"/>
              <a:t>26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Research Timetable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68" y="1325563"/>
            <a:ext cx="11880263" cy="4248105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495301" y="1777310"/>
            <a:ext cx="11540830" cy="2728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495301" y="2050181"/>
            <a:ext cx="11540830" cy="2728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495301" y="2323052"/>
            <a:ext cx="11540830" cy="2728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95301" y="2595923"/>
            <a:ext cx="11540830" cy="2728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95301" y="2849739"/>
            <a:ext cx="11540830" cy="2728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95301" y="3103556"/>
            <a:ext cx="11540830" cy="2728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95301" y="3376426"/>
            <a:ext cx="11540830" cy="2728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95301" y="3647682"/>
            <a:ext cx="11540830" cy="2728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95301" y="3920552"/>
            <a:ext cx="11540830" cy="2728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95301" y="4174369"/>
            <a:ext cx="11540830" cy="2728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95301" y="4439743"/>
            <a:ext cx="11540830" cy="2728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210349" y="4893448"/>
            <a:ext cx="3825782" cy="28718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210349" y="5096449"/>
            <a:ext cx="3825782" cy="28718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8210349" y="5334812"/>
            <a:ext cx="3825782" cy="2198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30637"/>
            <a:ext cx="12192000" cy="86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20790" y="2862660"/>
            <a:ext cx="6891775" cy="996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Questions ?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Lucida Handwriting" panose="03010101010101010101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601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PONTIFICAL CATHOLIC UNIVERSITY OF RIO GRANDE DO SUL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FACULTY OF INFORMATICS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COMPUTER SCIENCE GRADUATE PROGRAM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65" y="111584"/>
            <a:ext cx="1019142" cy="6598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84" y="26742"/>
            <a:ext cx="412153" cy="7447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38" y="972152"/>
            <a:ext cx="3083114" cy="57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27043"/>
            <a:ext cx="495301" cy="230958"/>
          </a:xfrm>
          <a:solidFill>
            <a:schemeClr val="accent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bg1"/>
                </a:solidFill>
              </a:rPr>
              <a:pPr algn="ctr"/>
              <a:t>28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Research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Timetable – short, no animations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68" y="1325563"/>
            <a:ext cx="11880263" cy="42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93" y="1013289"/>
            <a:ext cx="9702750" cy="546649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696700" y="6627042"/>
            <a:ext cx="495301" cy="230958"/>
          </a:xfrm>
          <a:solidFill>
            <a:schemeClr val="accent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bg1"/>
                </a:solidFill>
              </a:rPr>
              <a:pPr algn="ctr"/>
              <a:t>29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Research Timetable – full, no animations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36E7-064F-4C67-A82A-D2BBFF326A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8" name="Picture 4" descr="https://theoriginaljath.files.wordpress.com/2014/06/once-upon-a-ti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36E7-064F-4C67-A82A-D2BBFF326A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4" descr="https://theoriginaljath.files.wordpress.com/2014/06/once-upon-a-time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gunroswell.files.wordpress.com/2016/05/write-think-re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62" y="539354"/>
            <a:ext cx="4348445" cy="580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-media-cache-ak0.pinimg.com/564x/21/86/84/218684a6979fac2f756f0adddb36e26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97" y="539354"/>
            <a:ext cx="4459968" cy="56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386720" y="6314082"/>
            <a:ext cx="35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https://www.teacherspayteachers.com/Product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You-Learn-to-Write-by-Reading-Quote-Poster-201191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198997" y="6472755"/>
            <a:ext cx="4665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https://gunroswell.files.wordpress.com/2016/05/write-think-read.jpg</a:t>
            </a:r>
          </a:p>
        </p:txBody>
      </p:sp>
    </p:spTree>
    <p:extLst>
      <p:ext uri="{BB962C8B-B14F-4D97-AF65-F5344CB8AC3E}">
        <p14:creationId xmlns:p14="http://schemas.microsoft.com/office/powerpoint/2010/main" val="33684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38552"/>
            <a:ext cx="288758" cy="230958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b="1" smtClean="0">
                <a:solidFill>
                  <a:schemeClr val="bg1"/>
                </a:solidFill>
              </a:rPr>
              <a:pPr algn="ctr"/>
              <a:t>5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Requirements documents are difficult to write too…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5037"/>
            <a:ext cx="10648496" cy="320118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843189" y="6604021"/>
            <a:ext cx="250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http://dilbert.com/strip/1999-08-09</a:t>
            </a:r>
          </a:p>
        </p:txBody>
      </p:sp>
    </p:spTree>
    <p:extLst>
      <p:ext uri="{BB962C8B-B14F-4D97-AF65-F5344CB8AC3E}">
        <p14:creationId xmlns:p14="http://schemas.microsoft.com/office/powerpoint/2010/main" val="14274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32" y="904772"/>
            <a:ext cx="8261226" cy="572227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26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Many requirements documents…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35126"/>
            <a:ext cx="244979" cy="214787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smtClean="0">
                <a:solidFill>
                  <a:schemeClr val="bg1"/>
                </a:solidFill>
              </a:rPr>
              <a:pPr algn="ctr"/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918916" y="6604021"/>
            <a:ext cx="2873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2014,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John Ferguson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Smart, BDD in Action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26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… and validations were always desirable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35127"/>
            <a:ext cx="244979" cy="214787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smtClean="0">
                <a:solidFill>
                  <a:schemeClr val="bg1"/>
                </a:solidFill>
              </a:rPr>
              <a:pPr algn="ctr"/>
              <a:t>7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2941" y="6595935"/>
            <a:ext cx="690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International Institute of Business Analysis,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Guide to the Business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Body of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Knowledge v3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502" y="1163386"/>
            <a:ext cx="5048250" cy="52959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752" y="1338610"/>
            <a:ext cx="5136168" cy="51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81" y="830867"/>
            <a:ext cx="8266036" cy="572711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26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BDD: single executable documentation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-2" y="6627043"/>
            <a:ext cx="244979" cy="214787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smtClean="0">
                <a:solidFill>
                  <a:schemeClr val="bg1"/>
                </a:solidFill>
              </a:rPr>
              <a:pPr algn="ctr"/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659163" y="6581001"/>
            <a:ext cx="2873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2014,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John Ferguson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Smart, BDD in Action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27043"/>
            <a:ext cx="12192000" cy="2309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2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BDD: documentation formatted as stories and scenarios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643213"/>
            <a:ext cx="244979" cy="214787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fld id="{A40936E7-064F-4C67-A82A-D2BBFF326A39}" type="slidenum">
              <a:rPr lang="en-US" sz="2000" smtClean="0">
                <a:solidFill>
                  <a:schemeClr val="bg1"/>
                </a:solidFill>
              </a:rPr>
              <a:pPr algn="ctr"/>
              <a:t>9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659164" y="6595935"/>
            <a:ext cx="2873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2014,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John Ferguson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Smart, BDD in Action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1" y="1358958"/>
            <a:ext cx="11806602" cy="48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4098</TotalTime>
  <Words>1044</Words>
  <Application>Microsoft Office PowerPoint</Application>
  <PresentationFormat>Widescreen</PresentationFormat>
  <Paragraphs>182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Arabic Typesetting</vt:lpstr>
      <vt:lpstr>Arial</vt:lpstr>
      <vt:lpstr>Calibri</vt:lpstr>
      <vt:lpstr>Calibri Light</vt:lpstr>
      <vt:lpstr>Courier New</vt:lpstr>
      <vt:lpstr>Lucida Handwriting</vt:lpstr>
      <vt:lpstr>Verdana</vt:lpstr>
      <vt:lpstr>Tema do Office</vt:lpstr>
      <vt:lpstr>QUALITY INSPECTION  TO EVALUATE  BDD SCENARIOS</vt:lpstr>
      <vt:lpstr>Agenda</vt:lpstr>
      <vt:lpstr>Apresentação do PowerPoint</vt:lpstr>
      <vt:lpstr>Apresentação do PowerPoint</vt:lpstr>
      <vt:lpstr>Requirements documents are difficult to write too…</vt:lpstr>
      <vt:lpstr>Many requirements documents…</vt:lpstr>
      <vt:lpstr>… and validations were always desirable</vt:lpstr>
      <vt:lpstr>BDD: single executable documentation</vt:lpstr>
      <vt:lpstr>BDD: documentation formatted as stories and scenarios</vt:lpstr>
      <vt:lpstr>It's difficult to write a really good short story because it must be a complete and finished reflection of life with only a few words to use as tools. There isn't time for bad writing in a short story. (Edna Ferber)</vt:lpstr>
      <vt:lpstr>BDD: difficulties</vt:lpstr>
      <vt:lpstr>Apresentação do PowerPoint</vt:lpstr>
      <vt:lpstr>What could help? </vt:lpstr>
      <vt:lpstr>What to pay attention when reading</vt:lpstr>
      <vt:lpstr>User Stories quality criteria</vt:lpstr>
      <vt:lpstr>Questionnaire on Use Cases</vt:lpstr>
      <vt:lpstr>Good/bad examples on BDD</vt:lpstr>
      <vt:lpstr>Problem</vt:lpstr>
      <vt:lpstr>Apresentação do PowerPoint</vt:lpstr>
      <vt:lpstr>Research Questions</vt:lpstr>
      <vt:lpstr>Research Objective</vt:lpstr>
      <vt:lpstr>Research Plan: Summary</vt:lpstr>
      <vt:lpstr>Research Plan: detailed phase 1</vt:lpstr>
      <vt:lpstr>Research Plan: detailed phase 2</vt:lpstr>
      <vt:lpstr>Research Plan: detailed phase 3</vt:lpstr>
      <vt:lpstr>Research Timetable</vt:lpstr>
      <vt:lpstr>Questions ?</vt:lpstr>
      <vt:lpstr>Research Timetable – short, no animations</vt:lpstr>
      <vt:lpstr>Research Timetable – full, no animations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Oliveira, Gabriel</dc:creator>
  <cp:lastModifiedBy>Oliveira, Gabriel</cp:lastModifiedBy>
  <cp:revision>131</cp:revision>
  <dcterms:created xsi:type="dcterms:W3CDTF">2016-12-03T19:16:36Z</dcterms:created>
  <dcterms:modified xsi:type="dcterms:W3CDTF">2016-12-16T18:33:33Z</dcterms:modified>
</cp:coreProperties>
</file>