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12/14/2019</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12/14/2019</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12/14/2019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urworldindata.org/" TargetMode="External"/><Relationship Id="rId2" Type="http://schemas.openxmlformats.org/officeDocument/2006/relationships/hyperlink" Target="https://data.un.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ta.un.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6309-0765-47CC-BD43-53224351DC78}"/>
              </a:ext>
            </a:extLst>
          </p:cNvPr>
          <p:cNvSpPr>
            <a:spLocks noGrp="1"/>
          </p:cNvSpPr>
          <p:nvPr>
            <p:ph type="ctrTitle"/>
          </p:nvPr>
        </p:nvSpPr>
        <p:spPr/>
        <p:txBody>
          <a:bodyPr/>
          <a:lstStyle/>
          <a:p>
            <a:r>
              <a:rPr lang="en-US" dirty="0"/>
              <a:t>UN Population data</a:t>
            </a:r>
          </a:p>
        </p:txBody>
      </p:sp>
      <p:sp>
        <p:nvSpPr>
          <p:cNvPr id="3" name="Subtitle 2">
            <a:extLst>
              <a:ext uri="{FF2B5EF4-FFF2-40B4-BE49-F238E27FC236}">
                <a16:creationId xmlns:a16="http://schemas.microsoft.com/office/drawing/2014/main" id="{F436FC3B-DCD7-4AAA-9C1D-9CA4AF6D13CD}"/>
              </a:ext>
            </a:extLst>
          </p:cNvPr>
          <p:cNvSpPr>
            <a:spLocks noGrp="1"/>
          </p:cNvSpPr>
          <p:nvPr>
            <p:ph type="subTitle" idx="1"/>
          </p:nvPr>
        </p:nvSpPr>
        <p:spPr/>
        <p:txBody>
          <a:bodyPr>
            <a:normAutofit/>
          </a:bodyPr>
          <a:lstStyle/>
          <a:p>
            <a:r>
              <a:rPr lang="en-US" dirty="0"/>
              <a:t>Don </a:t>
            </a:r>
            <a:r>
              <a:rPr lang="en-US" dirty="0" err="1"/>
              <a:t>Geethanjali</a:t>
            </a:r>
            <a:r>
              <a:rPr lang="en-US" dirty="0"/>
              <a:t> Padmaperuma</a:t>
            </a:r>
          </a:p>
          <a:p>
            <a:r>
              <a:rPr lang="en-US" dirty="0"/>
              <a:t>DATA 607 Final Project Presentation</a:t>
            </a:r>
          </a:p>
          <a:p>
            <a:endParaRPr lang="en-US" dirty="0"/>
          </a:p>
        </p:txBody>
      </p:sp>
    </p:spTree>
    <p:extLst>
      <p:ext uri="{BB962C8B-B14F-4D97-AF65-F5344CB8AC3E}">
        <p14:creationId xmlns:p14="http://schemas.microsoft.com/office/powerpoint/2010/main" val="26870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B85F59-89A2-457E-98C5-860B98E704A8}"/>
              </a:ext>
            </a:extLst>
          </p:cNvPr>
          <p:cNvPicPr>
            <a:picLocks noGrp="1" noChangeAspect="1"/>
          </p:cNvPicPr>
          <p:nvPr>
            <p:ph idx="1"/>
          </p:nvPr>
        </p:nvPicPr>
        <p:blipFill rotWithShape="1">
          <a:blip r:embed="rId2"/>
          <a:srcRect l="36040" t="14014" b="13051"/>
          <a:stretch/>
        </p:blipFill>
        <p:spPr>
          <a:xfrm>
            <a:off x="523216" y="1271870"/>
            <a:ext cx="6725996" cy="4314260"/>
          </a:xfrm>
          <a:prstGeom prst="rect">
            <a:avLst/>
          </a:prstGeom>
        </p:spPr>
      </p:pic>
      <p:sp>
        <p:nvSpPr>
          <p:cNvPr id="5" name="TextBox 4">
            <a:extLst>
              <a:ext uri="{FF2B5EF4-FFF2-40B4-BE49-F238E27FC236}">
                <a16:creationId xmlns:a16="http://schemas.microsoft.com/office/drawing/2014/main" id="{1A7F4371-5DC4-4B7B-A1B9-77C3614CB705}"/>
              </a:ext>
            </a:extLst>
          </p:cNvPr>
          <p:cNvSpPr txBox="1"/>
          <p:nvPr/>
        </p:nvSpPr>
        <p:spPr>
          <a:xfrm>
            <a:off x="7579151" y="1338605"/>
            <a:ext cx="4089633" cy="923330"/>
          </a:xfrm>
          <a:prstGeom prst="rect">
            <a:avLst/>
          </a:prstGeom>
          <a:noFill/>
        </p:spPr>
        <p:txBody>
          <a:bodyPr wrap="square" rtlCol="0">
            <a:spAutoFit/>
          </a:bodyPr>
          <a:lstStyle/>
          <a:p>
            <a:r>
              <a:rPr lang="en-US" dirty="0"/>
              <a:t>This graph has all the regions and their Life Expectancy for the years 2005, 2010 &amp; 2015</a:t>
            </a:r>
          </a:p>
        </p:txBody>
      </p:sp>
      <p:sp>
        <p:nvSpPr>
          <p:cNvPr id="6" name="TextBox 5">
            <a:extLst>
              <a:ext uri="{FF2B5EF4-FFF2-40B4-BE49-F238E27FC236}">
                <a16:creationId xmlns:a16="http://schemas.microsoft.com/office/drawing/2014/main" id="{EE5CF204-4CC4-4F2D-9F9E-32C819FCAB87}"/>
              </a:ext>
            </a:extLst>
          </p:cNvPr>
          <p:cNvSpPr txBox="1"/>
          <p:nvPr/>
        </p:nvSpPr>
        <p:spPr>
          <a:xfrm>
            <a:off x="7579151" y="2465165"/>
            <a:ext cx="3723588" cy="3139321"/>
          </a:xfrm>
          <a:prstGeom prst="rect">
            <a:avLst/>
          </a:prstGeom>
          <a:noFill/>
        </p:spPr>
        <p:txBody>
          <a:bodyPr wrap="square" rtlCol="0">
            <a:spAutoFit/>
          </a:bodyPr>
          <a:lstStyle/>
          <a:p>
            <a:r>
              <a:rPr lang="en-US" b="1" dirty="0"/>
              <a:t>Answer for Research Question 1</a:t>
            </a:r>
          </a:p>
          <a:p>
            <a:r>
              <a:rPr lang="en-US" dirty="0"/>
              <a:t>Which Region has the highest Life Expectancy?</a:t>
            </a:r>
          </a:p>
          <a:p>
            <a:r>
              <a:rPr lang="en-US" dirty="0"/>
              <a:t>Above graph for Life expectancy by region clearly shows that Australia and New Zealand region with the highest life expectancy of age 82. This region is on the top for the last 15 years with highest Life expectancy over age 80.</a:t>
            </a:r>
          </a:p>
          <a:p>
            <a:endParaRPr lang="en-US" dirty="0"/>
          </a:p>
        </p:txBody>
      </p:sp>
    </p:spTree>
    <p:extLst>
      <p:ext uri="{BB962C8B-B14F-4D97-AF65-F5344CB8AC3E}">
        <p14:creationId xmlns:p14="http://schemas.microsoft.com/office/powerpoint/2010/main" val="344374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F0F6-F91C-4CA9-BE14-00C7BF7A2FD8}"/>
              </a:ext>
            </a:extLst>
          </p:cNvPr>
          <p:cNvSpPr>
            <a:spLocks noGrp="1"/>
          </p:cNvSpPr>
          <p:nvPr>
            <p:ph type="title"/>
          </p:nvPr>
        </p:nvSpPr>
        <p:spPr/>
        <p:txBody>
          <a:bodyPr>
            <a:normAutofit fontScale="90000"/>
          </a:bodyPr>
          <a:lstStyle/>
          <a:p>
            <a:r>
              <a:rPr lang="en-US" dirty="0"/>
              <a:t>Merging two datasets</a:t>
            </a:r>
            <a:br>
              <a:rPr lang="en-US" dirty="0"/>
            </a:br>
            <a:r>
              <a:rPr lang="en-US" sz="1300" dirty="0"/>
              <a:t>Comparing Population Growth and Population data to see the relationship between Fertility Rate, Infant Mortality and Population growth rate. </a:t>
            </a:r>
          </a:p>
        </p:txBody>
      </p:sp>
      <p:pic>
        <p:nvPicPr>
          <p:cNvPr id="4" name="Content Placeholder 3">
            <a:extLst>
              <a:ext uri="{FF2B5EF4-FFF2-40B4-BE49-F238E27FC236}">
                <a16:creationId xmlns:a16="http://schemas.microsoft.com/office/drawing/2014/main" id="{F5DB7A00-8B22-4D53-BDC2-3314DFB95A0A}"/>
              </a:ext>
            </a:extLst>
          </p:cNvPr>
          <p:cNvPicPr>
            <a:picLocks noGrp="1" noChangeAspect="1"/>
          </p:cNvPicPr>
          <p:nvPr>
            <p:ph idx="1"/>
          </p:nvPr>
        </p:nvPicPr>
        <p:blipFill rotWithShape="1">
          <a:blip r:embed="rId2"/>
          <a:srcRect l="35869" t="54432" r="22080" b="21864"/>
          <a:stretch/>
        </p:blipFill>
        <p:spPr>
          <a:xfrm>
            <a:off x="2227993" y="2488677"/>
            <a:ext cx="7729727" cy="2450890"/>
          </a:xfrm>
          <a:prstGeom prst="rect">
            <a:avLst/>
          </a:prstGeom>
        </p:spPr>
      </p:pic>
    </p:spTree>
    <p:extLst>
      <p:ext uri="{BB962C8B-B14F-4D97-AF65-F5344CB8AC3E}">
        <p14:creationId xmlns:p14="http://schemas.microsoft.com/office/powerpoint/2010/main" val="260927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9966-6EE2-4C0C-A4E7-459F6E6B4A7B}"/>
              </a:ext>
            </a:extLst>
          </p:cNvPr>
          <p:cNvSpPr>
            <a:spLocks noGrp="1"/>
          </p:cNvSpPr>
          <p:nvPr>
            <p:ph type="title"/>
          </p:nvPr>
        </p:nvSpPr>
        <p:spPr/>
        <p:txBody>
          <a:bodyPr/>
          <a:lstStyle/>
          <a:p>
            <a:r>
              <a:rPr lang="en-US" dirty="0"/>
              <a:t>Side by side comparison</a:t>
            </a:r>
          </a:p>
        </p:txBody>
      </p:sp>
      <p:sp>
        <p:nvSpPr>
          <p:cNvPr id="3" name="Content Placeholder 2">
            <a:extLst>
              <a:ext uri="{FF2B5EF4-FFF2-40B4-BE49-F238E27FC236}">
                <a16:creationId xmlns:a16="http://schemas.microsoft.com/office/drawing/2014/main" id="{3673978F-FCB8-4020-8415-55C5AF5C554E}"/>
              </a:ext>
            </a:extLst>
          </p:cNvPr>
          <p:cNvSpPr>
            <a:spLocks noGrp="1"/>
          </p:cNvSpPr>
          <p:nvPr>
            <p:ph idx="1"/>
          </p:nvPr>
        </p:nvSpPr>
        <p:spPr/>
        <p:txBody>
          <a:bodyPr/>
          <a:lstStyle/>
          <a:p>
            <a:r>
              <a:rPr lang="en-US" dirty="0"/>
              <a:t>Fertility rate, which shows the children per woman, has clearly declined within the time frame 2005 to 2010. This has impacted on slow increase in population increase rate. Also Infant Mortality rates are also have declined. This reflects in decreased fertility rates as well. </a:t>
            </a:r>
          </a:p>
        </p:txBody>
      </p:sp>
      <p:pic>
        <p:nvPicPr>
          <p:cNvPr id="4" name="Picture 3">
            <a:extLst>
              <a:ext uri="{FF2B5EF4-FFF2-40B4-BE49-F238E27FC236}">
                <a16:creationId xmlns:a16="http://schemas.microsoft.com/office/drawing/2014/main" id="{A8F61CA2-D99D-4934-BC94-6F864B90788C}"/>
              </a:ext>
            </a:extLst>
          </p:cNvPr>
          <p:cNvPicPr>
            <a:picLocks noChangeAspect="1"/>
          </p:cNvPicPr>
          <p:nvPr/>
        </p:nvPicPr>
        <p:blipFill rotWithShape="1">
          <a:blip r:embed="rId2"/>
          <a:srcRect l="34253" t="36014" r="20747" b="44742"/>
          <a:stretch/>
        </p:blipFill>
        <p:spPr>
          <a:xfrm>
            <a:off x="2231136" y="4033923"/>
            <a:ext cx="7729728" cy="1859385"/>
          </a:xfrm>
          <a:prstGeom prst="rect">
            <a:avLst/>
          </a:prstGeom>
        </p:spPr>
      </p:pic>
    </p:spTree>
    <p:extLst>
      <p:ext uri="{BB962C8B-B14F-4D97-AF65-F5344CB8AC3E}">
        <p14:creationId xmlns:p14="http://schemas.microsoft.com/office/powerpoint/2010/main" val="3997184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B7F2C4-1054-4887-B223-F77AB4C9D0DD}"/>
              </a:ext>
            </a:extLst>
          </p:cNvPr>
          <p:cNvSpPr>
            <a:spLocks noGrp="1"/>
          </p:cNvSpPr>
          <p:nvPr>
            <p:ph idx="1"/>
          </p:nvPr>
        </p:nvSpPr>
        <p:spPr>
          <a:xfrm>
            <a:off x="1500085" y="710771"/>
            <a:ext cx="9191830" cy="4423937"/>
          </a:xfrm>
        </p:spPr>
        <p:txBody>
          <a:bodyPr>
            <a:normAutofit/>
          </a:bodyPr>
          <a:lstStyle/>
          <a:p>
            <a:pPr marL="0" indent="0">
              <a:buNone/>
            </a:pPr>
            <a:r>
              <a:rPr lang="en-US" b="1" dirty="0"/>
              <a:t>Answer for Research Question 2</a:t>
            </a:r>
          </a:p>
          <a:p>
            <a:pPr marL="0" indent="0">
              <a:buNone/>
            </a:pPr>
            <a:r>
              <a:rPr lang="en-US" dirty="0"/>
              <a:t>Is there a increase/decrease Population, fertility rate and infant mortality rate in this region?</a:t>
            </a:r>
          </a:p>
          <a:p>
            <a:pPr marL="0" indent="0">
              <a:buNone/>
            </a:pPr>
            <a:br>
              <a:rPr lang="en-US" dirty="0"/>
            </a:br>
            <a:r>
              <a:rPr lang="en-US" dirty="0"/>
              <a:t>			Years  	</a:t>
            </a:r>
            <a:r>
              <a:rPr lang="en-US" dirty="0" err="1"/>
              <a:t>Infant.Mortalit</a:t>
            </a:r>
            <a:r>
              <a:rPr lang="en-US" dirty="0"/>
              <a:t> 	</a:t>
            </a:r>
            <a:r>
              <a:rPr lang="en-US" dirty="0" err="1"/>
              <a:t>Pop.increase</a:t>
            </a:r>
            <a:r>
              <a:rPr lang="en-US" dirty="0"/>
              <a:t> 	Fertility </a:t>
            </a:r>
          </a:p>
          <a:p>
            <a:pPr marL="0" indent="0">
              <a:buNone/>
            </a:pPr>
            <a:r>
              <a:rPr lang="en-US" dirty="0"/>
              <a:t>Australia and New Zealand 	2005 	5.0247 		1.242 		1.8043</a:t>
            </a:r>
          </a:p>
          <a:p>
            <a:pPr marL="0" indent="0">
              <a:buNone/>
            </a:pPr>
            <a:r>
              <a:rPr lang="en-US" dirty="0"/>
              <a:t>Australia and New Zealand 	2010 	4.5033 		1.741 		1.9850</a:t>
            </a:r>
          </a:p>
          <a:p>
            <a:pPr marL="0" indent="0">
              <a:buNone/>
            </a:pPr>
            <a:endParaRPr lang="en-US" dirty="0"/>
          </a:p>
          <a:p>
            <a:pPr marL="0" indent="0">
              <a:buNone/>
            </a:pPr>
            <a:r>
              <a:rPr lang="en-US" dirty="0"/>
              <a:t>Infant Mortality rate decreased while population and fertility rate increased. This is a good sign and probably a good indicators for their high life expectancy in that region. Overall all the regions have decrease in infant mortality and increase in population increase and fertility, just in a lower speed than it used to be.</a:t>
            </a:r>
          </a:p>
          <a:p>
            <a:endParaRPr lang="en-US" dirty="0"/>
          </a:p>
        </p:txBody>
      </p:sp>
    </p:spTree>
    <p:extLst>
      <p:ext uri="{BB962C8B-B14F-4D97-AF65-F5344CB8AC3E}">
        <p14:creationId xmlns:p14="http://schemas.microsoft.com/office/powerpoint/2010/main" val="1223733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583D-9E6B-472E-9E50-D2580C7DDFC2}"/>
              </a:ext>
            </a:extLst>
          </p:cNvPr>
          <p:cNvSpPr>
            <a:spLocks noGrp="1"/>
          </p:cNvSpPr>
          <p:nvPr>
            <p:ph type="title"/>
          </p:nvPr>
        </p:nvSpPr>
        <p:spPr/>
        <p:txBody>
          <a:bodyPr/>
          <a:lstStyle/>
          <a:p>
            <a:r>
              <a:rPr lang="en-US" dirty="0"/>
              <a:t>Correlation analysis</a:t>
            </a:r>
          </a:p>
        </p:txBody>
      </p:sp>
      <p:sp>
        <p:nvSpPr>
          <p:cNvPr id="3" name="Content Placeholder 2">
            <a:extLst>
              <a:ext uri="{FF2B5EF4-FFF2-40B4-BE49-F238E27FC236}">
                <a16:creationId xmlns:a16="http://schemas.microsoft.com/office/drawing/2014/main" id="{5E27FCE2-27A9-4FA5-94C3-8A3BD57A9CC8}"/>
              </a:ext>
            </a:extLst>
          </p:cNvPr>
          <p:cNvSpPr>
            <a:spLocks noGrp="1"/>
          </p:cNvSpPr>
          <p:nvPr>
            <p:ph idx="1"/>
          </p:nvPr>
        </p:nvSpPr>
        <p:spPr/>
        <p:txBody>
          <a:bodyPr/>
          <a:lstStyle/>
          <a:p>
            <a:r>
              <a:rPr lang="en-US" dirty="0"/>
              <a:t>Linear dependence between two variables, Infant mortality and Fertility rates. </a:t>
            </a:r>
          </a:p>
          <a:p>
            <a:pPr marL="0" indent="0">
              <a:buNone/>
            </a:pPr>
            <a:endParaRPr lang="en-US" dirty="0"/>
          </a:p>
        </p:txBody>
      </p:sp>
      <p:pic>
        <p:nvPicPr>
          <p:cNvPr id="4" name="Picture 3">
            <a:extLst>
              <a:ext uri="{FF2B5EF4-FFF2-40B4-BE49-F238E27FC236}">
                <a16:creationId xmlns:a16="http://schemas.microsoft.com/office/drawing/2014/main" id="{ADF1CCC2-AF8F-4606-BF14-F4B96F50AA75}"/>
              </a:ext>
            </a:extLst>
          </p:cNvPr>
          <p:cNvPicPr>
            <a:picLocks noChangeAspect="1"/>
          </p:cNvPicPr>
          <p:nvPr/>
        </p:nvPicPr>
        <p:blipFill rotWithShape="1">
          <a:blip r:embed="rId2"/>
          <a:srcRect l="35722" t="25154" r="21676" b="21237"/>
          <a:stretch/>
        </p:blipFill>
        <p:spPr>
          <a:xfrm>
            <a:off x="3498915" y="3035430"/>
            <a:ext cx="5194169" cy="3676455"/>
          </a:xfrm>
          <a:prstGeom prst="rect">
            <a:avLst/>
          </a:prstGeom>
        </p:spPr>
      </p:pic>
    </p:spTree>
    <p:extLst>
      <p:ext uri="{BB962C8B-B14F-4D97-AF65-F5344CB8AC3E}">
        <p14:creationId xmlns:p14="http://schemas.microsoft.com/office/powerpoint/2010/main" val="563500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66762D-343C-45BD-A659-B24894B45B78}"/>
              </a:ext>
            </a:extLst>
          </p:cNvPr>
          <p:cNvSpPr>
            <a:spLocks noGrp="1"/>
          </p:cNvSpPr>
          <p:nvPr>
            <p:ph type="title"/>
          </p:nvPr>
        </p:nvSpPr>
        <p:spPr/>
        <p:txBody>
          <a:bodyPr>
            <a:normAutofit fontScale="90000"/>
          </a:bodyPr>
          <a:lstStyle/>
          <a:p>
            <a:r>
              <a:rPr lang="en-US" dirty="0"/>
              <a:t>Hypothesis Testing for Infant mortality and fertility relationship</a:t>
            </a:r>
          </a:p>
        </p:txBody>
      </p:sp>
      <p:sp>
        <p:nvSpPr>
          <p:cNvPr id="8" name="Content Placeholder 7">
            <a:extLst>
              <a:ext uri="{FF2B5EF4-FFF2-40B4-BE49-F238E27FC236}">
                <a16:creationId xmlns:a16="http://schemas.microsoft.com/office/drawing/2014/main" id="{58805DF0-0DED-44D0-BB67-947444BB6593}"/>
              </a:ext>
            </a:extLst>
          </p:cNvPr>
          <p:cNvSpPr>
            <a:spLocks noGrp="1"/>
          </p:cNvSpPr>
          <p:nvPr>
            <p:ph idx="1"/>
          </p:nvPr>
        </p:nvSpPr>
        <p:spPr/>
        <p:txBody>
          <a:bodyPr>
            <a:normAutofit fontScale="85000" lnSpcReduction="10000"/>
          </a:bodyPr>
          <a:lstStyle/>
          <a:p>
            <a:pPr lvl="0"/>
            <a:r>
              <a:rPr lang="en-US" altLang="en-US" dirty="0">
                <a:solidFill>
                  <a:srgbClr val="333333"/>
                </a:solidFill>
                <a:latin typeface="Helvetica Neue"/>
              </a:rPr>
              <a:t>Null Hypothesis - There is no relationship between Infant Mortality and Fertility Rate </a:t>
            </a:r>
          </a:p>
          <a:p>
            <a:pPr lvl="0"/>
            <a:endParaRPr lang="en-US" altLang="en-US" dirty="0">
              <a:solidFill>
                <a:srgbClr val="333333"/>
              </a:solidFill>
              <a:latin typeface="Helvetica Neue"/>
            </a:endParaRPr>
          </a:p>
          <a:p>
            <a:pPr lvl="0"/>
            <a:r>
              <a:rPr lang="en-US" altLang="en-US" dirty="0">
                <a:solidFill>
                  <a:srgbClr val="333333"/>
                </a:solidFill>
                <a:latin typeface="Helvetica Neue"/>
              </a:rPr>
              <a:t>Alternative Hypothesis - There is a relationship between Infant Mortality and Fertility Rate</a:t>
            </a:r>
          </a:p>
          <a:p>
            <a:pPr lvl="0"/>
            <a:endParaRPr lang="en-US" altLang="en-US" dirty="0"/>
          </a:p>
          <a:p>
            <a:pPr lvl="0"/>
            <a:r>
              <a:rPr lang="en-US" altLang="en-US" dirty="0">
                <a:solidFill>
                  <a:srgbClr val="333333"/>
                </a:solidFill>
                <a:latin typeface="Helvetica Neue"/>
              </a:rPr>
              <a:t>Here the multiple R value is 0.9209 which shows that there is significant correlation between Infant Mortality and Fertility Rate. Also the value of R square is 0.9209 which shows the extent to which the Infant Mortality affect the Fertility Rate. </a:t>
            </a:r>
          </a:p>
          <a:p>
            <a:pPr lvl="0"/>
            <a:r>
              <a:rPr lang="en-US" altLang="en-US" dirty="0">
                <a:solidFill>
                  <a:srgbClr val="333333"/>
                </a:solidFill>
                <a:latin typeface="Helvetica Neue"/>
              </a:rPr>
              <a:t>Therefore, we reject the null hypothesis (H_0) and accept the Alternative hypothesis (H_A).</a:t>
            </a:r>
            <a:endParaRPr lang="en-US" altLang="en-US" dirty="0"/>
          </a:p>
          <a:p>
            <a:endParaRPr lang="en-US" dirty="0"/>
          </a:p>
        </p:txBody>
      </p:sp>
    </p:spTree>
    <p:extLst>
      <p:ext uri="{BB962C8B-B14F-4D97-AF65-F5344CB8AC3E}">
        <p14:creationId xmlns:p14="http://schemas.microsoft.com/office/powerpoint/2010/main" val="5433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221D-F99C-46B3-B591-BF06E52B2B9F}"/>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636CB90-50CD-49B9-B9A4-0FDAE947CCEF}"/>
              </a:ext>
            </a:extLst>
          </p:cNvPr>
          <p:cNvSpPr>
            <a:spLocks noGrp="1"/>
          </p:cNvSpPr>
          <p:nvPr>
            <p:ph idx="1"/>
          </p:nvPr>
        </p:nvSpPr>
        <p:spPr>
          <a:xfrm>
            <a:off x="2231136" y="2638045"/>
            <a:ext cx="7729728" cy="1188720"/>
          </a:xfrm>
        </p:spPr>
        <p:txBody>
          <a:bodyPr/>
          <a:lstStyle/>
          <a:p>
            <a:r>
              <a:rPr lang="en-US" sz="2000" dirty="0">
                <a:hlinkClick r:id="rId2"/>
              </a:rPr>
              <a:t>https://data.un.org/</a:t>
            </a:r>
            <a:endParaRPr lang="en-US" sz="2000" dirty="0"/>
          </a:p>
          <a:p>
            <a:r>
              <a:rPr lang="en-US" sz="2000" dirty="0">
                <a:hlinkClick r:id="rId3"/>
              </a:rPr>
              <a:t>https://ourworldindata.org/</a:t>
            </a:r>
            <a:endParaRPr lang="en-US" sz="2000"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8758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85EC-0DA4-46D8-9C04-A4572EC159E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EC5C42-B3E9-4A85-9C08-4EA9D1C77C9B}"/>
              </a:ext>
            </a:extLst>
          </p:cNvPr>
          <p:cNvSpPr>
            <a:spLocks noGrp="1"/>
          </p:cNvSpPr>
          <p:nvPr>
            <p:ph idx="1"/>
          </p:nvPr>
        </p:nvSpPr>
        <p:spPr/>
        <p:txBody>
          <a:bodyPr>
            <a:normAutofit lnSpcReduction="10000"/>
          </a:bodyPr>
          <a:lstStyle/>
          <a:p>
            <a:r>
              <a:rPr lang="en-US" dirty="0"/>
              <a:t>In this final project, I am using UN population data in order to find answers to my research questions,</a:t>
            </a:r>
          </a:p>
          <a:p>
            <a:pPr marL="692150" indent="-352425">
              <a:buFont typeface="+mj-lt"/>
              <a:buAutoNum type="arabicPeriod"/>
            </a:pPr>
            <a:r>
              <a:rPr lang="en-US" dirty="0"/>
              <a:t>(1) Which Region has the highest Life Expectancy? </a:t>
            </a:r>
          </a:p>
          <a:p>
            <a:pPr marL="692150" indent="-352425">
              <a:buFont typeface="+mj-lt"/>
              <a:buAutoNum type="arabicPeriod"/>
            </a:pPr>
            <a:r>
              <a:rPr lang="en-US" dirty="0"/>
              <a:t>(2) Is there a increase/decrease Population, fertility rate and infant mortality rate in these regions?</a:t>
            </a:r>
          </a:p>
          <a:p>
            <a:r>
              <a:rPr lang="en-US" dirty="0"/>
              <a:t> I have been always curious and interested in the work that United Nation does as a leading Non-profit organization. I have worked for them as an Intern and have seen the amount of work they do for the under-developed countries. As an international organization UN holds large number of world statistics. Population data are one of those important statistics and interesting to learn.</a:t>
            </a:r>
          </a:p>
        </p:txBody>
      </p:sp>
    </p:spTree>
    <p:extLst>
      <p:ext uri="{BB962C8B-B14F-4D97-AF65-F5344CB8AC3E}">
        <p14:creationId xmlns:p14="http://schemas.microsoft.com/office/powerpoint/2010/main" val="297274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5C240A-4783-404C-B462-F65A8B102562}"/>
              </a:ext>
            </a:extLst>
          </p:cNvPr>
          <p:cNvPicPr>
            <a:picLocks noChangeAspect="1"/>
          </p:cNvPicPr>
          <p:nvPr/>
        </p:nvPicPr>
        <p:blipFill rotWithShape="1">
          <a:blip r:embed="rId2"/>
          <a:srcRect l="26249" t="14067" r="27359" b="10476"/>
          <a:stretch/>
        </p:blipFill>
        <p:spPr>
          <a:xfrm>
            <a:off x="258546" y="3725378"/>
            <a:ext cx="3141153" cy="2873829"/>
          </a:xfrm>
          <a:prstGeom prst="rect">
            <a:avLst/>
          </a:prstGeom>
        </p:spPr>
      </p:pic>
      <p:sp>
        <p:nvSpPr>
          <p:cNvPr id="2" name="Title 1">
            <a:extLst>
              <a:ext uri="{FF2B5EF4-FFF2-40B4-BE49-F238E27FC236}">
                <a16:creationId xmlns:a16="http://schemas.microsoft.com/office/drawing/2014/main" id="{15E3B532-FA18-4A06-AE62-CCFE61390842}"/>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89372AEA-2747-4E04-989C-3FC6AD4F7EF0}"/>
              </a:ext>
            </a:extLst>
          </p:cNvPr>
          <p:cNvSpPr>
            <a:spLocks noGrp="1"/>
          </p:cNvSpPr>
          <p:nvPr>
            <p:ph idx="1"/>
          </p:nvPr>
        </p:nvSpPr>
        <p:spPr/>
        <p:txBody>
          <a:bodyPr/>
          <a:lstStyle/>
          <a:p>
            <a:r>
              <a:rPr lang="en-US" dirty="0"/>
              <a:t>These data was obtained from the United Nations Database called </a:t>
            </a:r>
            <a:r>
              <a:rPr lang="en-US" dirty="0" err="1">
                <a:hlinkClick r:id="rId3"/>
              </a:rPr>
              <a:t>UNdata:A</a:t>
            </a:r>
            <a:r>
              <a:rPr lang="en-US" dirty="0">
                <a:hlinkClick r:id="rId3"/>
              </a:rPr>
              <a:t> world of information</a:t>
            </a:r>
            <a:r>
              <a:rPr lang="en-US" dirty="0"/>
              <a:t>.</a:t>
            </a:r>
          </a:p>
          <a:p>
            <a:r>
              <a:rPr lang="en-US" dirty="0" err="1"/>
              <a:t>UNdata</a:t>
            </a:r>
            <a:r>
              <a:rPr lang="en-US" dirty="0"/>
              <a:t> is a web-based data service for the global user community. These data are maintained by the Statistical Division of the Department of Economics and Social Affairs (UN DESA) of UN Secretariat. Most of the data sourced by UN partner organization such as UNICEF, UNDP, UNHCR, WHO etc.</a:t>
            </a:r>
          </a:p>
        </p:txBody>
      </p:sp>
    </p:spTree>
    <p:extLst>
      <p:ext uri="{BB962C8B-B14F-4D97-AF65-F5344CB8AC3E}">
        <p14:creationId xmlns:p14="http://schemas.microsoft.com/office/powerpoint/2010/main" val="310528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AAAB-21EF-4A69-B885-7C2BE5D12CB4}"/>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6B5FA60F-F3A1-4C5A-9CE4-0E0A55C01C3B}"/>
              </a:ext>
            </a:extLst>
          </p:cNvPr>
          <p:cNvSpPr>
            <a:spLocks noGrp="1"/>
          </p:cNvSpPr>
          <p:nvPr>
            <p:ph idx="1"/>
          </p:nvPr>
        </p:nvSpPr>
        <p:spPr/>
        <p:txBody>
          <a:bodyPr/>
          <a:lstStyle/>
          <a:p>
            <a:r>
              <a:rPr lang="en-US" dirty="0"/>
              <a:t>For this project I am using two data sets. </a:t>
            </a:r>
          </a:p>
          <a:p>
            <a:pPr marL="342900" indent="287338">
              <a:buFont typeface="+mj-lt"/>
              <a:buAutoNum type="arabicPeriod"/>
            </a:pPr>
            <a:r>
              <a:rPr lang="en-US" dirty="0"/>
              <a:t>Population, surface area and density dataset</a:t>
            </a:r>
          </a:p>
          <a:p>
            <a:pPr marL="342900" indent="287338">
              <a:buFont typeface="+mj-lt"/>
              <a:buAutoNum type="arabicPeriod"/>
            </a:pPr>
            <a:r>
              <a:rPr lang="en-US" dirty="0"/>
              <a:t>Population growth, fertility, life expectancy and mortality dataset</a:t>
            </a:r>
          </a:p>
          <a:p>
            <a:pPr marL="342900" indent="287338">
              <a:buFont typeface="+mj-lt"/>
              <a:buAutoNum type="arabicPeriod"/>
            </a:pPr>
            <a:r>
              <a:rPr lang="en-US" dirty="0"/>
              <a:t>Both files comes in .csv format making it easier in the tidying process.</a:t>
            </a:r>
          </a:p>
        </p:txBody>
      </p:sp>
      <p:pic>
        <p:nvPicPr>
          <p:cNvPr id="4" name="Picture 3">
            <a:extLst>
              <a:ext uri="{FF2B5EF4-FFF2-40B4-BE49-F238E27FC236}">
                <a16:creationId xmlns:a16="http://schemas.microsoft.com/office/drawing/2014/main" id="{28DE7D15-4382-4CE9-A26E-E685E4818602}"/>
              </a:ext>
            </a:extLst>
          </p:cNvPr>
          <p:cNvPicPr>
            <a:picLocks noChangeAspect="1"/>
          </p:cNvPicPr>
          <p:nvPr/>
        </p:nvPicPr>
        <p:blipFill rotWithShape="1">
          <a:blip r:embed="rId2"/>
          <a:srcRect l="22359" t="39497" r="59457" b="39496"/>
          <a:stretch/>
        </p:blipFill>
        <p:spPr>
          <a:xfrm>
            <a:off x="4987505" y="4452696"/>
            <a:ext cx="2216990" cy="1440612"/>
          </a:xfrm>
          <a:prstGeom prst="rect">
            <a:avLst/>
          </a:prstGeom>
        </p:spPr>
      </p:pic>
    </p:spTree>
    <p:extLst>
      <p:ext uri="{BB962C8B-B14F-4D97-AF65-F5344CB8AC3E}">
        <p14:creationId xmlns:p14="http://schemas.microsoft.com/office/powerpoint/2010/main" val="305387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4D4F1A-D135-46A2-8D75-A27EFA7684C3}"/>
              </a:ext>
            </a:extLst>
          </p:cNvPr>
          <p:cNvSpPr txBox="1">
            <a:spLocks/>
          </p:cNvSpPr>
          <p:nvPr/>
        </p:nvSpPr>
        <p:spPr>
          <a:xfrm>
            <a:off x="2040032" y="214195"/>
            <a:ext cx="8111935" cy="458666"/>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t>Summary statistics for population growth data</a:t>
            </a:r>
          </a:p>
        </p:txBody>
      </p:sp>
      <p:grpSp>
        <p:nvGrpSpPr>
          <p:cNvPr id="5" name="Group 4">
            <a:extLst>
              <a:ext uri="{FF2B5EF4-FFF2-40B4-BE49-F238E27FC236}">
                <a16:creationId xmlns:a16="http://schemas.microsoft.com/office/drawing/2014/main" id="{3DDDE424-BCFC-4293-B77D-F450003B35F3}"/>
              </a:ext>
            </a:extLst>
          </p:cNvPr>
          <p:cNvGrpSpPr/>
          <p:nvPr/>
        </p:nvGrpSpPr>
        <p:grpSpPr>
          <a:xfrm>
            <a:off x="2891265" y="672861"/>
            <a:ext cx="6409470" cy="6172200"/>
            <a:chOff x="2891265" y="672861"/>
            <a:chExt cx="6409470" cy="6185139"/>
          </a:xfrm>
        </p:grpSpPr>
        <p:pic>
          <p:nvPicPr>
            <p:cNvPr id="2" name="Picture 1">
              <a:extLst>
                <a:ext uri="{FF2B5EF4-FFF2-40B4-BE49-F238E27FC236}">
                  <a16:creationId xmlns:a16="http://schemas.microsoft.com/office/drawing/2014/main" id="{4EB0D7C1-8B00-4F25-B493-7C21A89F165B}"/>
                </a:ext>
              </a:extLst>
            </p:cNvPr>
            <p:cNvPicPr>
              <a:picLocks noChangeAspect="1"/>
            </p:cNvPicPr>
            <p:nvPr/>
          </p:nvPicPr>
          <p:blipFill rotWithShape="1">
            <a:blip r:embed="rId2"/>
            <a:srcRect l="35661" t="14340" r="21887" b="12831"/>
            <a:stretch/>
          </p:blipFill>
          <p:spPr>
            <a:xfrm>
              <a:off x="2891265" y="672861"/>
              <a:ext cx="6409470" cy="6185139"/>
            </a:xfrm>
            <a:prstGeom prst="rect">
              <a:avLst/>
            </a:prstGeom>
          </p:spPr>
        </p:pic>
        <p:sp>
          <p:nvSpPr>
            <p:cNvPr id="4" name="Rectangle 3">
              <a:extLst>
                <a:ext uri="{FF2B5EF4-FFF2-40B4-BE49-F238E27FC236}">
                  <a16:creationId xmlns:a16="http://schemas.microsoft.com/office/drawing/2014/main" id="{5F32B43D-9A05-43BB-8F14-25B2388CB932}"/>
                </a:ext>
              </a:extLst>
            </p:cNvPr>
            <p:cNvSpPr/>
            <p:nvPr/>
          </p:nvSpPr>
          <p:spPr>
            <a:xfrm>
              <a:off x="3234906" y="1742536"/>
              <a:ext cx="4011283" cy="10437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130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BC53AEA-E144-4BFF-9662-A86329A782D4}"/>
              </a:ext>
            </a:extLst>
          </p:cNvPr>
          <p:cNvSpPr txBox="1">
            <a:spLocks/>
          </p:cNvSpPr>
          <p:nvPr/>
        </p:nvSpPr>
        <p:spPr>
          <a:xfrm>
            <a:off x="2040032" y="214195"/>
            <a:ext cx="8111935" cy="458666"/>
          </a:xfrm>
          <a:prstGeom prst="rect">
            <a:avLst/>
          </a:prstGeom>
        </p:spPr>
        <p:txBody>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US" sz="2000" dirty="0"/>
              <a:t>Summary statistics for population data</a:t>
            </a:r>
          </a:p>
        </p:txBody>
      </p:sp>
      <p:grpSp>
        <p:nvGrpSpPr>
          <p:cNvPr id="5" name="Group 4">
            <a:extLst>
              <a:ext uri="{FF2B5EF4-FFF2-40B4-BE49-F238E27FC236}">
                <a16:creationId xmlns:a16="http://schemas.microsoft.com/office/drawing/2014/main" id="{CAABC050-C5E0-4926-9B99-CE4B670922A3}"/>
              </a:ext>
            </a:extLst>
          </p:cNvPr>
          <p:cNvGrpSpPr/>
          <p:nvPr/>
        </p:nvGrpSpPr>
        <p:grpSpPr>
          <a:xfrm>
            <a:off x="2261116" y="672861"/>
            <a:ext cx="7669765" cy="6172200"/>
            <a:chOff x="2261116" y="672861"/>
            <a:chExt cx="7669765" cy="6172200"/>
          </a:xfrm>
        </p:grpSpPr>
        <p:pic>
          <p:nvPicPr>
            <p:cNvPr id="2" name="Picture 1">
              <a:extLst>
                <a:ext uri="{FF2B5EF4-FFF2-40B4-BE49-F238E27FC236}">
                  <a16:creationId xmlns:a16="http://schemas.microsoft.com/office/drawing/2014/main" id="{D41808EC-EE1C-47D9-AF8A-2F86F85982D7}"/>
                </a:ext>
              </a:extLst>
            </p:cNvPr>
            <p:cNvPicPr>
              <a:picLocks noChangeAspect="1"/>
            </p:cNvPicPr>
            <p:nvPr/>
          </p:nvPicPr>
          <p:blipFill rotWithShape="1">
            <a:blip r:embed="rId2"/>
            <a:srcRect l="35799" t="19107" r="21830" b="20275"/>
            <a:stretch/>
          </p:blipFill>
          <p:spPr>
            <a:xfrm>
              <a:off x="2261116" y="672861"/>
              <a:ext cx="7669765" cy="6172200"/>
            </a:xfrm>
            <a:prstGeom prst="rect">
              <a:avLst/>
            </a:prstGeom>
          </p:spPr>
        </p:pic>
        <p:sp>
          <p:nvSpPr>
            <p:cNvPr id="4" name="Rectangle 3">
              <a:extLst>
                <a:ext uri="{FF2B5EF4-FFF2-40B4-BE49-F238E27FC236}">
                  <a16:creationId xmlns:a16="http://schemas.microsoft.com/office/drawing/2014/main" id="{3AA41C90-9284-488F-AA8E-7CE15DDEF352}"/>
                </a:ext>
              </a:extLst>
            </p:cNvPr>
            <p:cNvSpPr/>
            <p:nvPr/>
          </p:nvSpPr>
          <p:spPr>
            <a:xfrm>
              <a:off x="2554664" y="1989057"/>
              <a:ext cx="5241303" cy="127261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829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3314-6FDE-4105-AC04-6395DC919DD0}"/>
              </a:ext>
            </a:extLst>
          </p:cNvPr>
          <p:cNvSpPr>
            <a:spLocks noGrp="1"/>
          </p:cNvSpPr>
          <p:nvPr>
            <p:ph type="title"/>
          </p:nvPr>
        </p:nvSpPr>
        <p:spPr/>
        <p:txBody>
          <a:bodyPr/>
          <a:lstStyle/>
          <a:p>
            <a:r>
              <a:rPr lang="en-US" dirty="0"/>
              <a:t>Tidying population growth dataset</a:t>
            </a:r>
          </a:p>
        </p:txBody>
      </p:sp>
      <p:pic>
        <p:nvPicPr>
          <p:cNvPr id="8" name="Content Placeholder 7">
            <a:extLst>
              <a:ext uri="{FF2B5EF4-FFF2-40B4-BE49-F238E27FC236}">
                <a16:creationId xmlns:a16="http://schemas.microsoft.com/office/drawing/2014/main" id="{2441DA71-B703-43BB-ADA8-3585DDDDDF6D}"/>
              </a:ext>
            </a:extLst>
          </p:cNvPr>
          <p:cNvPicPr>
            <a:picLocks noGrp="1" noChangeAspect="1"/>
          </p:cNvPicPr>
          <p:nvPr>
            <p:ph sz="half" idx="1"/>
          </p:nvPr>
        </p:nvPicPr>
        <p:blipFill rotWithShape="1">
          <a:blip r:embed="rId2"/>
          <a:srcRect l="34706" t="13746" r="16527" b="16818"/>
          <a:stretch/>
        </p:blipFill>
        <p:spPr>
          <a:xfrm>
            <a:off x="2231136" y="3226455"/>
            <a:ext cx="3873095" cy="3101982"/>
          </a:xfrm>
          <a:prstGeom prst="rect">
            <a:avLst/>
          </a:prstGeom>
        </p:spPr>
      </p:pic>
      <p:sp>
        <p:nvSpPr>
          <p:cNvPr id="10" name="TextBox 9">
            <a:extLst>
              <a:ext uri="{FF2B5EF4-FFF2-40B4-BE49-F238E27FC236}">
                <a16:creationId xmlns:a16="http://schemas.microsoft.com/office/drawing/2014/main" id="{794564AA-8164-4138-B8A2-AA20691BC7C1}"/>
              </a:ext>
            </a:extLst>
          </p:cNvPr>
          <p:cNvSpPr txBox="1"/>
          <p:nvPr/>
        </p:nvSpPr>
        <p:spPr>
          <a:xfrm>
            <a:off x="2564091" y="2658359"/>
            <a:ext cx="790153" cy="369332"/>
          </a:xfrm>
          <a:prstGeom prst="rect">
            <a:avLst/>
          </a:prstGeom>
          <a:noFill/>
        </p:spPr>
        <p:txBody>
          <a:bodyPr wrap="none" rtlCol="0">
            <a:spAutoFit/>
          </a:bodyPr>
          <a:lstStyle/>
          <a:p>
            <a:r>
              <a:rPr lang="en-US" dirty="0"/>
              <a:t>before</a:t>
            </a:r>
          </a:p>
        </p:txBody>
      </p:sp>
      <p:sp>
        <p:nvSpPr>
          <p:cNvPr id="11" name="TextBox 10">
            <a:extLst>
              <a:ext uri="{FF2B5EF4-FFF2-40B4-BE49-F238E27FC236}">
                <a16:creationId xmlns:a16="http://schemas.microsoft.com/office/drawing/2014/main" id="{6028EE1B-780C-40BE-83C9-CDC1DB41FDF3}"/>
              </a:ext>
            </a:extLst>
          </p:cNvPr>
          <p:cNvSpPr txBox="1"/>
          <p:nvPr/>
        </p:nvSpPr>
        <p:spPr>
          <a:xfrm>
            <a:off x="6873711" y="2658359"/>
            <a:ext cx="619080" cy="369332"/>
          </a:xfrm>
          <a:prstGeom prst="rect">
            <a:avLst/>
          </a:prstGeom>
          <a:noFill/>
        </p:spPr>
        <p:txBody>
          <a:bodyPr wrap="none" rtlCol="0">
            <a:spAutoFit/>
          </a:bodyPr>
          <a:lstStyle/>
          <a:p>
            <a:r>
              <a:rPr lang="en-US" dirty="0"/>
              <a:t>after</a:t>
            </a:r>
          </a:p>
        </p:txBody>
      </p:sp>
      <p:pic>
        <p:nvPicPr>
          <p:cNvPr id="12" name="Picture 11">
            <a:extLst>
              <a:ext uri="{FF2B5EF4-FFF2-40B4-BE49-F238E27FC236}">
                <a16:creationId xmlns:a16="http://schemas.microsoft.com/office/drawing/2014/main" id="{758DED17-01D8-4527-83C8-B72F44CB372E}"/>
              </a:ext>
            </a:extLst>
          </p:cNvPr>
          <p:cNvPicPr>
            <a:picLocks noChangeAspect="1"/>
          </p:cNvPicPr>
          <p:nvPr/>
        </p:nvPicPr>
        <p:blipFill rotWithShape="1">
          <a:blip r:embed="rId3"/>
          <a:srcRect l="35490" t="31400" r="21753" b="26579"/>
          <a:stretch/>
        </p:blipFill>
        <p:spPr>
          <a:xfrm>
            <a:off x="6338315" y="3226455"/>
            <a:ext cx="5213024" cy="2881810"/>
          </a:xfrm>
          <a:prstGeom prst="rect">
            <a:avLst/>
          </a:prstGeom>
        </p:spPr>
      </p:pic>
    </p:spTree>
    <p:extLst>
      <p:ext uri="{BB962C8B-B14F-4D97-AF65-F5344CB8AC3E}">
        <p14:creationId xmlns:p14="http://schemas.microsoft.com/office/powerpoint/2010/main" val="3870378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3314-6FDE-4105-AC04-6395DC919DD0}"/>
              </a:ext>
            </a:extLst>
          </p:cNvPr>
          <p:cNvSpPr>
            <a:spLocks noGrp="1"/>
          </p:cNvSpPr>
          <p:nvPr>
            <p:ph type="title"/>
          </p:nvPr>
        </p:nvSpPr>
        <p:spPr/>
        <p:txBody>
          <a:bodyPr/>
          <a:lstStyle/>
          <a:p>
            <a:r>
              <a:rPr lang="en-US" dirty="0"/>
              <a:t>Tidying population dataset</a:t>
            </a:r>
          </a:p>
        </p:txBody>
      </p:sp>
      <p:pic>
        <p:nvPicPr>
          <p:cNvPr id="9" name="Content Placeholder 8">
            <a:extLst>
              <a:ext uri="{FF2B5EF4-FFF2-40B4-BE49-F238E27FC236}">
                <a16:creationId xmlns:a16="http://schemas.microsoft.com/office/drawing/2014/main" id="{25A4888A-FCED-4FAF-9E6C-3D5E9A170832}"/>
              </a:ext>
            </a:extLst>
          </p:cNvPr>
          <p:cNvPicPr>
            <a:picLocks noGrp="1" noChangeAspect="1"/>
          </p:cNvPicPr>
          <p:nvPr>
            <p:ph sz="half" idx="2"/>
          </p:nvPr>
        </p:nvPicPr>
        <p:blipFill rotWithShape="1">
          <a:blip r:embed="rId2"/>
          <a:srcRect l="35004" t="32371" r="19301" b="37705"/>
          <a:stretch/>
        </p:blipFill>
        <p:spPr>
          <a:xfrm>
            <a:off x="6570482" y="3226455"/>
            <a:ext cx="4910355" cy="1808767"/>
          </a:xfrm>
          <a:prstGeom prst="rect">
            <a:avLst/>
          </a:prstGeom>
        </p:spPr>
      </p:pic>
      <p:sp>
        <p:nvSpPr>
          <p:cNvPr id="10" name="TextBox 9">
            <a:extLst>
              <a:ext uri="{FF2B5EF4-FFF2-40B4-BE49-F238E27FC236}">
                <a16:creationId xmlns:a16="http://schemas.microsoft.com/office/drawing/2014/main" id="{794564AA-8164-4138-B8A2-AA20691BC7C1}"/>
              </a:ext>
            </a:extLst>
          </p:cNvPr>
          <p:cNvSpPr txBox="1"/>
          <p:nvPr/>
        </p:nvSpPr>
        <p:spPr>
          <a:xfrm>
            <a:off x="2564091" y="2658359"/>
            <a:ext cx="790153" cy="369332"/>
          </a:xfrm>
          <a:prstGeom prst="rect">
            <a:avLst/>
          </a:prstGeom>
          <a:noFill/>
        </p:spPr>
        <p:txBody>
          <a:bodyPr wrap="none" rtlCol="0">
            <a:spAutoFit/>
          </a:bodyPr>
          <a:lstStyle/>
          <a:p>
            <a:r>
              <a:rPr lang="en-US" dirty="0"/>
              <a:t>before</a:t>
            </a:r>
          </a:p>
        </p:txBody>
      </p:sp>
      <p:sp>
        <p:nvSpPr>
          <p:cNvPr id="11" name="TextBox 10">
            <a:extLst>
              <a:ext uri="{FF2B5EF4-FFF2-40B4-BE49-F238E27FC236}">
                <a16:creationId xmlns:a16="http://schemas.microsoft.com/office/drawing/2014/main" id="{6028EE1B-780C-40BE-83C9-CDC1DB41FDF3}"/>
              </a:ext>
            </a:extLst>
          </p:cNvPr>
          <p:cNvSpPr txBox="1"/>
          <p:nvPr/>
        </p:nvSpPr>
        <p:spPr>
          <a:xfrm>
            <a:off x="6873711" y="2658359"/>
            <a:ext cx="619080" cy="369332"/>
          </a:xfrm>
          <a:prstGeom prst="rect">
            <a:avLst/>
          </a:prstGeom>
          <a:noFill/>
        </p:spPr>
        <p:txBody>
          <a:bodyPr wrap="none" rtlCol="0">
            <a:spAutoFit/>
          </a:bodyPr>
          <a:lstStyle/>
          <a:p>
            <a:r>
              <a:rPr lang="en-US" dirty="0"/>
              <a:t>after</a:t>
            </a:r>
          </a:p>
        </p:txBody>
      </p:sp>
      <p:pic>
        <p:nvPicPr>
          <p:cNvPr id="5" name="Content Placeholder 4">
            <a:extLst>
              <a:ext uri="{FF2B5EF4-FFF2-40B4-BE49-F238E27FC236}">
                <a16:creationId xmlns:a16="http://schemas.microsoft.com/office/drawing/2014/main" id="{739B9F59-9585-4790-B0F7-1FD3BC03156E}"/>
              </a:ext>
            </a:extLst>
          </p:cNvPr>
          <p:cNvPicPr>
            <a:picLocks noGrp="1" noChangeAspect="1"/>
          </p:cNvPicPr>
          <p:nvPr>
            <p:ph sz="half" idx="1"/>
          </p:nvPr>
        </p:nvPicPr>
        <p:blipFill rotWithShape="1">
          <a:blip r:embed="rId3"/>
          <a:srcRect l="34924" t="31400" r="16309" b="6226"/>
          <a:stretch/>
        </p:blipFill>
        <p:spPr>
          <a:xfrm>
            <a:off x="2450970" y="3226455"/>
            <a:ext cx="3706758" cy="2666853"/>
          </a:xfrm>
          <a:prstGeom prst="rect">
            <a:avLst/>
          </a:prstGeom>
        </p:spPr>
      </p:pic>
    </p:spTree>
    <p:extLst>
      <p:ext uri="{BB962C8B-B14F-4D97-AF65-F5344CB8AC3E}">
        <p14:creationId xmlns:p14="http://schemas.microsoft.com/office/powerpoint/2010/main" val="245018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4FB511-6F09-4985-8232-B6259907165F}"/>
              </a:ext>
            </a:extLst>
          </p:cNvPr>
          <p:cNvSpPr>
            <a:spLocks noGrp="1"/>
          </p:cNvSpPr>
          <p:nvPr>
            <p:ph type="title"/>
          </p:nvPr>
        </p:nvSpPr>
        <p:spPr/>
        <p:txBody>
          <a:bodyPr/>
          <a:lstStyle/>
          <a:p>
            <a:r>
              <a:rPr lang="en-US" dirty="0"/>
              <a:t>Life expectancy</a:t>
            </a:r>
          </a:p>
        </p:txBody>
      </p:sp>
      <p:pic>
        <p:nvPicPr>
          <p:cNvPr id="7" name="Content Placeholder 6">
            <a:extLst>
              <a:ext uri="{FF2B5EF4-FFF2-40B4-BE49-F238E27FC236}">
                <a16:creationId xmlns:a16="http://schemas.microsoft.com/office/drawing/2014/main" id="{93EAF027-FC27-4386-A914-11F1108D4D1D}"/>
              </a:ext>
            </a:extLst>
          </p:cNvPr>
          <p:cNvPicPr>
            <a:picLocks noGrp="1" noChangeAspect="1"/>
          </p:cNvPicPr>
          <p:nvPr>
            <p:ph idx="1"/>
          </p:nvPr>
        </p:nvPicPr>
        <p:blipFill rotWithShape="1">
          <a:blip r:embed="rId2"/>
          <a:srcRect l="33817" t="16141" r="20883" b="23991"/>
          <a:stretch/>
        </p:blipFill>
        <p:spPr>
          <a:xfrm>
            <a:off x="2231136" y="2413875"/>
            <a:ext cx="5505255" cy="4092585"/>
          </a:xfrm>
          <a:prstGeom prst="rect">
            <a:avLst/>
          </a:prstGeom>
        </p:spPr>
      </p:pic>
      <p:sp>
        <p:nvSpPr>
          <p:cNvPr id="8" name="TextBox 7">
            <a:extLst>
              <a:ext uri="{FF2B5EF4-FFF2-40B4-BE49-F238E27FC236}">
                <a16:creationId xmlns:a16="http://schemas.microsoft.com/office/drawing/2014/main" id="{04CC62F7-C862-4AEF-B1A6-409B2DB13BFB}"/>
              </a:ext>
            </a:extLst>
          </p:cNvPr>
          <p:cNvSpPr txBox="1"/>
          <p:nvPr/>
        </p:nvSpPr>
        <p:spPr>
          <a:xfrm>
            <a:off x="8059918" y="2413875"/>
            <a:ext cx="3629319" cy="3416320"/>
          </a:xfrm>
          <a:prstGeom prst="rect">
            <a:avLst/>
          </a:prstGeom>
          <a:noFill/>
        </p:spPr>
        <p:txBody>
          <a:bodyPr wrap="square" rtlCol="0">
            <a:spAutoFit/>
          </a:bodyPr>
          <a:lstStyle/>
          <a:p>
            <a:r>
              <a:rPr lang="en-US" dirty="0"/>
              <a:t>Data visualization with population growth data. </a:t>
            </a:r>
          </a:p>
          <a:p>
            <a:r>
              <a:rPr lang="en-US" dirty="0"/>
              <a:t>This interactive graph shows life expectancy for main regions such as</a:t>
            </a:r>
          </a:p>
          <a:p>
            <a:r>
              <a:rPr lang="en-US" dirty="0"/>
              <a:t>Asia, Africa, Australia &amp; New Zealand, Caribbean, Europe, N. America and S. America.</a:t>
            </a:r>
          </a:p>
          <a:p>
            <a:r>
              <a:rPr lang="en-US" dirty="0"/>
              <a:t>Highest Life expectancy is recorded in Australia and New Zealand regions. </a:t>
            </a:r>
          </a:p>
          <a:p>
            <a:endParaRPr lang="en-US" dirty="0"/>
          </a:p>
          <a:p>
            <a:endParaRPr lang="en-US" dirty="0"/>
          </a:p>
        </p:txBody>
      </p:sp>
    </p:spTree>
    <p:extLst>
      <p:ext uri="{BB962C8B-B14F-4D97-AF65-F5344CB8AC3E}">
        <p14:creationId xmlns:p14="http://schemas.microsoft.com/office/powerpoint/2010/main" val="12800433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170</TotalTime>
  <Words>468</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Helvetica Neue</vt:lpstr>
      <vt:lpstr>Parcel</vt:lpstr>
      <vt:lpstr>UN Population data</vt:lpstr>
      <vt:lpstr>introduction</vt:lpstr>
      <vt:lpstr>Data collection</vt:lpstr>
      <vt:lpstr>Data Sets</vt:lpstr>
      <vt:lpstr>PowerPoint Presentation</vt:lpstr>
      <vt:lpstr>PowerPoint Presentation</vt:lpstr>
      <vt:lpstr>Tidying population growth dataset</vt:lpstr>
      <vt:lpstr>Tidying population dataset</vt:lpstr>
      <vt:lpstr>Life expectancy</vt:lpstr>
      <vt:lpstr>PowerPoint Presentation</vt:lpstr>
      <vt:lpstr>Merging two datasets Comparing Population Growth and Population data to see the relationship between Fertility Rate, Infant Mortality and Population growth rate. </vt:lpstr>
      <vt:lpstr>Side by side comparison</vt:lpstr>
      <vt:lpstr>PowerPoint Presentation</vt:lpstr>
      <vt:lpstr>Correlation analysis</vt:lpstr>
      <vt:lpstr>Hypothesis Testing for Infant mortality and fertility relationship</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Population data</dc:title>
  <dc:creator>Staff</dc:creator>
  <cp:lastModifiedBy>geethanjali Padmaperuma</cp:lastModifiedBy>
  <cp:revision>11</cp:revision>
  <dcterms:created xsi:type="dcterms:W3CDTF">2019-12-13T19:20:00Z</dcterms:created>
  <dcterms:modified xsi:type="dcterms:W3CDTF">2019-12-14T19:36:57Z</dcterms:modified>
</cp:coreProperties>
</file>