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58"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4" autoAdjust="0"/>
  </p:normalViewPr>
  <p:slideViewPr>
    <p:cSldViewPr snapToGrid="0">
      <p:cViewPr varScale="1">
        <p:scale>
          <a:sx n="68" d="100"/>
          <a:sy n="68" d="100"/>
        </p:scale>
        <p:origin x="696" y="72"/>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11/6/2019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11/6/2019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2">
                    <a:lumMod val="20000"/>
                    <a:lumOff val="80000"/>
                  </a:schemeClr>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409693A-2307-4FDC-9539-08DC9083DDED}" type="datetime1">
              <a:rPr lang="en-US" smtClean="0"/>
              <a:t>11/6/2019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hasCustomPrompt="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0011EA7-B10E-4739-92FE-8993461CC0B7}" type="datetime1">
              <a:rPr lang="en-US" smtClean="0"/>
              <a:t>11/6/2019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91661"/>
            <a:ext cx="2628900" cy="49090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91661"/>
            <a:ext cx="7734300" cy="49090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DC13F-2D2A-49BA-966D-6530A12E7C15}" type="datetime1">
              <a:rPr lang="en-US" smtClean="0"/>
              <a:t>11/6/2019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20E1C1-C26F-4479-A8BD-144B4C139DA5}" type="datetime1">
              <a:rPr lang="en-US" smtClean="0"/>
              <a:t>11/6/2019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09738"/>
            <a:ext cx="10515600" cy="2862262"/>
          </a:xfrm>
        </p:spPr>
        <p:txBody>
          <a:bodyPr anchor="b"/>
          <a:lstStyle>
            <a:lvl1pPr>
              <a:lnSpc>
                <a:spcPct val="100000"/>
              </a:lnSpc>
              <a:defRPr sz="6000"/>
            </a:lvl1pPr>
          </a:lstStyle>
          <a:p>
            <a:r>
              <a:rPr lang="en-US"/>
              <a:t>Click to edit Master title style</a:t>
            </a:r>
          </a:p>
        </p:txBody>
      </p:sp>
      <p:sp>
        <p:nvSpPr>
          <p:cNvPr id="3" name="Text Placeholder 2"/>
          <p:cNvSpPr>
            <a:spLocks noGrp="1"/>
          </p:cNvSpPr>
          <p:nvPr>
            <p:ph type="body" idx="1"/>
          </p:nvPr>
        </p:nvSpPr>
        <p:spPr>
          <a:xfrm>
            <a:off x="457200" y="4589463"/>
            <a:ext cx="10515600" cy="1500187"/>
          </a:xfrm>
        </p:spPr>
        <p:txBody>
          <a:bodyPr/>
          <a:lstStyle>
            <a:lvl1pPr marL="0" indent="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11/6/2019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457200" y="1825625"/>
            <a:ext cx="4892040" cy="4351338"/>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Content Placeholder 3"/>
          <p:cNvSpPr>
            <a:spLocks noGrp="1"/>
          </p:cNvSpPr>
          <p:nvPr>
            <p:ph sz="half" idx="2" hasCustomPrompt="1"/>
          </p:nvPr>
        </p:nvSpPr>
        <p:spPr>
          <a:xfrm>
            <a:off x="5650524" y="1825625"/>
            <a:ext cx="489204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Date Placeholder 4"/>
          <p:cNvSpPr>
            <a:spLocks noGrp="1"/>
          </p:cNvSpPr>
          <p:nvPr>
            <p:ph type="dt" sz="half" idx="10"/>
          </p:nvPr>
        </p:nvSpPr>
        <p:spPr/>
        <p:txBody>
          <a:bodyPr/>
          <a:lstStyle/>
          <a:p>
            <a:fld id="{047BE74F-367A-4D3C-8AA7-FA60CCA05EAE}" type="datetime1">
              <a:rPr lang="en-US" smtClean="0"/>
              <a:t>11/6/2019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9150"/>
            <a:ext cx="10094976" cy="1152144"/>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457200"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Text Placeholder 4"/>
          <p:cNvSpPr>
            <a:spLocks noGrp="1"/>
          </p:cNvSpPr>
          <p:nvPr>
            <p:ph type="body" sz="quarter" idx="3"/>
          </p:nvPr>
        </p:nvSpPr>
        <p:spPr>
          <a:xfrm>
            <a:off x="5656753"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5656753"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Date Placeholder 6"/>
          <p:cNvSpPr>
            <a:spLocks noGrp="1"/>
          </p:cNvSpPr>
          <p:nvPr>
            <p:ph type="dt" sz="half" idx="10"/>
          </p:nvPr>
        </p:nvSpPr>
        <p:spPr/>
        <p:txBody>
          <a:bodyPr/>
          <a:lstStyle/>
          <a:p>
            <a:fld id="{A79E3F9C-6465-4987-8E4E-615CFD4753AA}" type="datetime1">
              <a:rPr lang="en-US" smtClean="0"/>
              <a:t>11/6/2019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11/6/2019</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11/6/2019</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hasCustomPrompt="1"/>
          </p:nvPr>
        </p:nvSpPr>
        <p:spPr>
          <a:xfrm>
            <a:off x="4800600" y="987425"/>
            <a:ext cx="5753100"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287BC8-78D1-4FEB-9D4F-E22E45CC04F7}" type="datetime1">
              <a:rPr lang="en-US" smtClean="0"/>
              <a:t>11/6/2019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800600" y="987425"/>
            <a:ext cx="5753100" cy="4613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568210-870C-4A62-9D1B-4B25162550AB}" type="datetime1">
              <a:rPr lang="en-US" smtClean="0"/>
              <a:t>11/6/2019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defRPr>
            </a:lvl1pPr>
          </a:lstStyle>
          <a:p>
            <a:fld id="{00CABDA2-EB00-4A4D-86B7-63E286A484E5}" type="datetime1">
              <a:rPr lang="en-US" smtClean="0"/>
              <a:t>11/6/2019</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88" userDrawn="1">
          <p15:clr>
            <a:srgbClr val="F26B43"/>
          </p15:clr>
        </p15:guide>
        <p15:guide id="3" pos="6648"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Analysis of “I Have a Dream Speech by MLK Jr.”</a:t>
            </a:r>
          </a:p>
        </p:txBody>
      </p:sp>
      <p:sp>
        <p:nvSpPr>
          <p:cNvPr id="3" name="Subtitle 2"/>
          <p:cNvSpPr>
            <a:spLocks noGrp="1"/>
          </p:cNvSpPr>
          <p:nvPr>
            <p:ph type="subTitle" idx="1"/>
          </p:nvPr>
        </p:nvSpPr>
        <p:spPr/>
        <p:txBody>
          <a:bodyPr>
            <a:normAutofit lnSpcReduction="10000"/>
          </a:bodyPr>
          <a:lstStyle/>
          <a:p>
            <a:r>
              <a:rPr lang="en-US" dirty="0"/>
              <a:t>Data Science for Business – Chapter 10</a:t>
            </a:r>
          </a:p>
          <a:p>
            <a:r>
              <a:rPr lang="en-US" dirty="0"/>
              <a:t>Representing and Mining Text</a:t>
            </a:r>
          </a:p>
          <a:p>
            <a:r>
              <a:rPr lang="en-US" dirty="0"/>
              <a:t>By</a:t>
            </a:r>
          </a:p>
          <a:p>
            <a:r>
              <a:rPr lang="en-US" dirty="0"/>
              <a:t>Don Padmaperuma (</a:t>
            </a:r>
            <a:r>
              <a:rPr lang="en-US" dirty="0" err="1"/>
              <a:t>Geeth</a:t>
            </a:r>
            <a:r>
              <a:rPr lang="en-US" dirty="0"/>
              <a:t>)</a:t>
            </a:r>
          </a:p>
        </p:txBody>
      </p:sp>
    </p:spTree>
    <p:extLst>
      <p:ext uri="{BB962C8B-B14F-4D97-AF65-F5344CB8AC3E}">
        <p14:creationId xmlns:p14="http://schemas.microsoft.com/office/powerpoint/2010/main" val="19908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66656-6F3B-4CD8-8450-ED552CF7D034}"/>
              </a:ext>
            </a:extLst>
          </p:cNvPr>
          <p:cNvSpPr>
            <a:spLocks noGrp="1"/>
          </p:cNvSpPr>
          <p:nvPr>
            <p:ph idx="1"/>
          </p:nvPr>
        </p:nvSpPr>
        <p:spPr>
          <a:xfrm>
            <a:off x="499403" y="658006"/>
            <a:ext cx="10096500" cy="3778006"/>
          </a:xfrm>
        </p:spPr>
        <p:txBody>
          <a:bodyPr/>
          <a:lstStyle/>
          <a:p>
            <a:r>
              <a:rPr lang="en-US" dirty="0"/>
              <a:t>With this last analysis, I was able to see that most of the words that Martin Luther King Jr. used in his “I Have a Dream” speech are positive. His most frequently used positive word is “freedom”</a:t>
            </a:r>
          </a:p>
          <a:p>
            <a:endParaRPr lang="en-US" dirty="0"/>
          </a:p>
        </p:txBody>
      </p:sp>
      <p:pic>
        <p:nvPicPr>
          <p:cNvPr id="1026" name="Picture 2">
            <a:extLst>
              <a:ext uri="{FF2B5EF4-FFF2-40B4-BE49-F238E27FC236}">
                <a16:creationId xmlns:a16="http://schemas.microsoft.com/office/drawing/2014/main" id="{789A5C10-44C1-4622-BBB3-AED41A2F7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300" y="2073142"/>
            <a:ext cx="5930705" cy="4236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13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17B6-F5DC-47D8-BDBA-B5ED8A6C332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F91FBCB-05CD-4FE0-9887-A0FF5298FB0F}"/>
              </a:ext>
            </a:extLst>
          </p:cNvPr>
          <p:cNvSpPr>
            <a:spLocks noGrp="1"/>
          </p:cNvSpPr>
          <p:nvPr>
            <p:ph idx="1"/>
          </p:nvPr>
        </p:nvSpPr>
        <p:spPr/>
        <p:txBody>
          <a:bodyPr/>
          <a:lstStyle/>
          <a:p>
            <a:r>
              <a:rPr lang="en-US" dirty="0"/>
              <a:t>This visualization shows us that MLK Jr. used more positive words than negative words in his speech. May be this is one of the reasons why this speech is more memorable and impacted largely on civil right movement in 1960s. His positive word usage resulted the “I Have a Dream” speech to be so powerful, even after more than 50 years.</a:t>
            </a:r>
          </a:p>
        </p:txBody>
      </p:sp>
      <p:pic>
        <p:nvPicPr>
          <p:cNvPr id="2050" name="Picture 2" descr="Image result for I have a dream speech">
            <a:extLst>
              <a:ext uri="{FF2B5EF4-FFF2-40B4-BE49-F238E27FC236}">
                <a16:creationId xmlns:a16="http://schemas.microsoft.com/office/drawing/2014/main" id="{3F68F370-AD3D-42EC-BAEB-791332936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232" y="3659006"/>
            <a:ext cx="3770435" cy="281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831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0F7A-9A2B-4D4B-85C6-69F12D219988}"/>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C352447D-E881-40E3-984B-C19E9812BE61}"/>
              </a:ext>
            </a:extLst>
          </p:cNvPr>
          <p:cNvSpPr>
            <a:spLocks noGrp="1"/>
          </p:cNvSpPr>
          <p:nvPr>
            <p:ph idx="1"/>
          </p:nvPr>
        </p:nvSpPr>
        <p:spPr/>
        <p:txBody>
          <a:bodyPr/>
          <a:lstStyle/>
          <a:p>
            <a:r>
              <a:rPr lang="en-US" dirty="0"/>
              <a:t>Data Science for Business – Chapter 10</a:t>
            </a:r>
          </a:p>
          <a:p>
            <a:r>
              <a:rPr lang="en-US" dirty="0"/>
              <a:t>Sentiment Analysis with tidy data - https://www.tidytextmining.com/sentiment.html</a:t>
            </a:r>
          </a:p>
          <a:p>
            <a:r>
              <a:rPr lang="en-US" dirty="0"/>
              <a:t>“I Have a Dream” speech – https://www.huffpost.com/entry/i-have-a-dream-speech-text_n_809993</a:t>
            </a:r>
          </a:p>
        </p:txBody>
      </p:sp>
    </p:spTree>
    <p:extLst>
      <p:ext uri="{BB962C8B-B14F-4D97-AF65-F5344CB8AC3E}">
        <p14:creationId xmlns:p14="http://schemas.microsoft.com/office/powerpoint/2010/main" val="114158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Text Analysis or Text Mining</a:t>
            </a:r>
          </a:p>
        </p:txBody>
      </p:sp>
      <p:sp>
        <p:nvSpPr>
          <p:cNvPr id="14" name="Content Placeholder 13"/>
          <p:cNvSpPr>
            <a:spLocks noGrp="1"/>
          </p:cNvSpPr>
          <p:nvPr>
            <p:ph idx="1"/>
          </p:nvPr>
        </p:nvSpPr>
        <p:spPr/>
        <p:txBody>
          <a:bodyPr/>
          <a:lstStyle/>
          <a:p>
            <a:r>
              <a:rPr lang="en-US" dirty="0"/>
              <a:t>This means obtaining meaningful information from unstructured data.</a:t>
            </a:r>
          </a:p>
          <a:p>
            <a:r>
              <a:rPr lang="en-US" dirty="0"/>
              <a:t>Text data is popular after internet became the most common channel of communication.</a:t>
            </a:r>
          </a:p>
          <a:p>
            <a:r>
              <a:rPr lang="en-US" dirty="0"/>
              <a:t>Many applications still produce or record text in the form of medical records, consumer complaint logs, product inquiries or repair records. </a:t>
            </a:r>
          </a:p>
          <a:p>
            <a:r>
              <a:rPr lang="en-US" dirty="0"/>
              <a:t>Text data need clean up as they are in linguistic structure which is not intended for computers.</a:t>
            </a:r>
          </a:p>
          <a:p>
            <a:r>
              <a:rPr lang="en-US" dirty="0"/>
              <a:t>For these reasons, text must undergo good amount of preprocessing before it can be used as data.     </a:t>
            </a:r>
          </a:p>
          <a:p>
            <a:pPr marL="0" indent="0">
              <a:buNone/>
            </a:pPr>
            <a:endParaRPr lang="en-US" dirty="0"/>
          </a:p>
        </p:txBody>
      </p:sp>
    </p:spTree>
    <p:extLst>
      <p:ext uri="{BB962C8B-B14F-4D97-AF65-F5344CB8AC3E}">
        <p14:creationId xmlns:p14="http://schemas.microsoft.com/office/powerpoint/2010/main" val="566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70CF-D27B-4189-917F-7C285540029C}"/>
              </a:ext>
            </a:extLst>
          </p:cNvPr>
          <p:cNvSpPr>
            <a:spLocks noGrp="1"/>
          </p:cNvSpPr>
          <p:nvPr>
            <p:ph type="title"/>
          </p:nvPr>
        </p:nvSpPr>
        <p:spPr/>
        <p:txBody>
          <a:bodyPr/>
          <a:lstStyle/>
          <a:p>
            <a:r>
              <a:rPr lang="en-US" dirty="0"/>
              <a:t>Bag-of-words</a:t>
            </a:r>
          </a:p>
        </p:txBody>
      </p:sp>
      <p:sp>
        <p:nvSpPr>
          <p:cNvPr id="3" name="Content Placeholder 2">
            <a:extLst>
              <a:ext uri="{FF2B5EF4-FFF2-40B4-BE49-F238E27FC236}">
                <a16:creationId xmlns:a16="http://schemas.microsoft.com/office/drawing/2014/main" id="{C68265A4-539D-47B4-A192-994B8190A8AC}"/>
              </a:ext>
            </a:extLst>
          </p:cNvPr>
          <p:cNvSpPr>
            <a:spLocks noGrp="1"/>
          </p:cNvSpPr>
          <p:nvPr>
            <p:ph idx="1"/>
          </p:nvPr>
        </p:nvSpPr>
        <p:spPr>
          <a:xfrm>
            <a:off x="457200" y="1825625"/>
            <a:ext cx="10096500" cy="3778006"/>
          </a:xfrm>
        </p:spPr>
        <p:txBody>
          <a:bodyPr/>
          <a:lstStyle/>
          <a:p>
            <a:r>
              <a:rPr lang="en-US" dirty="0"/>
              <a:t>Treating each text document as just a collection of words. </a:t>
            </a:r>
          </a:p>
          <a:p>
            <a:r>
              <a:rPr lang="en-US" dirty="0"/>
              <a:t>Ignores grammar, word order, sentence structure, and usually punctuations.</a:t>
            </a:r>
          </a:p>
          <a:p>
            <a:r>
              <a:rPr lang="en-US" dirty="0"/>
              <a:t>Taking sequence of words and turning it into our familiar feature vector from. </a:t>
            </a:r>
          </a:p>
          <a:p>
            <a:r>
              <a:rPr lang="en-US" dirty="0"/>
              <a:t>Treats every word as a potentially important keywords of the document.</a:t>
            </a:r>
          </a:p>
          <a:p>
            <a:pPr marL="0" indent="0">
              <a:buNone/>
            </a:pPr>
            <a:endParaRPr lang="en-US" dirty="0"/>
          </a:p>
          <a:p>
            <a:pPr marL="0" indent="0">
              <a:buNone/>
            </a:pPr>
            <a:endParaRPr lang="en-US" dirty="0"/>
          </a:p>
          <a:p>
            <a:endParaRPr lang="en-US" dirty="0"/>
          </a:p>
          <a:p>
            <a:endParaRPr lang="en-US" dirty="0"/>
          </a:p>
        </p:txBody>
      </p:sp>
      <p:pic>
        <p:nvPicPr>
          <p:cNvPr id="1026" name="Picture 2" descr="Image result for Bag of words">
            <a:extLst>
              <a:ext uri="{FF2B5EF4-FFF2-40B4-BE49-F238E27FC236}">
                <a16:creationId xmlns:a16="http://schemas.microsoft.com/office/drawing/2014/main" id="{46853D8F-ABC0-4807-9A5D-E1B046D36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700" y="3785022"/>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375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6F24-4AB0-4532-BBE1-BF993A864387}"/>
              </a:ext>
            </a:extLst>
          </p:cNvPr>
          <p:cNvSpPr>
            <a:spLocks noGrp="1"/>
          </p:cNvSpPr>
          <p:nvPr>
            <p:ph type="title"/>
          </p:nvPr>
        </p:nvSpPr>
        <p:spPr/>
        <p:txBody>
          <a:bodyPr/>
          <a:lstStyle/>
          <a:p>
            <a:r>
              <a:rPr lang="en-US" dirty="0"/>
              <a:t>My approach to the Text Analysis of “ I Have a Dream speech”</a:t>
            </a:r>
          </a:p>
        </p:txBody>
      </p:sp>
      <p:sp>
        <p:nvSpPr>
          <p:cNvPr id="3" name="Content Placeholder 2">
            <a:extLst>
              <a:ext uri="{FF2B5EF4-FFF2-40B4-BE49-F238E27FC236}">
                <a16:creationId xmlns:a16="http://schemas.microsoft.com/office/drawing/2014/main" id="{AB572E9E-A540-4FE9-8FA2-75C5E5301898}"/>
              </a:ext>
            </a:extLst>
          </p:cNvPr>
          <p:cNvSpPr>
            <a:spLocks noGrp="1"/>
          </p:cNvSpPr>
          <p:nvPr>
            <p:ph idx="1"/>
          </p:nvPr>
        </p:nvSpPr>
        <p:spPr/>
        <p:txBody>
          <a:bodyPr/>
          <a:lstStyle/>
          <a:p>
            <a:r>
              <a:rPr lang="en-US" dirty="0"/>
              <a:t>As mentioned before, I am taking one of the most memorable speeches of all time “I Have a Dream” by Martin Luther King Jr. in text format.</a:t>
            </a:r>
          </a:p>
          <a:p>
            <a:r>
              <a:rPr lang="en-US" dirty="0"/>
              <a:t>And then convert into a data frame where each line is a vector of the data frame. </a:t>
            </a:r>
          </a:p>
        </p:txBody>
      </p:sp>
      <p:pic>
        <p:nvPicPr>
          <p:cNvPr id="8" name="Picture 7">
            <a:extLst>
              <a:ext uri="{FF2B5EF4-FFF2-40B4-BE49-F238E27FC236}">
                <a16:creationId xmlns:a16="http://schemas.microsoft.com/office/drawing/2014/main" id="{11546AD4-4F06-49A3-8C26-D40D7E5930DE}"/>
              </a:ext>
            </a:extLst>
          </p:cNvPr>
          <p:cNvPicPr>
            <a:picLocks noChangeAspect="1"/>
          </p:cNvPicPr>
          <p:nvPr/>
        </p:nvPicPr>
        <p:blipFill>
          <a:blip r:embed="rId2"/>
          <a:stretch>
            <a:fillRect/>
          </a:stretch>
        </p:blipFill>
        <p:spPr>
          <a:xfrm>
            <a:off x="7637380" y="3429000"/>
            <a:ext cx="3781425" cy="2952750"/>
          </a:xfrm>
          <a:prstGeom prst="rect">
            <a:avLst/>
          </a:prstGeom>
        </p:spPr>
      </p:pic>
      <p:pic>
        <p:nvPicPr>
          <p:cNvPr id="10" name="Picture 9">
            <a:extLst>
              <a:ext uri="{FF2B5EF4-FFF2-40B4-BE49-F238E27FC236}">
                <a16:creationId xmlns:a16="http://schemas.microsoft.com/office/drawing/2014/main" id="{62663BC0-F71A-4859-8BB2-13A18E5A9C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5" y="3429000"/>
            <a:ext cx="6493779" cy="1997565"/>
          </a:xfrm>
          <a:prstGeom prst="rect">
            <a:avLst/>
          </a:prstGeom>
        </p:spPr>
      </p:pic>
    </p:spTree>
    <p:extLst>
      <p:ext uri="{BB962C8B-B14F-4D97-AF65-F5344CB8AC3E}">
        <p14:creationId xmlns:p14="http://schemas.microsoft.com/office/powerpoint/2010/main" val="293839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56A76DF-D058-48BC-B0CD-54E257166769}"/>
              </a:ext>
            </a:extLst>
          </p:cNvPr>
          <p:cNvSpPr>
            <a:spLocks noGrp="1"/>
          </p:cNvSpPr>
          <p:nvPr>
            <p:ph idx="1"/>
          </p:nvPr>
        </p:nvSpPr>
        <p:spPr>
          <a:xfrm>
            <a:off x="410547" y="230090"/>
            <a:ext cx="10096500" cy="3778006"/>
          </a:xfrm>
        </p:spPr>
        <p:txBody>
          <a:bodyPr/>
          <a:lstStyle/>
          <a:p>
            <a:r>
              <a:rPr lang="en-US" dirty="0"/>
              <a:t>Using </a:t>
            </a:r>
            <a:r>
              <a:rPr lang="en-US" dirty="0" err="1"/>
              <a:t>dplyr</a:t>
            </a:r>
            <a:r>
              <a:rPr lang="en-US" dirty="0"/>
              <a:t> and </a:t>
            </a:r>
            <a:r>
              <a:rPr lang="en-US" dirty="0" err="1"/>
              <a:t>tidytext</a:t>
            </a:r>
            <a:r>
              <a:rPr lang="en-US" dirty="0"/>
              <a:t> R packages to do some further tidying of the data frame.</a:t>
            </a:r>
          </a:p>
          <a:p>
            <a:r>
              <a:rPr lang="en-US" dirty="0"/>
              <a:t>We need to get rid of the blank lines in between the sentences, then create a single word vector instead of sentence vectors. </a:t>
            </a:r>
            <a:r>
              <a:rPr lang="en-US" dirty="0" err="1"/>
              <a:t>Unnest_tokens</a:t>
            </a:r>
            <a:r>
              <a:rPr lang="en-US" dirty="0"/>
              <a:t>() function from </a:t>
            </a:r>
            <a:r>
              <a:rPr lang="en-US" dirty="0" err="1"/>
              <a:t>tidytext</a:t>
            </a:r>
            <a:r>
              <a:rPr lang="en-US" dirty="0"/>
              <a:t> is a way to covert a data frame with a text column to be one –token-per row. Token = a word. (we call this Tokenization)</a:t>
            </a:r>
          </a:p>
          <a:p>
            <a:r>
              <a:rPr lang="en-US" dirty="0"/>
              <a:t>Now that the data is in one-word-per-row </a:t>
            </a:r>
            <a:r>
              <a:rPr lang="en-US" dirty="0" err="1"/>
              <a:t>fromat</a:t>
            </a:r>
            <a:r>
              <a:rPr lang="en-US" dirty="0"/>
              <a:t>, we can use </a:t>
            </a:r>
            <a:r>
              <a:rPr lang="en-US" dirty="0" err="1"/>
              <a:t>anti_join</a:t>
            </a:r>
            <a:r>
              <a:rPr lang="en-US" dirty="0"/>
              <a:t>() tidy tool that comes with </a:t>
            </a:r>
            <a:r>
              <a:rPr lang="en-US" dirty="0" err="1"/>
              <a:t>dplyr</a:t>
            </a:r>
            <a:r>
              <a:rPr lang="en-US" dirty="0"/>
              <a:t> to remove stop words also known as common words such as “is”, “a”, “the”, “I”, “for”, “and” etc. </a:t>
            </a:r>
          </a:p>
        </p:txBody>
      </p:sp>
      <p:pic>
        <p:nvPicPr>
          <p:cNvPr id="8" name="Picture 7">
            <a:extLst>
              <a:ext uri="{FF2B5EF4-FFF2-40B4-BE49-F238E27FC236}">
                <a16:creationId xmlns:a16="http://schemas.microsoft.com/office/drawing/2014/main" id="{3AADAE28-2D08-43FF-81C9-7624B97F11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6944" y="3536301"/>
            <a:ext cx="4705455" cy="3123449"/>
          </a:xfrm>
          <a:prstGeom prst="rect">
            <a:avLst/>
          </a:prstGeom>
        </p:spPr>
      </p:pic>
    </p:spTree>
    <p:extLst>
      <p:ext uri="{BB962C8B-B14F-4D97-AF65-F5344CB8AC3E}">
        <p14:creationId xmlns:p14="http://schemas.microsoft.com/office/powerpoint/2010/main" val="413171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9D0DB-0BD2-4CAD-9075-401A528CAD4F}"/>
              </a:ext>
            </a:extLst>
          </p:cNvPr>
          <p:cNvSpPr>
            <a:spLocks noGrp="1"/>
          </p:cNvSpPr>
          <p:nvPr>
            <p:ph idx="1"/>
          </p:nvPr>
        </p:nvSpPr>
        <p:spPr>
          <a:xfrm>
            <a:off x="373224" y="659298"/>
            <a:ext cx="10096500" cy="3778006"/>
          </a:xfrm>
        </p:spPr>
        <p:txBody>
          <a:bodyPr/>
          <a:lstStyle/>
          <a:p>
            <a:r>
              <a:rPr lang="en-US" dirty="0"/>
              <a:t>Frequency – word count of the text document. This allows us to find how many times a word is used. Usually, the importance of a term in a document should increase with the number of times that term occurs. This is called the term frequency.</a:t>
            </a:r>
          </a:p>
          <a:p>
            <a:r>
              <a:rPr lang="en-US" dirty="0"/>
              <a:t>We will do the same thing with our text to find out important words in the speech. </a:t>
            </a:r>
          </a:p>
        </p:txBody>
      </p:sp>
      <p:pic>
        <p:nvPicPr>
          <p:cNvPr id="5" name="Picture 4">
            <a:extLst>
              <a:ext uri="{FF2B5EF4-FFF2-40B4-BE49-F238E27FC236}">
                <a16:creationId xmlns:a16="http://schemas.microsoft.com/office/drawing/2014/main" id="{91514538-6615-4247-9E25-FEA550A6D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24" y="3317032"/>
            <a:ext cx="5717527" cy="3153144"/>
          </a:xfrm>
          <a:prstGeom prst="rect">
            <a:avLst/>
          </a:prstGeom>
        </p:spPr>
      </p:pic>
      <p:pic>
        <p:nvPicPr>
          <p:cNvPr id="6" name="Picture 5">
            <a:extLst>
              <a:ext uri="{FF2B5EF4-FFF2-40B4-BE49-F238E27FC236}">
                <a16:creationId xmlns:a16="http://schemas.microsoft.com/office/drawing/2014/main" id="{474FAE0E-6EC6-479D-AD8B-13BAB7FD247D}"/>
              </a:ext>
            </a:extLst>
          </p:cNvPr>
          <p:cNvPicPr>
            <a:picLocks noChangeAspect="1"/>
          </p:cNvPicPr>
          <p:nvPr/>
        </p:nvPicPr>
        <p:blipFill>
          <a:blip r:embed="rId3"/>
          <a:stretch>
            <a:fillRect/>
          </a:stretch>
        </p:blipFill>
        <p:spPr>
          <a:xfrm>
            <a:off x="6199026" y="3317032"/>
            <a:ext cx="5619750" cy="2324100"/>
          </a:xfrm>
          <a:prstGeom prst="rect">
            <a:avLst/>
          </a:prstGeom>
        </p:spPr>
      </p:pic>
    </p:spTree>
    <p:extLst>
      <p:ext uri="{BB962C8B-B14F-4D97-AF65-F5344CB8AC3E}">
        <p14:creationId xmlns:p14="http://schemas.microsoft.com/office/powerpoint/2010/main" val="1249727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58AF-AFBE-4868-927A-395AEF118453}"/>
              </a:ext>
            </a:extLst>
          </p:cNvPr>
          <p:cNvSpPr>
            <a:spLocks noGrp="1"/>
          </p:cNvSpPr>
          <p:nvPr>
            <p:ph type="title"/>
          </p:nvPr>
        </p:nvSpPr>
        <p:spPr/>
        <p:txBody>
          <a:bodyPr/>
          <a:lstStyle/>
          <a:p>
            <a:r>
              <a:rPr lang="en-US" dirty="0"/>
              <a:t>Text Analysis and Visualization</a:t>
            </a:r>
          </a:p>
        </p:txBody>
      </p:sp>
      <p:pic>
        <p:nvPicPr>
          <p:cNvPr id="6" name="Picture 5">
            <a:extLst>
              <a:ext uri="{FF2B5EF4-FFF2-40B4-BE49-F238E27FC236}">
                <a16:creationId xmlns:a16="http://schemas.microsoft.com/office/drawing/2014/main" id="{2B1A6A48-7689-4D54-AED2-F94BD82C4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234" y="2360357"/>
            <a:ext cx="6668431" cy="4115374"/>
          </a:xfrm>
          <a:prstGeom prst="rect">
            <a:avLst/>
          </a:prstGeom>
        </p:spPr>
      </p:pic>
      <p:sp>
        <p:nvSpPr>
          <p:cNvPr id="8" name="Content Placeholder 7">
            <a:extLst>
              <a:ext uri="{FF2B5EF4-FFF2-40B4-BE49-F238E27FC236}">
                <a16:creationId xmlns:a16="http://schemas.microsoft.com/office/drawing/2014/main" id="{558509CB-9695-4EEF-BD97-3B160BEF258E}"/>
              </a:ext>
            </a:extLst>
          </p:cNvPr>
          <p:cNvSpPr>
            <a:spLocks noGrp="1"/>
          </p:cNvSpPr>
          <p:nvPr>
            <p:ph idx="1"/>
          </p:nvPr>
        </p:nvSpPr>
        <p:spPr>
          <a:xfrm>
            <a:off x="531845" y="1620351"/>
            <a:ext cx="10096500" cy="3778006"/>
          </a:xfrm>
        </p:spPr>
        <p:txBody>
          <a:bodyPr/>
          <a:lstStyle/>
          <a:p>
            <a:r>
              <a:rPr lang="en-US" dirty="0"/>
              <a:t>Word “freedom” the most frequently used word in the speech followed by the words “ring” and “dream”. </a:t>
            </a:r>
          </a:p>
        </p:txBody>
      </p:sp>
    </p:spTree>
    <p:extLst>
      <p:ext uri="{BB962C8B-B14F-4D97-AF65-F5344CB8AC3E}">
        <p14:creationId xmlns:p14="http://schemas.microsoft.com/office/powerpoint/2010/main" val="1972783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5F9258-9CDB-469E-9F98-D19EC51C52E2}"/>
              </a:ext>
            </a:extLst>
          </p:cNvPr>
          <p:cNvSpPr>
            <a:spLocks noGrp="1"/>
          </p:cNvSpPr>
          <p:nvPr>
            <p:ph idx="1"/>
          </p:nvPr>
        </p:nvSpPr>
        <p:spPr>
          <a:xfrm>
            <a:off x="419877" y="687290"/>
            <a:ext cx="10096500" cy="3778006"/>
          </a:xfrm>
        </p:spPr>
        <p:txBody>
          <a:bodyPr/>
          <a:lstStyle/>
          <a:p>
            <a:r>
              <a:rPr lang="en-US" dirty="0"/>
              <a:t>There is no better way to represent bag-of-words other than word cloud.</a:t>
            </a:r>
          </a:p>
          <a:p>
            <a:r>
              <a:rPr lang="en-US" dirty="0"/>
              <a:t>This word cloud clearly shows “freedom”, “ring” and “dream” as top 3 words used in Martin Luther King Jr. famous “I Have a Dream” speech that led to one of the biggest civil right movements in the U.S. history. </a:t>
            </a:r>
          </a:p>
        </p:txBody>
      </p:sp>
      <p:pic>
        <p:nvPicPr>
          <p:cNvPr id="5" name="Picture 4">
            <a:extLst>
              <a:ext uri="{FF2B5EF4-FFF2-40B4-BE49-F238E27FC236}">
                <a16:creationId xmlns:a16="http://schemas.microsoft.com/office/drawing/2014/main" id="{DAA58F19-0207-4ABB-A8DD-5C62E6DC0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911" y="2248391"/>
            <a:ext cx="6668431" cy="4115374"/>
          </a:xfrm>
          <a:prstGeom prst="rect">
            <a:avLst/>
          </a:prstGeom>
        </p:spPr>
      </p:pic>
    </p:spTree>
    <p:extLst>
      <p:ext uri="{BB962C8B-B14F-4D97-AF65-F5344CB8AC3E}">
        <p14:creationId xmlns:p14="http://schemas.microsoft.com/office/powerpoint/2010/main" val="3881215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B00B978-11A8-45EE-875D-3CA48273EE69}"/>
              </a:ext>
            </a:extLst>
          </p:cNvPr>
          <p:cNvSpPr>
            <a:spLocks noGrp="1"/>
          </p:cNvSpPr>
          <p:nvPr>
            <p:ph idx="1"/>
          </p:nvPr>
        </p:nvSpPr>
        <p:spPr>
          <a:xfrm>
            <a:off x="682283" y="587668"/>
            <a:ext cx="10096500" cy="3778006"/>
          </a:xfrm>
        </p:spPr>
        <p:txBody>
          <a:bodyPr/>
          <a:lstStyle/>
          <a:p>
            <a:r>
              <a:rPr lang="en-US" dirty="0"/>
              <a:t>Another way to look at these data is to find both positive and negative words. So far we only look at most frequent words without putting them into any category. For this I used </a:t>
            </a:r>
            <a:r>
              <a:rPr lang="en-US" dirty="0" err="1"/>
              <a:t>get_sentiments</a:t>
            </a:r>
            <a:r>
              <a:rPr lang="en-US" dirty="0"/>
              <a:t>() function that comes with </a:t>
            </a:r>
            <a:r>
              <a:rPr lang="en-US" dirty="0" err="1"/>
              <a:t>tidytext</a:t>
            </a:r>
            <a:r>
              <a:rPr lang="en-US" dirty="0"/>
              <a:t> package. With that I used “</a:t>
            </a:r>
            <a:r>
              <a:rPr lang="en-US" dirty="0" err="1"/>
              <a:t>bing</a:t>
            </a:r>
            <a:r>
              <a:rPr lang="en-US" dirty="0"/>
              <a:t>” lexicon that based on unigrams( i.e. single words)</a:t>
            </a:r>
          </a:p>
          <a:p>
            <a:r>
              <a:rPr lang="en-US" dirty="0"/>
              <a:t> </a:t>
            </a:r>
          </a:p>
        </p:txBody>
      </p:sp>
      <p:pic>
        <p:nvPicPr>
          <p:cNvPr id="9" name="Picture 8">
            <a:extLst>
              <a:ext uri="{FF2B5EF4-FFF2-40B4-BE49-F238E27FC236}">
                <a16:creationId xmlns:a16="http://schemas.microsoft.com/office/drawing/2014/main" id="{50687A61-9B5E-454B-B6E6-BD642DBAA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159" y="2632318"/>
            <a:ext cx="5605682" cy="3797789"/>
          </a:xfrm>
          <a:prstGeom prst="rect">
            <a:avLst/>
          </a:prstGeom>
        </p:spPr>
      </p:pic>
    </p:spTree>
    <p:extLst>
      <p:ext uri="{BB962C8B-B14F-4D97-AF65-F5344CB8AC3E}">
        <p14:creationId xmlns:p14="http://schemas.microsoft.com/office/powerpoint/2010/main" val="901679829"/>
      </p:ext>
    </p:extLst>
  </p:cSld>
  <p:clrMapOvr>
    <a:masterClrMapping/>
  </p:clrMapOvr>
</p:sld>
</file>

<file path=ppt/theme/theme1.xml><?xml version="1.0" encoding="utf-8"?>
<a:theme xmlns:a="http://schemas.openxmlformats.org/drawingml/2006/main" name="Vertical Lexicon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Vertical lexicon design slides.potx" id="{49C7086D-B6BF-42C9-B2E9-7A6F5A963EAA}" vid="{839E83B1-FF0C-49E8-8563-59D864F05AE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2.xml><?xml version="1.0" encoding="utf-8"?>
<ds:datastoreItem xmlns:ds="http://schemas.openxmlformats.org/officeDocument/2006/customXml" ds:itemID="{2A1BD8E5-A18E-435C-B431-90A6B59F4B6F}">
  <ds:schemaRefs>
    <ds:schemaRef ds:uri="http://purl.org/dc/elements/1.1/"/>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40262f94-9f35-4ac3-9a90-690165a166b7"/>
    <ds:schemaRef ds:uri="a4f35948-e619-41b3-aa29-22878b09cfd2"/>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Vertical lexicon design slides</Template>
  <TotalTime>496</TotalTime>
  <Words>695</Words>
  <Application>Microsoft Office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Vertical Lexicon design template</vt:lpstr>
      <vt:lpstr>Text Analysis of “I Have a Dream Speech by MLK Jr.”</vt:lpstr>
      <vt:lpstr>Text Analysis or Text Mining</vt:lpstr>
      <vt:lpstr>Bag-of-words</vt:lpstr>
      <vt:lpstr>My approach to the Text Analysis of “ I Have a Dream speech”</vt:lpstr>
      <vt:lpstr>PowerPoint Presentation</vt:lpstr>
      <vt:lpstr>PowerPoint Presentation</vt:lpstr>
      <vt:lpstr>Text Analysis and Visualization</vt:lpstr>
      <vt:lpstr>PowerPoint Presentation</vt:lpstr>
      <vt:lpstr>PowerPoint Presentation</vt:lpstr>
      <vt:lpstr>PowerPoint Presentation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Analysis of “I Have a Dream Speech by MLK Jr.”</dc:title>
  <dc:creator>Staff</dc:creator>
  <cp:lastModifiedBy>geethanjali Padmaperuma</cp:lastModifiedBy>
  <cp:revision>24</cp:revision>
  <dcterms:created xsi:type="dcterms:W3CDTF">2019-11-06T15:27:07Z</dcterms:created>
  <dcterms:modified xsi:type="dcterms:W3CDTF">2019-11-07T03:38:38Z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