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4945B3-6908-42A0-A356-924F75815E72}" type="doc">
      <dgm:prSet loTypeId="urn:microsoft.com/office/officeart/2008/layout/VerticalCurvedList" loCatId="list" qsTypeId="urn:microsoft.com/office/officeart/2005/8/quickstyle/simple5" qsCatId="simple" csTypeId="urn:microsoft.com/office/officeart/2005/8/colors/colorful1" csCatId="colorful" phldr="1"/>
      <dgm:spPr/>
      <dgm:t>
        <a:bodyPr/>
        <a:lstStyle/>
        <a:p>
          <a:endParaRPr lang="en-US"/>
        </a:p>
      </dgm:t>
    </dgm:pt>
    <dgm:pt modelId="{39699919-FB98-49AE-A150-15D9B9A4B4D0}">
      <dgm:prSet phldrT="[Text]"/>
      <dgm:spPr/>
      <dgm:t>
        <a:bodyPr/>
        <a:lstStyle/>
        <a:p>
          <a:r>
            <a:rPr lang="en-US" dirty="0" smtClean="0"/>
            <a:t>Cornerstone Database[ 21 Tables]</a:t>
          </a:r>
          <a:endParaRPr lang="en-US" dirty="0"/>
        </a:p>
      </dgm:t>
    </dgm:pt>
    <dgm:pt modelId="{8DE8284A-F069-414F-A40E-62AFFB0F89FC}" type="parTrans" cxnId="{C1A80299-9EE8-42E6-8A48-0BE1EC325EC6}">
      <dgm:prSet/>
      <dgm:spPr/>
      <dgm:t>
        <a:bodyPr/>
        <a:lstStyle/>
        <a:p>
          <a:endParaRPr lang="en-US"/>
        </a:p>
      </dgm:t>
    </dgm:pt>
    <dgm:pt modelId="{3508C4DD-790E-4815-97D2-CC67BA3683FA}" type="sibTrans" cxnId="{C1A80299-9EE8-42E6-8A48-0BE1EC325EC6}">
      <dgm:prSet/>
      <dgm:spPr/>
      <dgm:t>
        <a:bodyPr/>
        <a:lstStyle/>
        <a:p>
          <a:endParaRPr lang="en-US"/>
        </a:p>
      </dgm:t>
    </dgm:pt>
    <dgm:pt modelId="{7400677C-07E2-439F-9ED9-B5E1273FAA3C}">
      <dgm:prSet phldrT="[Text]"/>
      <dgm:spPr/>
      <dgm:t>
        <a:bodyPr/>
        <a:lstStyle/>
        <a:p>
          <a:r>
            <a:rPr lang="en-US" dirty="0" smtClean="0"/>
            <a:t>WCIS – Volcker Flag Validation &amp; Create Relationship between main party and related party</a:t>
          </a:r>
          <a:endParaRPr lang="en-US" dirty="0"/>
        </a:p>
      </dgm:t>
    </dgm:pt>
    <dgm:pt modelId="{67C3C812-39D8-4F9A-A2FB-97460C8A827F}" type="parTrans" cxnId="{7B42E88A-4AD3-408F-9A37-5680ADAF77A9}">
      <dgm:prSet/>
      <dgm:spPr/>
      <dgm:t>
        <a:bodyPr/>
        <a:lstStyle/>
        <a:p>
          <a:endParaRPr lang="en-US"/>
        </a:p>
      </dgm:t>
    </dgm:pt>
    <dgm:pt modelId="{FF01BC76-8FD7-4BCB-B1C7-B678FC691965}" type="sibTrans" cxnId="{7B42E88A-4AD3-408F-9A37-5680ADAF77A9}">
      <dgm:prSet/>
      <dgm:spPr/>
      <dgm:t>
        <a:bodyPr/>
        <a:lstStyle/>
        <a:p>
          <a:endParaRPr lang="en-US"/>
        </a:p>
      </dgm:t>
    </dgm:pt>
    <dgm:pt modelId="{90992CBA-19B2-49BC-B71A-9E686B7B40D8}">
      <dgm:prSet phldrT="[Text]"/>
      <dgm:spPr/>
      <dgm:t>
        <a:bodyPr/>
        <a:lstStyle/>
        <a:p>
          <a:r>
            <a:rPr lang="en-US" dirty="0" smtClean="0"/>
            <a:t>BPM – Initiate DLEA</a:t>
          </a:r>
          <a:endParaRPr lang="en-US" dirty="0"/>
        </a:p>
      </dgm:t>
    </dgm:pt>
    <dgm:pt modelId="{5DDCDE14-A384-4D03-B10F-9A0655A5FD6E}" type="parTrans" cxnId="{2A06D695-57AE-4EDB-AA85-1BCBC9664F0D}">
      <dgm:prSet/>
      <dgm:spPr/>
      <dgm:t>
        <a:bodyPr/>
        <a:lstStyle/>
        <a:p>
          <a:endParaRPr lang="en-US"/>
        </a:p>
      </dgm:t>
    </dgm:pt>
    <dgm:pt modelId="{E6C31E24-20A2-402F-AC12-1F313B88F2C1}" type="sibTrans" cxnId="{2A06D695-57AE-4EDB-AA85-1BCBC9664F0D}">
      <dgm:prSet/>
      <dgm:spPr/>
      <dgm:t>
        <a:bodyPr/>
        <a:lstStyle/>
        <a:p>
          <a:endParaRPr lang="en-US"/>
        </a:p>
      </dgm:t>
    </dgm:pt>
    <dgm:pt modelId="{686B69CF-9A25-4550-9415-53625BEAB72C}">
      <dgm:prSet phldrT="[Text]"/>
      <dgm:spPr/>
      <dgm:t>
        <a:bodyPr/>
        <a:lstStyle/>
        <a:p>
          <a:r>
            <a:rPr lang="en-US" dirty="0" smtClean="0"/>
            <a:t>FileNet Service – To upload document</a:t>
          </a:r>
          <a:endParaRPr lang="en-US" dirty="0"/>
        </a:p>
      </dgm:t>
    </dgm:pt>
    <dgm:pt modelId="{E4B61C4C-986E-489C-A32F-AB5BA91E24FB}" type="parTrans" cxnId="{AA9C1464-3D36-410E-89AC-D6DF06745EC0}">
      <dgm:prSet/>
      <dgm:spPr/>
      <dgm:t>
        <a:bodyPr/>
        <a:lstStyle/>
        <a:p>
          <a:endParaRPr lang="en-US"/>
        </a:p>
      </dgm:t>
    </dgm:pt>
    <dgm:pt modelId="{B457A9D8-E077-4DA4-8D29-CD2AD35B302B}" type="sibTrans" cxnId="{AA9C1464-3D36-410E-89AC-D6DF06745EC0}">
      <dgm:prSet/>
      <dgm:spPr/>
      <dgm:t>
        <a:bodyPr/>
        <a:lstStyle/>
        <a:p>
          <a:endParaRPr lang="en-US"/>
        </a:p>
      </dgm:t>
    </dgm:pt>
    <dgm:pt modelId="{05EE6D71-AFE9-45FA-BBB0-985D0D0B6546}" type="pres">
      <dgm:prSet presAssocID="{F94945B3-6908-42A0-A356-924F75815E72}" presName="Name0" presStyleCnt="0">
        <dgm:presLayoutVars>
          <dgm:chMax val="7"/>
          <dgm:chPref val="7"/>
          <dgm:dir/>
        </dgm:presLayoutVars>
      </dgm:prSet>
      <dgm:spPr/>
      <dgm:t>
        <a:bodyPr/>
        <a:lstStyle/>
        <a:p>
          <a:endParaRPr lang="en-US"/>
        </a:p>
      </dgm:t>
    </dgm:pt>
    <dgm:pt modelId="{1F0F24CF-CBAE-4DC3-B029-98B2678EE16E}" type="pres">
      <dgm:prSet presAssocID="{F94945B3-6908-42A0-A356-924F75815E72}" presName="Name1" presStyleCnt="0"/>
      <dgm:spPr/>
    </dgm:pt>
    <dgm:pt modelId="{E8A3A693-0F46-417E-BF52-249327366905}" type="pres">
      <dgm:prSet presAssocID="{F94945B3-6908-42A0-A356-924F75815E72}" presName="cycle" presStyleCnt="0"/>
      <dgm:spPr/>
    </dgm:pt>
    <dgm:pt modelId="{E905C300-EFA2-46DE-970E-326406105AA3}" type="pres">
      <dgm:prSet presAssocID="{F94945B3-6908-42A0-A356-924F75815E72}" presName="srcNode" presStyleLbl="node1" presStyleIdx="0" presStyleCnt="4"/>
      <dgm:spPr/>
    </dgm:pt>
    <dgm:pt modelId="{648D70E8-CB25-4F8C-B11B-7C1EEB845BD0}" type="pres">
      <dgm:prSet presAssocID="{F94945B3-6908-42A0-A356-924F75815E72}" presName="conn" presStyleLbl="parChTrans1D2" presStyleIdx="0" presStyleCnt="1"/>
      <dgm:spPr/>
      <dgm:t>
        <a:bodyPr/>
        <a:lstStyle/>
        <a:p>
          <a:endParaRPr lang="en-US"/>
        </a:p>
      </dgm:t>
    </dgm:pt>
    <dgm:pt modelId="{38F836BA-A295-4061-9588-3B7E4D8F3C4D}" type="pres">
      <dgm:prSet presAssocID="{F94945B3-6908-42A0-A356-924F75815E72}" presName="extraNode" presStyleLbl="node1" presStyleIdx="0" presStyleCnt="4"/>
      <dgm:spPr/>
    </dgm:pt>
    <dgm:pt modelId="{735B2A71-C7C8-4B6F-BD2C-A9AC9D324D4E}" type="pres">
      <dgm:prSet presAssocID="{F94945B3-6908-42A0-A356-924F75815E72}" presName="dstNode" presStyleLbl="node1" presStyleIdx="0" presStyleCnt="4"/>
      <dgm:spPr/>
    </dgm:pt>
    <dgm:pt modelId="{A6BB9E23-1811-47CD-B282-CAB46C623BE5}" type="pres">
      <dgm:prSet presAssocID="{39699919-FB98-49AE-A150-15D9B9A4B4D0}" presName="text_1" presStyleLbl="node1" presStyleIdx="0" presStyleCnt="4">
        <dgm:presLayoutVars>
          <dgm:bulletEnabled val="1"/>
        </dgm:presLayoutVars>
      </dgm:prSet>
      <dgm:spPr/>
      <dgm:t>
        <a:bodyPr/>
        <a:lstStyle/>
        <a:p>
          <a:endParaRPr lang="en-US"/>
        </a:p>
      </dgm:t>
    </dgm:pt>
    <dgm:pt modelId="{A039B3DF-1B44-4607-BDC4-47EABB67E63F}" type="pres">
      <dgm:prSet presAssocID="{39699919-FB98-49AE-A150-15D9B9A4B4D0}" presName="accent_1" presStyleCnt="0"/>
      <dgm:spPr/>
    </dgm:pt>
    <dgm:pt modelId="{D61442ED-2C55-41C2-8AB0-1AB29D1F4157}" type="pres">
      <dgm:prSet presAssocID="{39699919-FB98-49AE-A150-15D9B9A4B4D0}" presName="accentRepeatNode" presStyleLbl="solidFgAcc1" presStyleIdx="0" presStyleCnt="4"/>
      <dgm:spPr/>
    </dgm:pt>
    <dgm:pt modelId="{722D0DF1-23B9-4C08-A860-631EBE16E7B1}" type="pres">
      <dgm:prSet presAssocID="{7400677C-07E2-439F-9ED9-B5E1273FAA3C}" presName="text_2" presStyleLbl="node1" presStyleIdx="1" presStyleCnt="4">
        <dgm:presLayoutVars>
          <dgm:bulletEnabled val="1"/>
        </dgm:presLayoutVars>
      </dgm:prSet>
      <dgm:spPr/>
      <dgm:t>
        <a:bodyPr/>
        <a:lstStyle/>
        <a:p>
          <a:endParaRPr lang="en-US"/>
        </a:p>
      </dgm:t>
    </dgm:pt>
    <dgm:pt modelId="{516F7733-805F-41D3-B10B-8EB46D42FCEB}" type="pres">
      <dgm:prSet presAssocID="{7400677C-07E2-439F-9ED9-B5E1273FAA3C}" presName="accent_2" presStyleCnt="0"/>
      <dgm:spPr/>
    </dgm:pt>
    <dgm:pt modelId="{52F624BA-11D8-48D0-A1DB-2F7A68FEED58}" type="pres">
      <dgm:prSet presAssocID="{7400677C-07E2-439F-9ED9-B5E1273FAA3C}" presName="accentRepeatNode" presStyleLbl="solidFgAcc1" presStyleIdx="1" presStyleCnt="4"/>
      <dgm:spPr/>
    </dgm:pt>
    <dgm:pt modelId="{BE0CBE33-0DD9-4825-9F46-61A80780B8B3}" type="pres">
      <dgm:prSet presAssocID="{90992CBA-19B2-49BC-B71A-9E686B7B40D8}" presName="text_3" presStyleLbl="node1" presStyleIdx="2" presStyleCnt="4">
        <dgm:presLayoutVars>
          <dgm:bulletEnabled val="1"/>
        </dgm:presLayoutVars>
      </dgm:prSet>
      <dgm:spPr/>
      <dgm:t>
        <a:bodyPr/>
        <a:lstStyle/>
        <a:p>
          <a:endParaRPr lang="en-US"/>
        </a:p>
      </dgm:t>
    </dgm:pt>
    <dgm:pt modelId="{17E0F56B-A525-4BEB-AF80-E4E2DADC8B72}" type="pres">
      <dgm:prSet presAssocID="{90992CBA-19B2-49BC-B71A-9E686B7B40D8}" presName="accent_3" presStyleCnt="0"/>
      <dgm:spPr/>
    </dgm:pt>
    <dgm:pt modelId="{A0C43D50-A23A-4EA4-AF19-BF136E3B217C}" type="pres">
      <dgm:prSet presAssocID="{90992CBA-19B2-49BC-B71A-9E686B7B40D8}" presName="accentRepeatNode" presStyleLbl="solidFgAcc1" presStyleIdx="2" presStyleCnt="4"/>
      <dgm:spPr/>
    </dgm:pt>
    <dgm:pt modelId="{6CD62B23-367A-4FDA-B9C8-B80D3F624D47}" type="pres">
      <dgm:prSet presAssocID="{686B69CF-9A25-4550-9415-53625BEAB72C}" presName="text_4" presStyleLbl="node1" presStyleIdx="3" presStyleCnt="4">
        <dgm:presLayoutVars>
          <dgm:bulletEnabled val="1"/>
        </dgm:presLayoutVars>
      </dgm:prSet>
      <dgm:spPr/>
      <dgm:t>
        <a:bodyPr/>
        <a:lstStyle/>
        <a:p>
          <a:endParaRPr lang="en-US"/>
        </a:p>
      </dgm:t>
    </dgm:pt>
    <dgm:pt modelId="{3BB081E0-4695-43E0-B161-984EC8EAF121}" type="pres">
      <dgm:prSet presAssocID="{686B69CF-9A25-4550-9415-53625BEAB72C}" presName="accent_4" presStyleCnt="0"/>
      <dgm:spPr/>
    </dgm:pt>
    <dgm:pt modelId="{94E93725-1BD5-42FE-8780-A5721713A5B0}" type="pres">
      <dgm:prSet presAssocID="{686B69CF-9A25-4550-9415-53625BEAB72C}" presName="accentRepeatNode" presStyleLbl="solidFgAcc1" presStyleIdx="3" presStyleCnt="4"/>
      <dgm:spPr/>
    </dgm:pt>
  </dgm:ptLst>
  <dgm:cxnLst>
    <dgm:cxn modelId="{ECB051E9-5F6F-4E82-B4A0-C4ACB3C70CB1}" type="presOf" srcId="{F94945B3-6908-42A0-A356-924F75815E72}" destId="{05EE6D71-AFE9-45FA-BBB0-985D0D0B6546}" srcOrd="0" destOrd="0" presId="urn:microsoft.com/office/officeart/2008/layout/VerticalCurvedList"/>
    <dgm:cxn modelId="{C1A80299-9EE8-42E6-8A48-0BE1EC325EC6}" srcId="{F94945B3-6908-42A0-A356-924F75815E72}" destId="{39699919-FB98-49AE-A150-15D9B9A4B4D0}" srcOrd="0" destOrd="0" parTransId="{8DE8284A-F069-414F-A40E-62AFFB0F89FC}" sibTransId="{3508C4DD-790E-4815-97D2-CC67BA3683FA}"/>
    <dgm:cxn modelId="{2A06D695-57AE-4EDB-AA85-1BCBC9664F0D}" srcId="{F94945B3-6908-42A0-A356-924F75815E72}" destId="{90992CBA-19B2-49BC-B71A-9E686B7B40D8}" srcOrd="2" destOrd="0" parTransId="{5DDCDE14-A384-4D03-B10F-9A0655A5FD6E}" sibTransId="{E6C31E24-20A2-402F-AC12-1F313B88F2C1}"/>
    <dgm:cxn modelId="{33C3584A-0ADC-4030-96A5-5A1D8021EF5D}" type="presOf" srcId="{686B69CF-9A25-4550-9415-53625BEAB72C}" destId="{6CD62B23-367A-4FDA-B9C8-B80D3F624D47}" srcOrd="0" destOrd="0" presId="urn:microsoft.com/office/officeart/2008/layout/VerticalCurvedList"/>
    <dgm:cxn modelId="{AA9C1464-3D36-410E-89AC-D6DF06745EC0}" srcId="{F94945B3-6908-42A0-A356-924F75815E72}" destId="{686B69CF-9A25-4550-9415-53625BEAB72C}" srcOrd="3" destOrd="0" parTransId="{E4B61C4C-986E-489C-A32F-AB5BA91E24FB}" sibTransId="{B457A9D8-E077-4DA4-8D29-CD2AD35B302B}"/>
    <dgm:cxn modelId="{7E578BEA-FC1C-430B-88DB-A1A9C634429B}" type="presOf" srcId="{7400677C-07E2-439F-9ED9-B5E1273FAA3C}" destId="{722D0DF1-23B9-4C08-A860-631EBE16E7B1}" srcOrd="0" destOrd="0" presId="urn:microsoft.com/office/officeart/2008/layout/VerticalCurvedList"/>
    <dgm:cxn modelId="{7ECCBDA8-4C75-4575-8C74-B7431616D502}" type="presOf" srcId="{39699919-FB98-49AE-A150-15D9B9A4B4D0}" destId="{A6BB9E23-1811-47CD-B282-CAB46C623BE5}" srcOrd="0" destOrd="0" presId="urn:microsoft.com/office/officeart/2008/layout/VerticalCurvedList"/>
    <dgm:cxn modelId="{DE3B5089-EA16-4945-9066-60F03A994481}" type="presOf" srcId="{90992CBA-19B2-49BC-B71A-9E686B7B40D8}" destId="{BE0CBE33-0DD9-4825-9F46-61A80780B8B3}" srcOrd="0" destOrd="0" presId="urn:microsoft.com/office/officeart/2008/layout/VerticalCurvedList"/>
    <dgm:cxn modelId="{7B42E88A-4AD3-408F-9A37-5680ADAF77A9}" srcId="{F94945B3-6908-42A0-A356-924F75815E72}" destId="{7400677C-07E2-439F-9ED9-B5E1273FAA3C}" srcOrd="1" destOrd="0" parTransId="{67C3C812-39D8-4F9A-A2FB-97460C8A827F}" sibTransId="{FF01BC76-8FD7-4BCB-B1C7-B678FC691965}"/>
    <dgm:cxn modelId="{498CFBDA-E475-4D1F-BE54-1E4BD3C848F2}" type="presOf" srcId="{3508C4DD-790E-4815-97D2-CC67BA3683FA}" destId="{648D70E8-CB25-4F8C-B11B-7C1EEB845BD0}" srcOrd="0" destOrd="0" presId="urn:microsoft.com/office/officeart/2008/layout/VerticalCurvedList"/>
    <dgm:cxn modelId="{F53443A0-5DFF-4F66-953A-1C046D38B390}" type="presParOf" srcId="{05EE6D71-AFE9-45FA-BBB0-985D0D0B6546}" destId="{1F0F24CF-CBAE-4DC3-B029-98B2678EE16E}" srcOrd="0" destOrd="0" presId="urn:microsoft.com/office/officeart/2008/layout/VerticalCurvedList"/>
    <dgm:cxn modelId="{5B3EDFB5-BD4F-47ED-AAEC-24A4EF13723A}" type="presParOf" srcId="{1F0F24CF-CBAE-4DC3-B029-98B2678EE16E}" destId="{E8A3A693-0F46-417E-BF52-249327366905}" srcOrd="0" destOrd="0" presId="urn:microsoft.com/office/officeart/2008/layout/VerticalCurvedList"/>
    <dgm:cxn modelId="{FC27075E-3D38-4284-AE96-3974C3DCD527}" type="presParOf" srcId="{E8A3A693-0F46-417E-BF52-249327366905}" destId="{E905C300-EFA2-46DE-970E-326406105AA3}" srcOrd="0" destOrd="0" presId="urn:microsoft.com/office/officeart/2008/layout/VerticalCurvedList"/>
    <dgm:cxn modelId="{A344B225-A592-4216-95AE-73684641A883}" type="presParOf" srcId="{E8A3A693-0F46-417E-BF52-249327366905}" destId="{648D70E8-CB25-4F8C-B11B-7C1EEB845BD0}" srcOrd="1" destOrd="0" presId="urn:microsoft.com/office/officeart/2008/layout/VerticalCurvedList"/>
    <dgm:cxn modelId="{DB65945E-A66B-4007-9158-3C6A6E1CDE7B}" type="presParOf" srcId="{E8A3A693-0F46-417E-BF52-249327366905}" destId="{38F836BA-A295-4061-9588-3B7E4D8F3C4D}" srcOrd="2" destOrd="0" presId="urn:microsoft.com/office/officeart/2008/layout/VerticalCurvedList"/>
    <dgm:cxn modelId="{7CF0E27D-BB0B-48F1-944C-F2022EFE3A7C}" type="presParOf" srcId="{E8A3A693-0F46-417E-BF52-249327366905}" destId="{735B2A71-C7C8-4B6F-BD2C-A9AC9D324D4E}" srcOrd="3" destOrd="0" presId="urn:microsoft.com/office/officeart/2008/layout/VerticalCurvedList"/>
    <dgm:cxn modelId="{2D8EF4EC-648A-4886-B29F-C209926FE678}" type="presParOf" srcId="{1F0F24CF-CBAE-4DC3-B029-98B2678EE16E}" destId="{A6BB9E23-1811-47CD-B282-CAB46C623BE5}" srcOrd="1" destOrd="0" presId="urn:microsoft.com/office/officeart/2008/layout/VerticalCurvedList"/>
    <dgm:cxn modelId="{C25CDE46-82BE-43D8-8040-B3AFE3CAEB92}" type="presParOf" srcId="{1F0F24CF-CBAE-4DC3-B029-98B2678EE16E}" destId="{A039B3DF-1B44-4607-BDC4-47EABB67E63F}" srcOrd="2" destOrd="0" presId="urn:microsoft.com/office/officeart/2008/layout/VerticalCurvedList"/>
    <dgm:cxn modelId="{BC72A59B-A38A-47EA-AC04-637B0B27DB34}" type="presParOf" srcId="{A039B3DF-1B44-4607-BDC4-47EABB67E63F}" destId="{D61442ED-2C55-41C2-8AB0-1AB29D1F4157}" srcOrd="0" destOrd="0" presId="urn:microsoft.com/office/officeart/2008/layout/VerticalCurvedList"/>
    <dgm:cxn modelId="{DBAFD859-251C-4A93-9269-E60271A662D8}" type="presParOf" srcId="{1F0F24CF-CBAE-4DC3-B029-98B2678EE16E}" destId="{722D0DF1-23B9-4C08-A860-631EBE16E7B1}" srcOrd="3" destOrd="0" presId="urn:microsoft.com/office/officeart/2008/layout/VerticalCurvedList"/>
    <dgm:cxn modelId="{94525994-95C4-4B2F-8BF1-7861887D96ED}" type="presParOf" srcId="{1F0F24CF-CBAE-4DC3-B029-98B2678EE16E}" destId="{516F7733-805F-41D3-B10B-8EB46D42FCEB}" srcOrd="4" destOrd="0" presId="urn:microsoft.com/office/officeart/2008/layout/VerticalCurvedList"/>
    <dgm:cxn modelId="{6FBA82E1-4D23-4125-B9B8-02E02DCB19B7}" type="presParOf" srcId="{516F7733-805F-41D3-B10B-8EB46D42FCEB}" destId="{52F624BA-11D8-48D0-A1DB-2F7A68FEED58}" srcOrd="0" destOrd="0" presId="urn:microsoft.com/office/officeart/2008/layout/VerticalCurvedList"/>
    <dgm:cxn modelId="{62F2BA55-CAE6-401C-AE83-4D3BBC5B6D46}" type="presParOf" srcId="{1F0F24CF-CBAE-4DC3-B029-98B2678EE16E}" destId="{BE0CBE33-0DD9-4825-9F46-61A80780B8B3}" srcOrd="5" destOrd="0" presId="urn:microsoft.com/office/officeart/2008/layout/VerticalCurvedList"/>
    <dgm:cxn modelId="{C6CB9602-F189-4F12-BC47-9CCF1C7A9BCF}" type="presParOf" srcId="{1F0F24CF-CBAE-4DC3-B029-98B2678EE16E}" destId="{17E0F56B-A525-4BEB-AF80-E4E2DADC8B72}" srcOrd="6" destOrd="0" presId="urn:microsoft.com/office/officeart/2008/layout/VerticalCurvedList"/>
    <dgm:cxn modelId="{1D76ED35-59F5-42DF-AA79-7B220DE1C754}" type="presParOf" srcId="{17E0F56B-A525-4BEB-AF80-E4E2DADC8B72}" destId="{A0C43D50-A23A-4EA4-AF19-BF136E3B217C}" srcOrd="0" destOrd="0" presId="urn:microsoft.com/office/officeart/2008/layout/VerticalCurvedList"/>
    <dgm:cxn modelId="{189946D3-210B-4E5B-9822-B740B41FF49A}" type="presParOf" srcId="{1F0F24CF-CBAE-4DC3-B029-98B2678EE16E}" destId="{6CD62B23-367A-4FDA-B9C8-B80D3F624D47}" srcOrd="7" destOrd="0" presId="urn:microsoft.com/office/officeart/2008/layout/VerticalCurvedList"/>
    <dgm:cxn modelId="{9A100940-8C73-4CAC-949D-25FC22958C4E}" type="presParOf" srcId="{1F0F24CF-CBAE-4DC3-B029-98B2678EE16E}" destId="{3BB081E0-4695-43E0-B161-984EC8EAF121}" srcOrd="8" destOrd="0" presId="urn:microsoft.com/office/officeart/2008/layout/VerticalCurvedList"/>
    <dgm:cxn modelId="{413A2F93-9915-4956-9D5C-D5AF5A3BAD56}" type="presParOf" srcId="{3BB081E0-4695-43E0-B161-984EC8EAF121}" destId="{94E93725-1BD5-42FE-8780-A5721713A5B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D70E8-CB25-4F8C-B11B-7C1EEB845BD0}">
      <dsp:nvSpPr>
        <dsp:cNvPr id="0" name=""/>
        <dsp:cNvSpPr/>
      </dsp:nvSpPr>
      <dsp:spPr>
        <a:xfrm>
          <a:off x="-4098689" y="-629056"/>
          <a:ext cx="4884024" cy="4884024"/>
        </a:xfrm>
        <a:prstGeom prst="blockArc">
          <a:avLst>
            <a:gd name="adj1" fmla="val 18900000"/>
            <a:gd name="adj2" fmla="val 2700000"/>
            <a:gd name="adj3" fmla="val 442"/>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BB9E23-1811-47CD-B282-CAB46C623BE5}">
      <dsp:nvSpPr>
        <dsp:cNvPr id="0" name=""/>
        <dsp:cNvSpPr/>
      </dsp:nvSpPr>
      <dsp:spPr>
        <a:xfrm>
          <a:off x="411498" y="278760"/>
          <a:ext cx="5067274" cy="5578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2762"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Cornerstone Database[ 21 Tables]</a:t>
          </a:r>
          <a:endParaRPr lang="en-US" sz="1600" kern="1200" dirty="0"/>
        </a:p>
      </dsp:txBody>
      <dsp:txXfrm>
        <a:off x="411498" y="278760"/>
        <a:ext cx="5067274" cy="557810"/>
      </dsp:txXfrm>
    </dsp:sp>
    <dsp:sp modelId="{D61442ED-2C55-41C2-8AB0-1AB29D1F4157}">
      <dsp:nvSpPr>
        <dsp:cNvPr id="0" name=""/>
        <dsp:cNvSpPr/>
      </dsp:nvSpPr>
      <dsp:spPr>
        <a:xfrm>
          <a:off x="62866" y="209033"/>
          <a:ext cx="697262" cy="69726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22D0DF1-23B9-4C08-A860-631EBE16E7B1}">
      <dsp:nvSpPr>
        <dsp:cNvPr id="0" name=""/>
        <dsp:cNvSpPr/>
      </dsp:nvSpPr>
      <dsp:spPr>
        <a:xfrm>
          <a:off x="731303" y="1115620"/>
          <a:ext cx="4747469" cy="55781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2762"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WCIS – Volcker Flag Validation &amp; Create Relationship between main party and related party</a:t>
          </a:r>
          <a:endParaRPr lang="en-US" sz="1600" kern="1200" dirty="0"/>
        </a:p>
      </dsp:txBody>
      <dsp:txXfrm>
        <a:off x="731303" y="1115620"/>
        <a:ext cx="4747469" cy="557810"/>
      </dsp:txXfrm>
    </dsp:sp>
    <dsp:sp modelId="{52F624BA-11D8-48D0-A1DB-2F7A68FEED58}">
      <dsp:nvSpPr>
        <dsp:cNvPr id="0" name=""/>
        <dsp:cNvSpPr/>
      </dsp:nvSpPr>
      <dsp:spPr>
        <a:xfrm>
          <a:off x="382672" y="1045894"/>
          <a:ext cx="697262" cy="69726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E0CBE33-0DD9-4825-9F46-61A80780B8B3}">
      <dsp:nvSpPr>
        <dsp:cNvPr id="0" name=""/>
        <dsp:cNvSpPr/>
      </dsp:nvSpPr>
      <dsp:spPr>
        <a:xfrm>
          <a:off x="731303" y="1952480"/>
          <a:ext cx="4747469" cy="55781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2762"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BPM – Initiate DLEA</a:t>
          </a:r>
          <a:endParaRPr lang="en-US" sz="1600" kern="1200" dirty="0"/>
        </a:p>
      </dsp:txBody>
      <dsp:txXfrm>
        <a:off x="731303" y="1952480"/>
        <a:ext cx="4747469" cy="557810"/>
      </dsp:txXfrm>
    </dsp:sp>
    <dsp:sp modelId="{A0C43D50-A23A-4EA4-AF19-BF136E3B217C}">
      <dsp:nvSpPr>
        <dsp:cNvPr id="0" name=""/>
        <dsp:cNvSpPr/>
      </dsp:nvSpPr>
      <dsp:spPr>
        <a:xfrm>
          <a:off x="382672" y="1882754"/>
          <a:ext cx="697262" cy="69726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CD62B23-367A-4FDA-B9C8-B80D3F624D47}">
      <dsp:nvSpPr>
        <dsp:cNvPr id="0" name=""/>
        <dsp:cNvSpPr/>
      </dsp:nvSpPr>
      <dsp:spPr>
        <a:xfrm>
          <a:off x="411498" y="2789340"/>
          <a:ext cx="5067274" cy="55781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2762"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FileNet Service – To upload document</a:t>
          </a:r>
          <a:endParaRPr lang="en-US" sz="1600" kern="1200" dirty="0"/>
        </a:p>
      </dsp:txBody>
      <dsp:txXfrm>
        <a:off x="411498" y="2789340"/>
        <a:ext cx="5067274" cy="557810"/>
      </dsp:txXfrm>
    </dsp:sp>
    <dsp:sp modelId="{94E93725-1BD5-42FE-8780-A5721713A5B0}">
      <dsp:nvSpPr>
        <dsp:cNvPr id="0" name=""/>
        <dsp:cNvSpPr/>
      </dsp:nvSpPr>
      <dsp:spPr>
        <a:xfrm>
          <a:off x="62866" y="2719614"/>
          <a:ext cx="697262" cy="69726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2BCBC-4F8D-4268-8243-1F2608F5FE89}" type="datetimeFigureOut">
              <a:rPr lang="en-US" smtClean="0"/>
              <a:t>8/3/2018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267CD-F36E-4022-B95C-612957082354}" type="slidenum">
              <a:rPr lang="en-US" smtClean="0"/>
              <a:t>‹#›</a:t>
            </a:fld>
            <a:endParaRPr lang="en-US"/>
          </a:p>
        </p:txBody>
      </p:sp>
    </p:spTree>
    <p:extLst>
      <p:ext uri="{BB962C8B-B14F-4D97-AF65-F5344CB8AC3E}">
        <p14:creationId xmlns:p14="http://schemas.microsoft.com/office/powerpoint/2010/main" val="310207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History: The current façade was built for BBG  (start July 2017) as an</a:t>
            </a:r>
            <a:r>
              <a:rPr lang="en-US" baseline="0" dirty="0" smtClean="0"/>
              <a:t> extension of 2 other integrations pre- &amp; post- processing and </a:t>
            </a:r>
            <a:r>
              <a:rPr lang="en-US" dirty="0" smtClean="0"/>
              <a:t>w/o mention</a:t>
            </a:r>
            <a:r>
              <a:rPr lang="en-US" baseline="0" dirty="0" smtClean="0"/>
              <a:t> </a:t>
            </a:r>
            <a:r>
              <a:rPr lang="en-US" dirty="0" smtClean="0"/>
              <a:t>that WFS would piggy back on the façade solution</a:t>
            </a:r>
            <a:r>
              <a:rPr lang="en-US" baseline="0" dirty="0" smtClean="0"/>
              <a:t> </a:t>
            </a:r>
            <a:r>
              <a:rPr lang="en-US" dirty="0" smtClean="0"/>
              <a:t>(Jan</a:t>
            </a:r>
            <a:r>
              <a:rPr lang="en-US" baseline="0" dirty="0" smtClean="0"/>
              <a:t> 2018). There was no seasoned API architect providing guidance at the time on how to address a single integration with multiple contracts and build a loosely coupled architecture with complete separation of concerns. The current integration only handles New Customer on-boarding. Phase 2 requirements (new ones) for WFS are already in discussion for supporting – customer updates from </a:t>
            </a:r>
            <a:r>
              <a:rPr lang="en-US" baseline="0" dirty="0" err="1" smtClean="0"/>
              <a:t>eCache</a:t>
            </a:r>
            <a:r>
              <a:rPr lang="en-US" baseline="0" dirty="0" smtClean="0"/>
              <a:t>. We hear about development start around Q4 2018 or Q1 2019. Currently the façade does only support PODD and there are conversations to start supporting SODD as well.</a:t>
            </a:r>
          </a:p>
          <a:p>
            <a:r>
              <a:rPr lang="en-US" baseline="0" dirty="0" smtClean="0"/>
              <a:t>It is clear at this stage that more functionality will be added and the solution deserves a robust, scalable, loosely coupled architecture, which is the purpose of this early refactoring.</a:t>
            </a:r>
            <a:endParaRPr lang="en-US" dirty="0"/>
          </a:p>
        </p:txBody>
      </p:sp>
      <p:sp>
        <p:nvSpPr>
          <p:cNvPr id="4" name="Slide Number Placeholder 3"/>
          <p:cNvSpPr>
            <a:spLocks noGrp="1"/>
          </p:cNvSpPr>
          <p:nvPr>
            <p:ph type="sldNum" sz="quarter" idx="10"/>
          </p:nvPr>
        </p:nvSpPr>
        <p:spPr/>
        <p:txBody>
          <a:bodyPr/>
          <a:lstStyle/>
          <a:p>
            <a:fld id="{546B8AE9-0266-4E7F-91D2-4F61341AA3D7}" type="slidenum">
              <a:rPr lang="en-US" smtClean="0"/>
              <a:t>18</a:t>
            </a:fld>
            <a:endParaRPr lang="en-US"/>
          </a:p>
        </p:txBody>
      </p:sp>
    </p:spTree>
    <p:extLst>
      <p:ext uri="{BB962C8B-B14F-4D97-AF65-F5344CB8AC3E}">
        <p14:creationId xmlns:p14="http://schemas.microsoft.com/office/powerpoint/2010/main" val="1724209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new architecture allows all LOBs to function separately (custom</a:t>
            </a:r>
            <a:r>
              <a:rPr lang="en-US" baseline="0" dirty="0" smtClean="0"/>
              <a:t> contract) while supporting the same business process functionality.</a:t>
            </a:r>
          </a:p>
          <a:p>
            <a:r>
              <a:rPr lang="en-US" baseline="0" dirty="0" smtClean="0"/>
              <a:t>The process API works in canonical object form, the 3 experience APIs translate any LOB contract into canonical. The Process API is free of implementation concerns, unaware where and how to persist the data. The system </a:t>
            </a:r>
            <a:r>
              <a:rPr lang="en-US" baseline="0" dirty="0" err="1" smtClean="0"/>
              <a:t>api</a:t>
            </a:r>
            <a:r>
              <a:rPr lang="en-US" baseline="0" dirty="0" smtClean="0"/>
              <a:t> or adapter takes care of this. Down the road if/when NoSQL on MongoDB proves to be a more efficient implementation layer (because structurally </a:t>
            </a:r>
            <a:r>
              <a:rPr lang="en-US" baseline="0" dirty="0" err="1" smtClean="0"/>
              <a:t>identifcal</a:t>
            </a:r>
            <a:r>
              <a:rPr lang="en-US" baseline="0" dirty="0" smtClean="0"/>
              <a:t> to the canonical model) the only artifact that will be changing is the system API. IF Oracle DBMS gets upgraded or the DBMS schema updated, only the adapter will be affected. It will then expose a new API version to the process-API. All 3 layers carefully expose an API version which allows for new versions, change of contracts while maintaining backward compatibility.</a:t>
            </a:r>
            <a:endParaRPr lang="en-US" dirty="0"/>
          </a:p>
        </p:txBody>
      </p:sp>
      <p:sp>
        <p:nvSpPr>
          <p:cNvPr id="4" name="Slide Number Placeholder 3"/>
          <p:cNvSpPr>
            <a:spLocks noGrp="1"/>
          </p:cNvSpPr>
          <p:nvPr>
            <p:ph type="sldNum" sz="quarter" idx="10"/>
          </p:nvPr>
        </p:nvSpPr>
        <p:spPr/>
        <p:txBody>
          <a:bodyPr/>
          <a:lstStyle/>
          <a:p>
            <a:fld id="{546B8AE9-0266-4E7F-91D2-4F61341AA3D7}" type="slidenum">
              <a:rPr lang="en-US" smtClean="0"/>
              <a:t>19</a:t>
            </a:fld>
            <a:endParaRPr lang="en-US"/>
          </a:p>
        </p:txBody>
      </p:sp>
    </p:spTree>
    <p:extLst>
      <p:ext uri="{BB962C8B-B14F-4D97-AF65-F5344CB8AC3E}">
        <p14:creationId xmlns:p14="http://schemas.microsoft.com/office/powerpoint/2010/main" val="361947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the façade is expose to unauthorized users</a:t>
            </a:r>
            <a:r>
              <a:rPr lang="en-US" baseline="0" dirty="0" smtClean="0"/>
              <a:t> because it was only built with functionality in mind but not security. Nothing prevent accidental cross environment invocations or an LOB to invoke the façade with other LOB data. There are no network isolations in place or 2-way SSL or API policies enforcing white/black-listing or throttling or blocking </a:t>
            </a:r>
            <a:r>
              <a:rPr lang="en-US" baseline="0" dirty="0" err="1" smtClean="0"/>
              <a:t>DoS</a:t>
            </a:r>
            <a:r>
              <a:rPr lang="en-US" baseline="0" dirty="0" smtClean="0"/>
              <a:t> attacks.</a:t>
            </a:r>
          </a:p>
          <a:p>
            <a:r>
              <a:rPr lang="en-US" baseline="0" dirty="0" smtClean="0"/>
              <a:t>The new architecture envisions the use of an API-manager and best of breed security mechanisms such as </a:t>
            </a:r>
            <a:r>
              <a:rPr lang="en-US" baseline="0" dirty="0" err="1" smtClean="0"/>
              <a:t>Oauth</a:t>
            </a:r>
            <a:r>
              <a:rPr lang="en-US" baseline="0" dirty="0" smtClean="0"/>
              <a:t> and TOTP.</a:t>
            </a:r>
            <a:endParaRPr lang="en-US" dirty="0"/>
          </a:p>
        </p:txBody>
      </p:sp>
      <p:sp>
        <p:nvSpPr>
          <p:cNvPr id="4" name="Slide Number Placeholder 3"/>
          <p:cNvSpPr>
            <a:spLocks noGrp="1"/>
          </p:cNvSpPr>
          <p:nvPr>
            <p:ph type="sldNum" sz="quarter" idx="10"/>
          </p:nvPr>
        </p:nvSpPr>
        <p:spPr/>
        <p:txBody>
          <a:bodyPr/>
          <a:lstStyle/>
          <a:p>
            <a:fld id="{546B8AE9-0266-4E7F-91D2-4F61341AA3D7}" type="slidenum">
              <a:rPr lang="en-US" smtClean="0"/>
              <a:t>20</a:t>
            </a:fld>
            <a:endParaRPr lang="en-US"/>
          </a:p>
        </p:txBody>
      </p:sp>
    </p:spTree>
    <p:extLst>
      <p:ext uri="{BB962C8B-B14F-4D97-AF65-F5344CB8AC3E}">
        <p14:creationId xmlns:p14="http://schemas.microsoft.com/office/powerpoint/2010/main" val="279981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6B8AE9-0266-4E7F-91D2-4F61341AA3D7}" type="slidenum">
              <a:rPr lang="en-US" smtClean="0"/>
              <a:t>25</a:t>
            </a:fld>
            <a:endParaRPr lang="en-US"/>
          </a:p>
        </p:txBody>
      </p:sp>
    </p:spTree>
    <p:extLst>
      <p:ext uri="{BB962C8B-B14F-4D97-AF65-F5344CB8AC3E}">
        <p14:creationId xmlns:p14="http://schemas.microsoft.com/office/powerpoint/2010/main" val="1806555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6B8AE9-0266-4E7F-91D2-4F61341AA3D7}" type="slidenum">
              <a:rPr lang="en-US" smtClean="0"/>
              <a:t>26</a:t>
            </a:fld>
            <a:endParaRPr lang="en-US"/>
          </a:p>
        </p:txBody>
      </p:sp>
    </p:spTree>
    <p:extLst>
      <p:ext uri="{BB962C8B-B14F-4D97-AF65-F5344CB8AC3E}">
        <p14:creationId xmlns:p14="http://schemas.microsoft.com/office/powerpoint/2010/main" val="193202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6B8AE9-0266-4E7F-91D2-4F61341AA3D7}" type="slidenum">
              <a:rPr lang="en-US" smtClean="0"/>
              <a:t>27</a:t>
            </a:fld>
            <a:endParaRPr lang="en-US"/>
          </a:p>
        </p:txBody>
      </p:sp>
    </p:spTree>
    <p:extLst>
      <p:ext uri="{BB962C8B-B14F-4D97-AF65-F5344CB8AC3E}">
        <p14:creationId xmlns:p14="http://schemas.microsoft.com/office/powerpoint/2010/main" val="214949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94D0A3-983A-47EF-AB10-FF9B2912CB57}"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C4E09-9088-4701-964F-D2BE874BE480}" type="slidenum">
              <a:rPr lang="en-US" smtClean="0"/>
              <a:t>‹#›</a:t>
            </a:fld>
            <a:endParaRPr lang="en-US"/>
          </a:p>
        </p:txBody>
      </p:sp>
    </p:spTree>
    <p:extLst>
      <p:ext uri="{BB962C8B-B14F-4D97-AF65-F5344CB8AC3E}">
        <p14:creationId xmlns:p14="http://schemas.microsoft.com/office/powerpoint/2010/main" val="220489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4D0A3-983A-47EF-AB10-FF9B2912CB57}"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C4E09-9088-4701-964F-D2BE874BE480}" type="slidenum">
              <a:rPr lang="en-US" smtClean="0"/>
              <a:t>‹#›</a:t>
            </a:fld>
            <a:endParaRPr lang="en-US"/>
          </a:p>
        </p:txBody>
      </p:sp>
    </p:spTree>
    <p:extLst>
      <p:ext uri="{BB962C8B-B14F-4D97-AF65-F5344CB8AC3E}">
        <p14:creationId xmlns:p14="http://schemas.microsoft.com/office/powerpoint/2010/main" val="292465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4D0A3-983A-47EF-AB10-FF9B2912CB57}"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C4E09-9088-4701-964F-D2BE874BE480}" type="slidenum">
              <a:rPr lang="en-US" smtClean="0"/>
              <a:t>‹#›</a:t>
            </a:fld>
            <a:endParaRPr lang="en-US"/>
          </a:p>
        </p:txBody>
      </p:sp>
    </p:spTree>
    <p:extLst>
      <p:ext uri="{BB962C8B-B14F-4D97-AF65-F5344CB8AC3E}">
        <p14:creationId xmlns:p14="http://schemas.microsoft.com/office/powerpoint/2010/main" val="201169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4D0A3-983A-47EF-AB10-FF9B2912CB57}"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C4E09-9088-4701-964F-D2BE874BE480}" type="slidenum">
              <a:rPr lang="en-US" smtClean="0"/>
              <a:t>‹#›</a:t>
            </a:fld>
            <a:endParaRPr lang="en-US"/>
          </a:p>
        </p:txBody>
      </p:sp>
    </p:spTree>
    <p:extLst>
      <p:ext uri="{BB962C8B-B14F-4D97-AF65-F5344CB8AC3E}">
        <p14:creationId xmlns:p14="http://schemas.microsoft.com/office/powerpoint/2010/main" val="96580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94D0A3-983A-47EF-AB10-FF9B2912CB57}"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C4E09-9088-4701-964F-D2BE874BE480}" type="slidenum">
              <a:rPr lang="en-US" smtClean="0"/>
              <a:t>‹#›</a:t>
            </a:fld>
            <a:endParaRPr lang="en-US"/>
          </a:p>
        </p:txBody>
      </p:sp>
    </p:spTree>
    <p:extLst>
      <p:ext uri="{BB962C8B-B14F-4D97-AF65-F5344CB8AC3E}">
        <p14:creationId xmlns:p14="http://schemas.microsoft.com/office/powerpoint/2010/main" val="8042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94D0A3-983A-47EF-AB10-FF9B2912CB57}"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C4E09-9088-4701-964F-D2BE874BE480}" type="slidenum">
              <a:rPr lang="en-US" smtClean="0"/>
              <a:t>‹#›</a:t>
            </a:fld>
            <a:endParaRPr lang="en-US"/>
          </a:p>
        </p:txBody>
      </p:sp>
    </p:spTree>
    <p:extLst>
      <p:ext uri="{BB962C8B-B14F-4D97-AF65-F5344CB8AC3E}">
        <p14:creationId xmlns:p14="http://schemas.microsoft.com/office/powerpoint/2010/main" val="378795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4D0A3-983A-47EF-AB10-FF9B2912CB57}" type="datetimeFigureOut">
              <a:rPr lang="en-US" smtClean="0"/>
              <a:t>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C4E09-9088-4701-964F-D2BE874BE480}" type="slidenum">
              <a:rPr lang="en-US" smtClean="0"/>
              <a:t>‹#›</a:t>
            </a:fld>
            <a:endParaRPr lang="en-US"/>
          </a:p>
        </p:txBody>
      </p:sp>
    </p:spTree>
    <p:extLst>
      <p:ext uri="{BB962C8B-B14F-4D97-AF65-F5344CB8AC3E}">
        <p14:creationId xmlns:p14="http://schemas.microsoft.com/office/powerpoint/2010/main" val="157104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94D0A3-983A-47EF-AB10-FF9B2912CB57}" type="datetimeFigureOut">
              <a:rPr lang="en-US" smtClean="0"/>
              <a:t>8/3/2018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DC4E09-9088-4701-964F-D2BE874BE480}" type="slidenum">
              <a:rPr lang="en-US" smtClean="0"/>
              <a:t>‹#›</a:t>
            </a:fld>
            <a:endParaRPr lang="en-US"/>
          </a:p>
        </p:txBody>
      </p:sp>
    </p:spTree>
    <p:extLst>
      <p:ext uri="{BB962C8B-B14F-4D97-AF65-F5344CB8AC3E}">
        <p14:creationId xmlns:p14="http://schemas.microsoft.com/office/powerpoint/2010/main" val="72357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4D0A3-983A-47EF-AB10-FF9B2912CB57}" type="datetimeFigureOut">
              <a:rPr lang="en-US" smtClean="0"/>
              <a:t>8/3/2018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DC4E09-9088-4701-964F-D2BE874BE480}" type="slidenum">
              <a:rPr lang="en-US" smtClean="0"/>
              <a:t>‹#›</a:t>
            </a:fld>
            <a:endParaRPr lang="en-US"/>
          </a:p>
        </p:txBody>
      </p:sp>
    </p:spTree>
    <p:extLst>
      <p:ext uri="{BB962C8B-B14F-4D97-AF65-F5344CB8AC3E}">
        <p14:creationId xmlns:p14="http://schemas.microsoft.com/office/powerpoint/2010/main" val="21882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94D0A3-983A-47EF-AB10-FF9B2912CB57}"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C4E09-9088-4701-964F-D2BE874BE480}" type="slidenum">
              <a:rPr lang="en-US" smtClean="0"/>
              <a:t>‹#›</a:t>
            </a:fld>
            <a:endParaRPr lang="en-US"/>
          </a:p>
        </p:txBody>
      </p:sp>
    </p:spTree>
    <p:extLst>
      <p:ext uri="{BB962C8B-B14F-4D97-AF65-F5344CB8AC3E}">
        <p14:creationId xmlns:p14="http://schemas.microsoft.com/office/powerpoint/2010/main" val="236837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94D0A3-983A-47EF-AB10-FF9B2912CB57}"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C4E09-9088-4701-964F-D2BE874BE480}" type="slidenum">
              <a:rPr lang="en-US" smtClean="0"/>
              <a:t>‹#›</a:t>
            </a:fld>
            <a:endParaRPr lang="en-US"/>
          </a:p>
        </p:txBody>
      </p:sp>
    </p:spTree>
    <p:extLst>
      <p:ext uri="{BB962C8B-B14F-4D97-AF65-F5344CB8AC3E}">
        <p14:creationId xmlns:p14="http://schemas.microsoft.com/office/powerpoint/2010/main" val="54726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4D0A3-983A-47EF-AB10-FF9B2912CB57}" type="datetimeFigureOut">
              <a:rPr lang="en-US" smtClean="0"/>
              <a:t>8/3/2018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C4E09-9088-4701-964F-D2BE874BE480}" type="slidenum">
              <a:rPr lang="en-US" smtClean="0"/>
              <a:t>‹#›</a:t>
            </a:fld>
            <a:endParaRPr lang="en-US"/>
          </a:p>
        </p:txBody>
      </p:sp>
    </p:spTree>
    <p:extLst>
      <p:ext uri="{BB962C8B-B14F-4D97-AF65-F5344CB8AC3E}">
        <p14:creationId xmlns:p14="http://schemas.microsoft.com/office/powerpoint/2010/main" val="309367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fs-jira.wellsfargo.com:8443/browse/CRSTN-1151" TargetMode="External"/><Relationship Id="rId2" Type="http://schemas.openxmlformats.org/officeDocument/2006/relationships/hyperlink" Target="https://wfs-jira.wellsfargo.com:8443/browse/CRSTN-124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fs-github.wellsfargo.com/CRSTN/ProjectX/tree/develop/mule/pilots/customerMaster-exp-ap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Consolidated slide deck – Presentation to Prakash</a:t>
            </a:r>
            <a:endParaRPr lang="en-US" dirty="0"/>
          </a:p>
        </p:txBody>
      </p:sp>
      <p:sp>
        <p:nvSpPr>
          <p:cNvPr id="3" name="Subtitle 2"/>
          <p:cNvSpPr>
            <a:spLocks noGrp="1"/>
          </p:cNvSpPr>
          <p:nvPr>
            <p:ph type="subTitle" idx="1"/>
          </p:nvPr>
        </p:nvSpPr>
        <p:spPr/>
        <p:txBody>
          <a:bodyPr/>
          <a:lstStyle/>
          <a:p>
            <a:r>
              <a:rPr lang="en-US" dirty="0" smtClean="0"/>
              <a:t>Week of 7/16-20/2018</a:t>
            </a:r>
            <a:endParaRPr lang="en-US" dirty="0"/>
          </a:p>
        </p:txBody>
      </p:sp>
    </p:spTree>
    <p:extLst>
      <p:ext uri="{BB962C8B-B14F-4D97-AF65-F5344CB8AC3E}">
        <p14:creationId xmlns:p14="http://schemas.microsoft.com/office/powerpoint/2010/main" val="2776502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Stored Data 7"/>
          <p:cNvSpPr/>
          <p:nvPr/>
        </p:nvSpPr>
        <p:spPr>
          <a:xfrm>
            <a:off x="1997075" y="2428875"/>
            <a:ext cx="1089025" cy="374650"/>
          </a:xfrm>
          <a:prstGeom prst="flowChartOnlineStorag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 name="Rectangle 1"/>
          <p:cNvSpPr/>
          <p:nvPr/>
        </p:nvSpPr>
        <p:spPr>
          <a:xfrm>
            <a:off x="1798638" y="457200"/>
            <a:ext cx="2974975" cy="2000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solidFill>
                  <a:schemeClr val="tx1"/>
                </a:solidFill>
              </a:rPr>
              <a:t>PRE-PROCESSING</a:t>
            </a:r>
          </a:p>
        </p:txBody>
      </p:sp>
      <p:sp>
        <p:nvSpPr>
          <p:cNvPr id="3" name="Rectangle 2"/>
          <p:cNvSpPr/>
          <p:nvPr/>
        </p:nvSpPr>
        <p:spPr>
          <a:xfrm>
            <a:off x="4776788" y="460375"/>
            <a:ext cx="3273425" cy="198438"/>
          </a:xfrm>
          <a:prstGeom prst="rect">
            <a:avLst/>
          </a:prstGeom>
          <a:solidFill>
            <a:schemeClr val="accent5">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sz="1200" b="1" dirty="0">
                <a:solidFill>
                  <a:schemeClr val="tx1"/>
                </a:solidFill>
              </a:rPr>
              <a:t>POST-PROCESSING</a:t>
            </a:r>
          </a:p>
        </p:txBody>
      </p:sp>
      <p:sp>
        <p:nvSpPr>
          <p:cNvPr id="4" name="Rectangle 3"/>
          <p:cNvSpPr/>
          <p:nvPr/>
        </p:nvSpPr>
        <p:spPr>
          <a:xfrm>
            <a:off x="8050213" y="457200"/>
            <a:ext cx="2501900" cy="200025"/>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r>
              <a:rPr lang="en-US" sz="1200" b="1" dirty="0">
                <a:solidFill>
                  <a:schemeClr val="tx1"/>
                </a:solidFill>
              </a:rPr>
              <a:t>CORNERSTONE INVOCATION</a:t>
            </a:r>
          </a:p>
        </p:txBody>
      </p:sp>
      <p:sp>
        <p:nvSpPr>
          <p:cNvPr id="5" name="Oval 4"/>
          <p:cNvSpPr/>
          <p:nvPr/>
        </p:nvSpPr>
        <p:spPr>
          <a:xfrm>
            <a:off x="1997075" y="955675"/>
            <a:ext cx="981075" cy="390525"/>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tx1"/>
                </a:solidFill>
              </a:rPr>
              <a:t>HOGAN</a:t>
            </a:r>
          </a:p>
        </p:txBody>
      </p:sp>
      <p:sp>
        <p:nvSpPr>
          <p:cNvPr id="7175" name="TextBox 5"/>
          <p:cNvSpPr txBox="1">
            <a:spLocks noChangeArrowheads="1"/>
          </p:cNvSpPr>
          <p:nvPr/>
        </p:nvSpPr>
        <p:spPr bwMode="auto">
          <a:xfrm>
            <a:off x="2028825" y="2476500"/>
            <a:ext cx="9159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a:t>Hogan Files</a:t>
            </a:r>
          </a:p>
        </p:txBody>
      </p:sp>
      <p:sp>
        <p:nvSpPr>
          <p:cNvPr id="7176" name="TextBox 8"/>
          <p:cNvSpPr txBox="1">
            <a:spLocks noChangeArrowheads="1"/>
          </p:cNvSpPr>
          <p:nvPr/>
        </p:nvSpPr>
        <p:spPr bwMode="auto">
          <a:xfrm>
            <a:off x="3195638" y="1304925"/>
            <a:ext cx="1577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u="sng"/>
              <a:t>Grouped by Revision:</a:t>
            </a:r>
          </a:p>
          <a:p>
            <a:pPr eaLnBrk="1" hangingPunct="1">
              <a:lnSpc>
                <a:spcPct val="100000"/>
              </a:lnSpc>
              <a:spcBef>
                <a:spcPct val="0"/>
              </a:spcBef>
              <a:buFontTx/>
              <a:buNone/>
            </a:pPr>
            <a:r>
              <a:rPr lang="en-US" altLang="en-US" sz="1200" b="1"/>
              <a:t>Customer</a:t>
            </a:r>
          </a:p>
          <a:p>
            <a:pPr eaLnBrk="1" hangingPunct="1">
              <a:lnSpc>
                <a:spcPct val="100000"/>
              </a:lnSpc>
              <a:spcBef>
                <a:spcPct val="0"/>
              </a:spcBef>
              <a:buFontTx/>
              <a:buNone/>
            </a:pPr>
            <a:r>
              <a:rPr lang="en-US" altLang="en-US" sz="1200" b="1"/>
              <a:t>CUCU</a:t>
            </a:r>
          </a:p>
          <a:p>
            <a:pPr eaLnBrk="1" hangingPunct="1">
              <a:lnSpc>
                <a:spcPct val="100000"/>
              </a:lnSpc>
              <a:spcBef>
                <a:spcPct val="0"/>
              </a:spcBef>
              <a:buFontTx/>
              <a:buNone/>
            </a:pPr>
            <a:r>
              <a:rPr lang="en-US" altLang="en-US" sz="1200" b="1"/>
              <a:t>CUAC</a:t>
            </a:r>
          </a:p>
          <a:p>
            <a:pPr eaLnBrk="1" hangingPunct="1">
              <a:lnSpc>
                <a:spcPct val="100000"/>
              </a:lnSpc>
              <a:spcBef>
                <a:spcPct val="0"/>
              </a:spcBef>
              <a:buFontTx/>
              <a:buNone/>
            </a:pPr>
            <a:endParaRPr lang="en-US" altLang="en-US" sz="1200" b="1"/>
          </a:p>
          <a:p>
            <a:pPr eaLnBrk="1" hangingPunct="1">
              <a:lnSpc>
                <a:spcPct val="100000"/>
              </a:lnSpc>
              <a:spcBef>
                <a:spcPct val="0"/>
              </a:spcBef>
              <a:buFontTx/>
              <a:buNone/>
            </a:pPr>
            <a:r>
              <a:rPr lang="en-US" altLang="en-US" sz="1200" b="1"/>
              <a:t>+Control (3)</a:t>
            </a:r>
          </a:p>
        </p:txBody>
      </p:sp>
      <p:sp>
        <p:nvSpPr>
          <p:cNvPr id="10" name="Down Arrow 9"/>
          <p:cNvSpPr/>
          <p:nvPr/>
        </p:nvSpPr>
        <p:spPr>
          <a:xfrm rot="19144110">
            <a:off x="2719388" y="4084638"/>
            <a:ext cx="282575" cy="598487"/>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Flowchart: Magnetic Disk 10"/>
          <p:cNvSpPr/>
          <p:nvPr/>
        </p:nvSpPr>
        <p:spPr>
          <a:xfrm>
            <a:off x="3195638" y="4456113"/>
            <a:ext cx="1262062" cy="606425"/>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79" name="TextBox 11"/>
          <p:cNvSpPr txBox="1">
            <a:spLocks noChangeArrowheads="1"/>
          </p:cNvSpPr>
          <p:nvPr/>
        </p:nvSpPr>
        <p:spPr bwMode="auto">
          <a:xfrm>
            <a:off x="3265488" y="5203825"/>
            <a:ext cx="1130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a:t>STAGING AREA</a:t>
            </a:r>
          </a:p>
        </p:txBody>
      </p:sp>
      <p:cxnSp>
        <p:nvCxnSpPr>
          <p:cNvPr id="14" name="Straight Connector 13"/>
          <p:cNvCxnSpPr>
            <a:stCxn id="3" idx="1"/>
          </p:cNvCxnSpPr>
          <p:nvPr/>
        </p:nvCxnSpPr>
        <p:spPr>
          <a:xfrm flipH="1">
            <a:off x="4773613" y="560388"/>
            <a:ext cx="3175" cy="5349875"/>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97075" y="3241675"/>
            <a:ext cx="2582863" cy="77311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solidFill>
                  <a:schemeClr val="tx1"/>
                </a:solidFill>
              </a:rPr>
              <a:t>Pre-Processing</a:t>
            </a:r>
          </a:p>
          <a:p>
            <a:pPr algn="ctr" eaLnBrk="1" fontAlgn="auto" hangingPunct="1">
              <a:spcBef>
                <a:spcPts val="0"/>
              </a:spcBef>
              <a:spcAft>
                <a:spcPts val="0"/>
              </a:spcAft>
              <a:defRPr/>
            </a:pPr>
            <a:r>
              <a:rPr lang="en-US" sz="1200" b="1" dirty="0">
                <a:solidFill>
                  <a:schemeClr val="tx1"/>
                </a:solidFill>
              </a:rPr>
              <a:t>(Mule)</a:t>
            </a:r>
          </a:p>
        </p:txBody>
      </p:sp>
      <p:sp>
        <p:nvSpPr>
          <p:cNvPr id="16" name="Oval 15"/>
          <p:cNvSpPr/>
          <p:nvPr/>
        </p:nvSpPr>
        <p:spPr>
          <a:xfrm>
            <a:off x="4918075" y="958850"/>
            <a:ext cx="981075" cy="390525"/>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tx1"/>
                </a:solidFill>
              </a:rPr>
              <a:t>Quartz</a:t>
            </a:r>
          </a:p>
        </p:txBody>
      </p:sp>
      <p:sp>
        <p:nvSpPr>
          <p:cNvPr id="17" name="Rectangle 16"/>
          <p:cNvSpPr/>
          <p:nvPr/>
        </p:nvSpPr>
        <p:spPr>
          <a:xfrm>
            <a:off x="4851400" y="3241675"/>
            <a:ext cx="3132138" cy="77311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solidFill>
                  <a:schemeClr val="tx1"/>
                </a:solidFill>
              </a:rPr>
              <a:t>POST-Processing</a:t>
            </a:r>
          </a:p>
          <a:p>
            <a:pPr algn="ctr" eaLnBrk="1" fontAlgn="auto" hangingPunct="1">
              <a:spcBef>
                <a:spcPts val="0"/>
              </a:spcBef>
              <a:spcAft>
                <a:spcPts val="0"/>
              </a:spcAft>
              <a:defRPr/>
            </a:pPr>
            <a:r>
              <a:rPr lang="en-US" sz="1200" b="1" dirty="0">
                <a:solidFill>
                  <a:schemeClr val="tx1"/>
                </a:solidFill>
              </a:rPr>
              <a:t>(Mule)</a:t>
            </a:r>
          </a:p>
        </p:txBody>
      </p:sp>
      <p:cxnSp>
        <p:nvCxnSpPr>
          <p:cNvPr id="18" name="Straight Connector 17"/>
          <p:cNvCxnSpPr/>
          <p:nvPr/>
        </p:nvCxnSpPr>
        <p:spPr>
          <a:xfrm flipH="1">
            <a:off x="8047038" y="484188"/>
            <a:ext cx="3175" cy="5351462"/>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9" name="Flowchart: Magnetic Disk 18"/>
          <p:cNvSpPr/>
          <p:nvPr/>
        </p:nvSpPr>
        <p:spPr>
          <a:xfrm>
            <a:off x="5805488" y="4456113"/>
            <a:ext cx="1263650" cy="606425"/>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86" name="TextBox 19"/>
          <p:cNvSpPr txBox="1">
            <a:spLocks noChangeArrowheads="1"/>
          </p:cNvSpPr>
          <p:nvPr/>
        </p:nvSpPr>
        <p:spPr bwMode="auto">
          <a:xfrm>
            <a:off x="5875338" y="5203825"/>
            <a:ext cx="1058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a:t>TARGET AREA</a:t>
            </a:r>
          </a:p>
        </p:txBody>
      </p:sp>
      <p:sp>
        <p:nvSpPr>
          <p:cNvPr id="21" name="Down Arrow 20"/>
          <p:cNvSpPr/>
          <p:nvPr/>
        </p:nvSpPr>
        <p:spPr>
          <a:xfrm>
            <a:off x="2346325" y="1620838"/>
            <a:ext cx="282575" cy="598487"/>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2" name="Down Arrow 21"/>
          <p:cNvSpPr/>
          <p:nvPr/>
        </p:nvSpPr>
        <p:spPr>
          <a:xfrm>
            <a:off x="5281613" y="1509713"/>
            <a:ext cx="282575" cy="1657350"/>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7189" name="TextBox 22"/>
          <p:cNvSpPr txBox="1">
            <a:spLocks noChangeArrowheads="1"/>
          </p:cNvSpPr>
          <p:nvPr/>
        </p:nvSpPr>
        <p:spPr bwMode="auto">
          <a:xfrm>
            <a:off x="5522913" y="2070100"/>
            <a:ext cx="625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a:t>7 AM </a:t>
            </a:r>
          </a:p>
          <a:p>
            <a:pPr eaLnBrk="1" hangingPunct="1">
              <a:lnSpc>
                <a:spcPct val="100000"/>
              </a:lnSpc>
              <a:spcBef>
                <a:spcPct val="0"/>
              </a:spcBef>
              <a:buFontTx/>
              <a:buNone/>
            </a:pPr>
            <a:r>
              <a:rPr lang="en-US" altLang="en-US" sz="1200" b="1"/>
              <a:t>Trigger</a:t>
            </a:r>
          </a:p>
        </p:txBody>
      </p:sp>
      <p:sp>
        <p:nvSpPr>
          <p:cNvPr id="24" name="Oval 23"/>
          <p:cNvSpPr/>
          <p:nvPr/>
        </p:nvSpPr>
        <p:spPr>
          <a:xfrm>
            <a:off x="6118225" y="952500"/>
            <a:ext cx="981075" cy="392113"/>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tx1"/>
                </a:solidFill>
              </a:rPr>
              <a:t>WCIS</a:t>
            </a:r>
          </a:p>
        </p:txBody>
      </p:sp>
      <p:sp>
        <p:nvSpPr>
          <p:cNvPr id="26" name="Up-Down Arrow 25"/>
          <p:cNvSpPr/>
          <p:nvPr/>
        </p:nvSpPr>
        <p:spPr>
          <a:xfrm>
            <a:off x="6470650" y="1468438"/>
            <a:ext cx="282575" cy="1657350"/>
          </a:xfrm>
          <a:prstGeom prst="up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7" name="Up-Down Arrow 26"/>
          <p:cNvSpPr/>
          <p:nvPr/>
        </p:nvSpPr>
        <p:spPr>
          <a:xfrm>
            <a:off x="6246813" y="4048125"/>
            <a:ext cx="282575" cy="374650"/>
          </a:xfrm>
          <a:prstGeom prst="up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Up-Down Arrow 27"/>
          <p:cNvSpPr/>
          <p:nvPr/>
        </p:nvSpPr>
        <p:spPr>
          <a:xfrm rot="2886007">
            <a:off x="4541837" y="4056063"/>
            <a:ext cx="282575" cy="520700"/>
          </a:xfrm>
          <a:prstGeom prst="up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Rectangle 28"/>
          <p:cNvSpPr/>
          <p:nvPr/>
        </p:nvSpPr>
        <p:spPr>
          <a:xfrm>
            <a:off x="8172450" y="3241675"/>
            <a:ext cx="2374900" cy="77311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solidFill>
                  <a:schemeClr val="tx1"/>
                </a:solidFill>
              </a:rPr>
              <a:t>DLEA FACADE</a:t>
            </a:r>
          </a:p>
          <a:p>
            <a:pPr algn="ctr" eaLnBrk="1" fontAlgn="auto" hangingPunct="1">
              <a:spcBef>
                <a:spcPts val="0"/>
              </a:spcBef>
              <a:spcAft>
                <a:spcPts val="0"/>
              </a:spcAft>
              <a:defRPr/>
            </a:pPr>
            <a:r>
              <a:rPr lang="en-US" sz="1200" b="1" dirty="0">
                <a:solidFill>
                  <a:schemeClr val="tx1"/>
                </a:solidFill>
              </a:rPr>
              <a:t>(Mule)</a:t>
            </a:r>
          </a:p>
        </p:txBody>
      </p:sp>
      <p:sp>
        <p:nvSpPr>
          <p:cNvPr id="30" name="Flowchart: Magnetic Disk 29"/>
          <p:cNvSpPr/>
          <p:nvPr/>
        </p:nvSpPr>
        <p:spPr>
          <a:xfrm>
            <a:off x="8801100" y="4457700"/>
            <a:ext cx="1262063" cy="608013"/>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96" name="TextBox 30"/>
          <p:cNvSpPr txBox="1">
            <a:spLocks noChangeArrowheads="1"/>
          </p:cNvSpPr>
          <p:nvPr/>
        </p:nvSpPr>
        <p:spPr bwMode="auto">
          <a:xfrm>
            <a:off x="8870950" y="5207000"/>
            <a:ext cx="1141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b="1"/>
              <a:t>CORNERSTONE</a:t>
            </a:r>
          </a:p>
          <a:p>
            <a:pPr algn="ctr" eaLnBrk="1" hangingPunct="1">
              <a:lnSpc>
                <a:spcPct val="100000"/>
              </a:lnSpc>
              <a:spcBef>
                <a:spcPct val="0"/>
              </a:spcBef>
              <a:buFontTx/>
              <a:buNone/>
            </a:pPr>
            <a:r>
              <a:rPr lang="en-US" altLang="en-US" sz="1200" b="1"/>
              <a:t>DATABASE</a:t>
            </a:r>
          </a:p>
        </p:txBody>
      </p:sp>
      <p:sp>
        <p:nvSpPr>
          <p:cNvPr id="32" name="Up-Down Arrow 31"/>
          <p:cNvSpPr/>
          <p:nvPr/>
        </p:nvSpPr>
        <p:spPr>
          <a:xfrm>
            <a:off x="9242425" y="4051300"/>
            <a:ext cx="282575" cy="374650"/>
          </a:xfrm>
          <a:prstGeom prst="up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p:cNvSpPr/>
          <p:nvPr/>
        </p:nvSpPr>
        <p:spPr>
          <a:xfrm>
            <a:off x="8239125" y="952500"/>
            <a:ext cx="981075" cy="392113"/>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tx1"/>
                </a:solidFill>
              </a:rPr>
              <a:t>WCIS</a:t>
            </a:r>
          </a:p>
        </p:txBody>
      </p:sp>
      <p:sp>
        <p:nvSpPr>
          <p:cNvPr id="34" name="Up-Down Arrow 33"/>
          <p:cNvSpPr/>
          <p:nvPr/>
        </p:nvSpPr>
        <p:spPr>
          <a:xfrm>
            <a:off x="8593138" y="1468438"/>
            <a:ext cx="280987" cy="1657350"/>
          </a:xfrm>
          <a:prstGeom prst="up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35" name="Oval 34"/>
          <p:cNvSpPr/>
          <p:nvPr/>
        </p:nvSpPr>
        <p:spPr>
          <a:xfrm>
            <a:off x="9348788" y="952500"/>
            <a:ext cx="981075" cy="392113"/>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tx1"/>
                </a:solidFill>
              </a:rPr>
              <a:t>CRSTN</a:t>
            </a:r>
          </a:p>
        </p:txBody>
      </p:sp>
      <p:sp>
        <p:nvSpPr>
          <p:cNvPr id="36" name="Up-Down Arrow 35"/>
          <p:cNvSpPr/>
          <p:nvPr/>
        </p:nvSpPr>
        <p:spPr>
          <a:xfrm>
            <a:off x="9710738" y="1468438"/>
            <a:ext cx="280987" cy="1657350"/>
          </a:xfrm>
          <a:prstGeom prst="up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7202" name="TextBox 36"/>
          <p:cNvSpPr txBox="1">
            <a:spLocks noChangeArrowheads="1"/>
          </p:cNvSpPr>
          <p:nvPr/>
        </p:nvSpPr>
        <p:spPr bwMode="auto">
          <a:xfrm>
            <a:off x="8755063" y="2070100"/>
            <a:ext cx="823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a:t>Link</a:t>
            </a:r>
          </a:p>
          <a:p>
            <a:pPr eaLnBrk="1" hangingPunct="1">
              <a:lnSpc>
                <a:spcPct val="100000"/>
              </a:lnSpc>
              <a:spcBef>
                <a:spcPct val="0"/>
              </a:spcBef>
              <a:buFontTx/>
              <a:buNone/>
            </a:pPr>
            <a:r>
              <a:rPr lang="en-US" altLang="en-US" sz="1200" b="1"/>
              <a:t>Customer</a:t>
            </a:r>
          </a:p>
        </p:txBody>
      </p:sp>
      <p:sp>
        <p:nvSpPr>
          <p:cNvPr id="7203" name="TextBox 37"/>
          <p:cNvSpPr txBox="1">
            <a:spLocks noChangeArrowheads="1"/>
          </p:cNvSpPr>
          <p:nvPr/>
        </p:nvSpPr>
        <p:spPr bwMode="auto">
          <a:xfrm>
            <a:off x="9979025" y="2070100"/>
            <a:ext cx="823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a:t>BPM</a:t>
            </a:r>
          </a:p>
          <a:p>
            <a:pPr eaLnBrk="1" hangingPunct="1">
              <a:lnSpc>
                <a:spcPct val="100000"/>
              </a:lnSpc>
              <a:spcBef>
                <a:spcPct val="0"/>
              </a:spcBef>
              <a:buFontTx/>
              <a:buNone/>
            </a:pPr>
            <a:r>
              <a:rPr lang="en-US" altLang="en-US" sz="1200" b="1"/>
              <a:t>Initiation</a:t>
            </a:r>
          </a:p>
        </p:txBody>
      </p:sp>
      <p:pic>
        <p:nvPicPr>
          <p:cNvPr id="7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613" y="5845175"/>
            <a:ext cx="17970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25" y="5845175"/>
            <a:ext cx="17970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06" name="TextBox 38"/>
          <p:cNvSpPr txBox="1">
            <a:spLocks noChangeArrowheads="1"/>
          </p:cNvSpPr>
          <p:nvPr/>
        </p:nvSpPr>
        <p:spPr bwMode="auto">
          <a:xfrm>
            <a:off x="2573338" y="6508750"/>
            <a:ext cx="1574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a:t>INGESTION MONITOR</a:t>
            </a:r>
          </a:p>
        </p:txBody>
      </p:sp>
      <p:sp>
        <p:nvSpPr>
          <p:cNvPr id="7207" name="TextBox 41"/>
          <p:cNvSpPr txBox="1">
            <a:spLocks noChangeArrowheads="1"/>
          </p:cNvSpPr>
          <p:nvPr/>
        </p:nvSpPr>
        <p:spPr bwMode="auto">
          <a:xfrm>
            <a:off x="5626100" y="6508750"/>
            <a:ext cx="19748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a:t>DATA ANALYST DASHBOARD</a:t>
            </a:r>
          </a:p>
        </p:txBody>
      </p:sp>
      <p:sp>
        <p:nvSpPr>
          <p:cNvPr id="7208" name="TextBox 42"/>
          <p:cNvSpPr txBox="1">
            <a:spLocks noChangeArrowheads="1"/>
          </p:cNvSpPr>
          <p:nvPr/>
        </p:nvSpPr>
        <p:spPr bwMode="auto">
          <a:xfrm>
            <a:off x="6738938" y="1885950"/>
            <a:ext cx="13477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AutoNum type="arabicPeriod"/>
            </a:pPr>
            <a:r>
              <a:rPr lang="en-US" altLang="en-US" sz="1200" b="1"/>
              <a:t>New ECN</a:t>
            </a:r>
          </a:p>
          <a:p>
            <a:pPr eaLnBrk="1" hangingPunct="1">
              <a:lnSpc>
                <a:spcPct val="100000"/>
              </a:lnSpc>
              <a:spcBef>
                <a:spcPct val="0"/>
              </a:spcBef>
              <a:buFontTx/>
              <a:buAutoNum type="arabicPeriod"/>
            </a:pPr>
            <a:r>
              <a:rPr lang="en-US" altLang="en-US" sz="1200" b="1"/>
              <a:t>Single ECN</a:t>
            </a:r>
          </a:p>
          <a:p>
            <a:pPr eaLnBrk="1" hangingPunct="1">
              <a:lnSpc>
                <a:spcPct val="100000"/>
              </a:lnSpc>
              <a:spcBef>
                <a:spcPct val="0"/>
              </a:spcBef>
              <a:buFontTx/>
              <a:buAutoNum type="arabicPeriod"/>
            </a:pPr>
            <a:r>
              <a:rPr lang="en-US" altLang="en-US" sz="1200" b="1"/>
              <a:t>Multiple ECNs</a:t>
            </a:r>
          </a:p>
        </p:txBody>
      </p:sp>
      <p:sp>
        <p:nvSpPr>
          <p:cNvPr id="44" name="Rectangle 43"/>
          <p:cNvSpPr/>
          <p:nvPr/>
        </p:nvSpPr>
        <p:spPr>
          <a:xfrm>
            <a:off x="1801813" y="193675"/>
            <a:ext cx="6245225" cy="23336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600" b="1" dirty="0">
                <a:solidFill>
                  <a:schemeClr val="tx1"/>
                </a:solidFill>
              </a:rPr>
              <a:t>B </a:t>
            </a:r>
            <a:r>
              <a:rPr lang="en-US" sz="1600" b="1" dirty="0" err="1">
                <a:solidFill>
                  <a:schemeClr val="tx1"/>
                </a:solidFill>
              </a:rPr>
              <a:t>B</a:t>
            </a:r>
            <a:r>
              <a:rPr lang="en-US" sz="1600" b="1" dirty="0">
                <a:solidFill>
                  <a:schemeClr val="tx1"/>
                </a:solidFill>
              </a:rPr>
              <a:t> G      L O A D E R </a:t>
            </a:r>
          </a:p>
        </p:txBody>
      </p:sp>
      <p:sp>
        <p:nvSpPr>
          <p:cNvPr id="45" name="Rectangle 44"/>
          <p:cNvSpPr/>
          <p:nvPr/>
        </p:nvSpPr>
        <p:spPr>
          <a:xfrm>
            <a:off x="8047038" y="203200"/>
            <a:ext cx="2528887" cy="22701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600" b="1" dirty="0">
                <a:solidFill>
                  <a:schemeClr val="tx1"/>
                </a:solidFill>
              </a:rPr>
              <a:t>FACADE</a:t>
            </a:r>
          </a:p>
        </p:txBody>
      </p:sp>
      <p:sp>
        <p:nvSpPr>
          <p:cNvPr id="7" name="Oval 6"/>
          <p:cNvSpPr/>
          <p:nvPr/>
        </p:nvSpPr>
        <p:spPr>
          <a:xfrm>
            <a:off x="1663700" y="3832225"/>
            <a:ext cx="6218238" cy="1836738"/>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12" name="TextBox 12"/>
          <p:cNvSpPr txBox="1">
            <a:spLocks noChangeArrowheads="1"/>
          </p:cNvSpPr>
          <p:nvPr/>
        </p:nvSpPr>
        <p:spPr bwMode="auto">
          <a:xfrm>
            <a:off x="366713" y="3144838"/>
            <a:ext cx="13922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C00000"/>
                </a:solidFill>
              </a:rPr>
              <a:t>Replacing unreliable caching mechanism with replicated persistent store</a:t>
            </a:r>
          </a:p>
        </p:txBody>
      </p:sp>
      <p:cxnSp>
        <p:nvCxnSpPr>
          <p:cNvPr id="47" name="Straight Connector 46"/>
          <p:cNvCxnSpPr/>
          <p:nvPr/>
        </p:nvCxnSpPr>
        <p:spPr>
          <a:xfrm>
            <a:off x="200025" y="3241675"/>
            <a:ext cx="0" cy="24272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200025" y="5341938"/>
            <a:ext cx="2052638" cy="3270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649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31850" y="444500"/>
            <a:ext cx="10515600" cy="635000"/>
          </a:xfrm>
        </p:spPr>
        <p:txBody>
          <a:bodyPr/>
          <a:lstStyle/>
          <a:p>
            <a:pPr eaLnBrk="1" hangingPunct="1"/>
            <a:r>
              <a:rPr lang="en-US" altLang="en-US" sz="2800" smtClean="0"/>
              <a:t>Mainstream Activities  - Relevance to Duncan, CRSTM Team</a:t>
            </a:r>
          </a:p>
        </p:txBody>
      </p:sp>
      <p:sp>
        <p:nvSpPr>
          <p:cNvPr id="3" name="Text Placeholder 2"/>
          <p:cNvSpPr>
            <a:spLocks noGrp="1"/>
          </p:cNvSpPr>
          <p:nvPr>
            <p:ph type="body" idx="1"/>
          </p:nvPr>
        </p:nvSpPr>
        <p:spPr>
          <a:xfrm>
            <a:off x="579438" y="1176338"/>
            <a:ext cx="10515600" cy="5407025"/>
          </a:xfrm>
        </p:spPr>
        <p:txBody>
          <a:bodyPr rtlCol="0">
            <a:normAutofit/>
          </a:bodyPr>
          <a:lstStyle/>
          <a:p>
            <a:pPr eaLnBrk="1" fontAlgn="auto" hangingPunct="1">
              <a:spcAft>
                <a:spcPts val="0"/>
              </a:spcAft>
              <a:defRPr/>
            </a:pPr>
            <a:endParaRPr lang="en-US" sz="1700" b="1" dirty="0" smtClean="0"/>
          </a:p>
          <a:p>
            <a:pPr eaLnBrk="1" fontAlgn="auto" hangingPunct="1">
              <a:spcAft>
                <a:spcPts val="0"/>
              </a:spcAft>
              <a:defRPr/>
            </a:pPr>
            <a:r>
              <a:rPr lang="en-US" sz="1700" b="1" dirty="0" smtClean="0"/>
              <a:t>1.   Holding </a:t>
            </a:r>
            <a:r>
              <a:rPr lang="en-US" sz="1700" b="1" dirty="0"/>
              <a:t>off</a:t>
            </a:r>
            <a:r>
              <a:rPr lang="en-US" sz="1700" dirty="0"/>
              <a:t> on sending  Customer MP data to CRSTN by 24-48 hours in cases where the new Wcis-ID request is made by </a:t>
            </a:r>
            <a:r>
              <a:rPr lang="en-US" sz="1700" dirty="0" smtClean="0"/>
              <a:t> BBG  Loader </a:t>
            </a:r>
            <a:r>
              <a:rPr lang="en-US" sz="1700" dirty="0"/>
              <a:t>(MP, RP levels) – just to mitigate risks around WCIS remapping (performed intraday) </a:t>
            </a:r>
            <a:r>
              <a:rPr lang="en-US" sz="1700" i="1" dirty="0"/>
              <a:t> {</a:t>
            </a:r>
            <a:r>
              <a:rPr lang="en-US" sz="1700" i="1" dirty="0" smtClean="0"/>
              <a:t>Duncan request}</a:t>
            </a:r>
            <a:endParaRPr lang="en-US" sz="1700" dirty="0"/>
          </a:p>
          <a:p>
            <a:pPr eaLnBrk="1" fontAlgn="auto" hangingPunct="1">
              <a:spcAft>
                <a:spcPts val="0"/>
              </a:spcAft>
              <a:defRPr/>
            </a:pPr>
            <a:r>
              <a:rPr lang="en-US" sz="1700" dirty="0"/>
              <a:t> </a:t>
            </a:r>
            <a:r>
              <a:rPr lang="en-US" sz="1700" dirty="0" smtClean="0"/>
              <a:t>2</a:t>
            </a:r>
            <a:r>
              <a:rPr lang="en-US" sz="1700" dirty="0"/>
              <a:t>.    </a:t>
            </a:r>
            <a:r>
              <a:rPr lang="en-US" sz="1700" b="1" dirty="0" smtClean="0"/>
              <a:t>Email </a:t>
            </a:r>
            <a:r>
              <a:rPr lang="en-US" sz="1700" b="1" dirty="0"/>
              <a:t>batching</a:t>
            </a:r>
            <a:r>
              <a:rPr lang="en-US" sz="1700" dirty="0"/>
              <a:t> in mule to replace existing mechanism in BPM  </a:t>
            </a:r>
            <a:r>
              <a:rPr lang="en-US" sz="1700" i="1" dirty="0"/>
              <a:t> {</a:t>
            </a:r>
            <a:r>
              <a:rPr lang="en-US" sz="1700" i="1" dirty="0" smtClean="0"/>
              <a:t>Aamir request}</a:t>
            </a:r>
            <a:endParaRPr lang="en-US" sz="1700" dirty="0"/>
          </a:p>
          <a:p>
            <a:pPr eaLnBrk="1" fontAlgn="auto" hangingPunct="1">
              <a:spcAft>
                <a:spcPts val="0"/>
              </a:spcAft>
              <a:defRPr/>
            </a:pPr>
            <a:r>
              <a:rPr lang="en-US" sz="1700" dirty="0"/>
              <a:t> </a:t>
            </a:r>
            <a:r>
              <a:rPr lang="en-US" sz="1700" dirty="0" smtClean="0"/>
              <a:t>3</a:t>
            </a:r>
            <a:r>
              <a:rPr lang="en-US" sz="1700" dirty="0"/>
              <a:t>.    </a:t>
            </a:r>
            <a:r>
              <a:rPr lang="en-US" sz="1700" dirty="0" smtClean="0"/>
              <a:t>Eliminating </a:t>
            </a:r>
            <a:r>
              <a:rPr lang="en-US" sz="1700" dirty="0"/>
              <a:t>situations where </a:t>
            </a:r>
            <a:r>
              <a:rPr lang="en-US" sz="1700" b="1" dirty="0"/>
              <a:t>circular</a:t>
            </a:r>
            <a:r>
              <a:rPr lang="en-US" sz="1700" dirty="0"/>
              <a:t> references can be created between MP and RP parties  </a:t>
            </a:r>
            <a:r>
              <a:rPr lang="en-US" sz="1700" i="1" dirty="0"/>
              <a:t> {</a:t>
            </a:r>
            <a:r>
              <a:rPr lang="en-US" sz="1700" i="1" dirty="0" smtClean="0"/>
              <a:t>Duncan </a:t>
            </a:r>
            <a:r>
              <a:rPr lang="en-US" sz="1700" i="1" dirty="0"/>
              <a:t> request</a:t>
            </a:r>
            <a:r>
              <a:rPr lang="en-US" sz="1700" i="1" dirty="0" smtClean="0"/>
              <a:t>}</a:t>
            </a:r>
            <a:endParaRPr lang="en-US" sz="1700" dirty="0"/>
          </a:p>
          <a:p>
            <a:pPr eaLnBrk="1" fontAlgn="auto" hangingPunct="1">
              <a:spcAft>
                <a:spcPts val="0"/>
              </a:spcAft>
              <a:defRPr/>
            </a:pPr>
            <a:r>
              <a:rPr lang="en-US" sz="1700" dirty="0"/>
              <a:t> </a:t>
            </a:r>
            <a:endParaRPr lang="en-US" sz="1700" dirty="0" smtClean="0"/>
          </a:p>
          <a:p>
            <a:pPr eaLnBrk="1" fontAlgn="auto" hangingPunct="1">
              <a:spcAft>
                <a:spcPts val="0"/>
              </a:spcAft>
              <a:defRPr/>
            </a:pPr>
            <a:endParaRPr lang="en-US" sz="1700" dirty="0"/>
          </a:p>
          <a:p>
            <a:pPr eaLnBrk="1" fontAlgn="auto" hangingPunct="1">
              <a:spcAft>
                <a:spcPts val="0"/>
              </a:spcAft>
              <a:defRPr/>
            </a:pPr>
            <a:endParaRPr lang="en-US" sz="1700" dirty="0" smtClean="0"/>
          </a:p>
          <a:p>
            <a:pPr eaLnBrk="1" fontAlgn="auto" hangingPunct="1">
              <a:spcAft>
                <a:spcPts val="0"/>
              </a:spcAft>
              <a:defRPr/>
            </a:pPr>
            <a:endParaRPr lang="en-US" sz="1700" dirty="0" smtClean="0"/>
          </a:p>
          <a:p>
            <a:pPr eaLnBrk="1" fontAlgn="auto" hangingPunct="1">
              <a:spcAft>
                <a:spcPts val="0"/>
              </a:spcAft>
              <a:defRPr/>
            </a:pPr>
            <a:endParaRPr lang="en-US" sz="1700" dirty="0"/>
          </a:p>
          <a:p>
            <a:pPr eaLnBrk="1" fontAlgn="auto" hangingPunct="1">
              <a:spcAft>
                <a:spcPts val="0"/>
              </a:spcAft>
              <a:defRPr/>
            </a:pPr>
            <a:r>
              <a:rPr lang="en-US" sz="1700" dirty="0" smtClean="0"/>
              <a:t>4.</a:t>
            </a:r>
            <a:r>
              <a:rPr lang="en-US" sz="1700" dirty="0"/>
              <a:t>    </a:t>
            </a:r>
            <a:r>
              <a:rPr lang="en-US" sz="1700" dirty="0" smtClean="0"/>
              <a:t>“</a:t>
            </a:r>
            <a:r>
              <a:rPr lang="en-US" sz="1700" dirty="0"/>
              <a:t>Mongolizing” BBG Loader data store to ensure data persistence for BBG Loader  (work-in-progress) </a:t>
            </a:r>
            <a:r>
              <a:rPr lang="en-US" sz="1700" i="1" dirty="0"/>
              <a:t>{myself}</a:t>
            </a:r>
            <a:endParaRPr lang="en-US" sz="1700" dirty="0"/>
          </a:p>
          <a:p>
            <a:pPr eaLnBrk="1" fontAlgn="auto" hangingPunct="1">
              <a:spcAft>
                <a:spcPts val="0"/>
              </a:spcAft>
              <a:defRPr/>
            </a:pPr>
            <a:r>
              <a:rPr lang="en-US" sz="1700" i="1" dirty="0"/>
              <a:t> </a:t>
            </a:r>
            <a:r>
              <a:rPr lang="en-US" sz="1700" dirty="0"/>
              <a:t> </a:t>
            </a:r>
          </a:p>
          <a:p>
            <a:pPr eaLnBrk="1" fontAlgn="auto" hangingPunct="1">
              <a:spcAft>
                <a:spcPts val="0"/>
              </a:spcAft>
              <a:defRPr/>
            </a:pPr>
            <a:endParaRPr lang="en-US" sz="2000" dirty="0"/>
          </a:p>
        </p:txBody>
      </p:sp>
      <p:pic>
        <p:nvPicPr>
          <p:cNvPr id="6" name="Picture 5"/>
          <p:cNvPicPr>
            <a:picLocks noChangeAspect="1"/>
          </p:cNvPicPr>
          <p:nvPr/>
        </p:nvPicPr>
        <p:blipFill>
          <a:blip r:embed="rId2"/>
          <a:stretch>
            <a:fillRect/>
          </a:stretch>
        </p:blipFill>
        <p:spPr>
          <a:xfrm>
            <a:off x="1266567" y="3157312"/>
            <a:ext cx="11065046" cy="1270801"/>
          </a:xfrm>
          <a:prstGeom prst="rect">
            <a:avLst/>
          </a:prstGeom>
          <a:effectLst>
            <a:softEdge rad="12700"/>
          </a:effectLst>
          <a:scene3d>
            <a:camera prst="orthographicFront"/>
            <a:lightRig rig="threePt" dir="t"/>
          </a:scene3d>
          <a:sp3d>
            <a:bevelT prst="relaxedInset"/>
          </a:sp3d>
        </p:spPr>
      </p:pic>
      <p:sp>
        <p:nvSpPr>
          <p:cNvPr id="8197" name="TextBox 6"/>
          <p:cNvSpPr txBox="1">
            <a:spLocks noChangeArrowheads="1"/>
          </p:cNvSpPr>
          <p:nvPr/>
        </p:nvSpPr>
        <p:spPr bwMode="auto">
          <a:xfrm>
            <a:off x="519113" y="5503863"/>
            <a:ext cx="8050212" cy="722312"/>
          </a:xfrm>
          <a:prstGeom prst="rect">
            <a:avLst/>
          </a:prstGeom>
          <a:solidFill>
            <a:srgbClr val="EB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ts val="600"/>
              </a:spcBef>
              <a:buFontTx/>
              <a:buNone/>
            </a:pPr>
            <a:r>
              <a:rPr lang="en-US" altLang="en-US" sz="1800" b="1">
                <a:solidFill>
                  <a:srgbClr val="002060"/>
                </a:solidFill>
              </a:rPr>
              <a:t>Benefit coming from change #3:   </a:t>
            </a:r>
          </a:p>
          <a:p>
            <a:pPr eaLnBrk="1" hangingPunct="1">
              <a:lnSpc>
                <a:spcPct val="100000"/>
              </a:lnSpc>
              <a:spcBef>
                <a:spcPts val="600"/>
              </a:spcBef>
              <a:buFontTx/>
              <a:buNone/>
            </a:pPr>
            <a:r>
              <a:rPr lang="en-US" altLang="en-US" sz="1800">
                <a:solidFill>
                  <a:srgbClr val="002060"/>
                </a:solidFill>
              </a:rPr>
              <a:t>  Eliminating DUPs - circular references between Customer Main and Related parties</a:t>
            </a:r>
          </a:p>
        </p:txBody>
      </p:sp>
    </p:spTree>
    <p:extLst>
      <p:ext uri="{BB962C8B-B14F-4D97-AF65-F5344CB8AC3E}">
        <p14:creationId xmlns:p14="http://schemas.microsoft.com/office/powerpoint/2010/main" val="2506810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1850" y="227013"/>
            <a:ext cx="10515600" cy="635000"/>
          </a:xfrm>
        </p:spPr>
        <p:txBody>
          <a:bodyPr/>
          <a:lstStyle/>
          <a:p>
            <a:pPr eaLnBrk="1" hangingPunct="1"/>
            <a:r>
              <a:rPr lang="en-US" altLang="en-US" sz="2800" smtClean="0"/>
              <a:t>Mainstream Activities  - Relevance to Duncan, CRSTM Team</a:t>
            </a:r>
          </a:p>
        </p:txBody>
      </p:sp>
      <p:sp>
        <p:nvSpPr>
          <p:cNvPr id="3" name="Text Placeholder 2"/>
          <p:cNvSpPr>
            <a:spLocks noGrp="1"/>
          </p:cNvSpPr>
          <p:nvPr>
            <p:ph type="body" idx="1"/>
          </p:nvPr>
        </p:nvSpPr>
        <p:spPr>
          <a:xfrm>
            <a:off x="579438" y="1176338"/>
            <a:ext cx="10515600" cy="5407025"/>
          </a:xfrm>
        </p:spPr>
        <p:txBody>
          <a:bodyPr rtlCol="0">
            <a:normAutofit/>
          </a:bodyPr>
          <a:lstStyle/>
          <a:p>
            <a:pPr eaLnBrk="1" fontAlgn="auto" hangingPunct="1">
              <a:spcAft>
                <a:spcPts val="0"/>
              </a:spcAft>
              <a:defRPr/>
            </a:pPr>
            <a:r>
              <a:rPr lang="en-US" sz="1700" i="1" dirty="0"/>
              <a:t> </a:t>
            </a:r>
            <a:r>
              <a:rPr lang="en-US" sz="1700" dirty="0" smtClean="0"/>
              <a:t>5. </a:t>
            </a:r>
            <a:r>
              <a:rPr lang="en-US" sz="1700" dirty="0"/>
              <a:t>    Infrastructure effort </a:t>
            </a:r>
            <a:r>
              <a:rPr lang="en-US" sz="1700" dirty="0" smtClean="0"/>
              <a:t>– Setup for Mongo in PROD.</a:t>
            </a:r>
            <a:r>
              <a:rPr lang="en-US" sz="1700" dirty="0"/>
              <a:t>  </a:t>
            </a:r>
            <a:r>
              <a:rPr lang="en-US" sz="1700" i="1" dirty="0" smtClean="0"/>
              <a:t>{Onboarding for MongoDB, </a:t>
            </a:r>
            <a:r>
              <a:rPr lang="en-US" sz="1700" i="1" dirty="0"/>
              <a:t>Mule </a:t>
            </a:r>
            <a:r>
              <a:rPr lang="en-US" sz="1700" i="1" dirty="0" smtClean="0"/>
              <a:t>Support, WF Mongo Arch.}</a:t>
            </a:r>
            <a:endParaRPr lang="en-US" sz="1700" dirty="0"/>
          </a:p>
          <a:p>
            <a:pPr eaLnBrk="1" fontAlgn="auto" hangingPunct="1">
              <a:spcAft>
                <a:spcPts val="0"/>
              </a:spcAft>
              <a:defRPr/>
            </a:pPr>
            <a:endParaRPr lang="en-US" sz="1700" dirty="0" smtClean="0"/>
          </a:p>
          <a:p>
            <a:pPr eaLnBrk="1" fontAlgn="auto" hangingPunct="1">
              <a:spcAft>
                <a:spcPts val="0"/>
              </a:spcAft>
              <a:defRPr/>
            </a:pPr>
            <a:endParaRPr lang="en-US" sz="1700" dirty="0" smtClean="0"/>
          </a:p>
          <a:p>
            <a:pPr eaLnBrk="1" fontAlgn="auto" hangingPunct="1">
              <a:spcAft>
                <a:spcPts val="0"/>
              </a:spcAft>
              <a:defRPr/>
            </a:pPr>
            <a:endParaRPr lang="en-US" sz="1700" dirty="0"/>
          </a:p>
          <a:p>
            <a:pPr eaLnBrk="1" fontAlgn="auto" hangingPunct="1">
              <a:spcAft>
                <a:spcPts val="0"/>
              </a:spcAft>
              <a:defRPr/>
            </a:pPr>
            <a:endParaRPr lang="en-US" sz="1700" dirty="0" smtClean="0"/>
          </a:p>
          <a:p>
            <a:pPr eaLnBrk="1" fontAlgn="auto" hangingPunct="1">
              <a:spcAft>
                <a:spcPts val="0"/>
              </a:spcAft>
              <a:defRPr/>
            </a:pPr>
            <a:endParaRPr lang="en-US" sz="1700" dirty="0" smtClean="0"/>
          </a:p>
          <a:p>
            <a:pPr eaLnBrk="1" fontAlgn="auto" hangingPunct="1">
              <a:spcAft>
                <a:spcPts val="0"/>
              </a:spcAft>
              <a:defRPr/>
            </a:pPr>
            <a:endParaRPr lang="en-US" sz="1700" dirty="0"/>
          </a:p>
          <a:p>
            <a:pPr eaLnBrk="1" fontAlgn="auto" hangingPunct="1">
              <a:spcAft>
                <a:spcPts val="0"/>
              </a:spcAft>
              <a:defRPr/>
            </a:pPr>
            <a:endParaRPr lang="en-US" sz="1700" dirty="0" smtClean="0"/>
          </a:p>
          <a:p>
            <a:pPr eaLnBrk="1" fontAlgn="auto" hangingPunct="1">
              <a:spcAft>
                <a:spcPts val="0"/>
              </a:spcAft>
              <a:defRPr/>
            </a:pPr>
            <a:endParaRPr lang="en-US" sz="1700" dirty="0" smtClean="0"/>
          </a:p>
          <a:p>
            <a:pPr eaLnBrk="1" fontAlgn="auto" hangingPunct="1">
              <a:spcAft>
                <a:spcPts val="0"/>
              </a:spcAft>
              <a:defRPr/>
            </a:pPr>
            <a:r>
              <a:rPr lang="en-US" sz="1700" dirty="0"/>
              <a:t> </a:t>
            </a:r>
            <a:r>
              <a:rPr lang="en-US" sz="1700" dirty="0" smtClean="0"/>
              <a:t>6.</a:t>
            </a:r>
            <a:r>
              <a:rPr lang="en-US" sz="1700" dirty="0"/>
              <a:t>     </a:t>
            </a:r>
            <a:r>
              <a:rPr lang="en-US" sz="1700" dirty="0" smtClean="0"/>
              <a:t>WCIS </a:t>
            </a:r>
            <a:r>
              <a:rPr lang="en-US" sz="1700" dirty="0"/>
              <a:t>service extensions – supplemental enhancement works on  BBG Loader services  for additional data </a:t>
            </a:r>
            <a:r>
              <a:rPr lang="en-US" sz="1700" dirty="0" smtClean="0"/>
              <a:t> </a:t>
            </a:r>
          </a:p>
          <a:p>
            <a:pPr eaLnBrk="1" fontAlgn="auto" hangingPunct="1">
              <a:spcAft>
                <a:spcPts val="0"/>
              </a:spcAft>
              <a:defRPr/>
            </a:pPr>
            <a:r>
              <a:rPr lang="en-US" sz="1700" dirty="0"/>
              <a:t> </a:t>
            </a:r>
            <a:r>
              <a:rPr lang="en-US" sz="1700" dirty="0" smtClean="0"/>
              <a:t>        provisions </a:t>
            </a:r>
            <a:r>
              <a:rPr lang="en-US" sz="1700" i="1" dirty="0"/>
              <a:t> {</a:t>
            </a:r>
            <a:r>
              <a:rPr lang="en-US" sz="1700" i="1" dirty="0" smtClean="0"/>
              <a:t>Duncan }</a:t>
            </a:r>
            <a:endParaRPr lang="en-US" sz="1700" dirty="0"/>
          </a:p>
          <a:p>
            <a:pPr eaLnBrk="1" fontAlgn="auto" hangingPunct="1">
              <a:spcAft>
                <a:spcPts val="0"/>
              </a:spcAft>
              <a:defRPr/>
            </a:pPr>
            <a:r>
              <a:rPr lang="en-US" sz="1700" dirty="0"/>
              <a:t> </a:t>
            </a:r>
            <a:r>
              <a:rPr lang="en-US" sz="1700" dirty="0" smtClean="0"/>
              <a:t>7. </a:t>
            </a:r>
            <a:r>
              <a:rPr lang="en-US" sz="1700" dirty="0"/>
              <a:t>   </a:t>
            </a:r>
            <a:r>
              <a:rPr lang="en-US" sz="1700" dirty="0" smtClean="0"/>
              <a:t> Last </a:t>
            </a:r>
            <a:r>
              <a:rPr lang="en-US" sz="1700" dirty="0"/>
              <a:t>but not least … WFS service changes  </a:t>
            </a:r>
            <a:r>
              <a:rPr lang="en-US" sz="1700" i="1" dirty="0"/>
              <a:t>{Ravish}</a:t>
            </a:r>
            <a:endParaRPr lang="en-US" sz="1700" dirty="0"/>
          </a:p>
          <a:p>
            <a:pPr eaLnBrk="1" fontAlgn="auto" hangingPunct="1">
              <a:spcAft>
                <a:spcPts val="0"/>
              </a:spcAft>
              <a:defRPr/>
            </a:pPr>
            <a:r>
              <a:rPr lang="en-US" sz="1700" dirty="0"/>
              <a:t> </a:t>
            </a:r>
          </a:p>
          <a:p>
            <a:pPr eaLnBrk="1" fontAlgn="auto" hangingPunct="1">
              <a:spcAft>
                <a:spcPts val="0"/>
              </a:spcAft>
              <a:defRPr/>
            </a:pPr>
            <a:endParaRPr lang="en-US" sz="2000" dirty="0"/>
          </a:p>
        </p:txBody>
      </p:sp>
      <p:sp>
        <p:nvSpPr>
          <p:cNvPr id="9220" name="TextBox 6"/>
          <p:cNvSpPr txBox="1">
            <a:spLocks noChangeArrowheads="1"/>
          </p:cNvSpPr>
          <p:nvPr/>
        </p:nvSpPr>
        <p:spPr bwMode="auto">
          <a:xfrm>
            <a:off x="565150" y="5675313"/>
            <a:ext cx="7402513" cy="722312"/>
          </a:xfrm>
          <a:prstGeom prst="rect">
            <a:avLst/>
          </a:prstGeom>
          <a:solidFill>
            <a:srgbClr val="EB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ts val="600"/>
              </a:spcBef>
              <a:buFontTx/>
              <a:buNone/>
            </a:pPr>
            <a:r>
              <a:rPr lang="en-US" altLang="en-US" sz="1800" b="1">
                <a:solidFill>
                  <a:srgbClr val="002060"/>
                </a:solidFill>
              </a:rPr>
              <a:t>Benefits from change #5:   </a:t>
            </a:r>
            <a:endParaRPr lang="en-US" altLang="en-US" sz="1800">
              <a:solidFill>
                <a:srgbClr val="002060"/>
              </a:solidFill>
            </a:endParaRPr>
          </a:p>
          <a:p>
            <a:pPr eaLnBrk="1" hangingPunct="1">
              <a:lnSpc>
                <a:spcPct val="100000"/>
              </a:lnSpc>
              <a:spcBef>
                <a:spcPts val="600"/>
              </a:spcBef>
              <a:buFontTx/>
              <a:buNone/>
            </a:pPr>
            <a:r>
              <a:rPr lang="en-US" altLang="en-US" sz="1800">
                <a:solidFill>
                  <a:srgbClr val="002060"/>
                </a:solidFill>
              </a:rPr>
              <a:t>    Provisioning an enterprise grade caching solution.  </a:t>
            </a:r>
          </a:p>
        </p:txBody>
      </p:sp>
      <p:pic>
        <p:nvPicPr>
          <p:cNvPr id="4" name="Picture 3"/>
          <p:cNvPicPr>
            <a:picLocks noChangeAspect="1"/>
          </p:cNvPicPr>
          <p:nvPr/>
        </p:nvPicPr>
        <p:blipFill>
          <a:blip r:embed="rId2"/>
          <a:stretch>
            <a:fillRect/>
          </a:stretch>
        </p:blipFill>
        <p:spPr>
          <a:xfrm>
            <a:off x="1870937" y="1514489"/>
            <a:ext cx="8887370" cy="2821387"/>
          </a:xfrm>
          <a:prstGeom prst="rect">
            <a:avLst/>
          </a:prstGeom>
          <a:solidFill>
            <a:srgbClr val="EBFFFF"/>
          </a:solidFill>
          <a:scene3d>
            <a:camera prst="orthographicFront"/>
            <a:lightRig rig="threePt" dir="t"/>
          </a:scene3d>
          <a:sp3d>
            <a:bevelT/>
          </a:sp3d>
        </p:spPr>
      </p:pic>
    </p:spTree>
    <p:extLst>
      <p:ext uri="{BB962C8B-B14F-4D97-AF65-F5344CB8AC3E}">
        <p14:creationId xmlns:p14="http://schemas.microsoft.com/office/powerpoint/2010/main" val="90515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91" y="1552708"/>
            <a:ext cx="6508730" cy="4832447"/>
          </a:xfrm>
          <a:prstGeom prst="rect">
            <a:avLst/>
          </a:prstGeom>
        </p:spPr>
      </p:pic>
      <p:sp>
        <p:nvSpPr>
          <p:cNvPr id="3" name="TextBox 2"/>
          <p:cNvSpPr txBox="1"/>
          <p:nvPr/>
        </p:nvSpPr>
        <p:spPr>
          <a:xfrm>
            <a:off x="1410789" y="653143"/>
            <a:ext cx="3296865" cy="369332"/>
          </a:xfrm>
          <a:prstGeom prst="rect">
            <a:avLst/>
          </a:prstGeom>
          <a:noFill/>
        </p:spPr>
        <p:txBody>
          <a:bodyPr wrap="none" rtlCol="0">
            <a:spAutoFit/>
          </a:bodyPr>
          <a:lstStyle/>
          <a:p>
            <a:r>
              <a:rPr lang="en-US" dirty="0" smtClean="0"/>
              <a:t>WCIS Integration –Post processor</a:t>
            </a:r>
            <a:endParaRPr lang="en-US" dirty="0"/>
          </a:p>
        </p:txBody>
      </p:sp>
      <p:sp>
        <p:nvSpPr>
          <p:cNvPr id="13" name="Rectangle 12"/>
          <p:cNvSpPr/>
          <p:nvPr/>
        </p:nvSpPr>
        <p:spPr>
          <a:xfrm>
            <a:off x="7056257" y="653143"/>
            <a:ext cx="2583079" cy="369332"/>
          </a:xfrm>
          <a:prstGeom prst="rect">
            <a:avLst/>
          </a:prstGeom>
        </p:spPr>
        <p:txBody>
          <a:bodyPr wrap="none">
            <a:spAutoFit/>
          </a:bodyPr>
          <a:lstStyle/>
          <a:p>
            <a:r>
              <a:rPr lang="en-US" dirty="0"/>
              <a:t>WCIS Integration </a:t>
            </a:r>
            <a:r>
              <a:rPr lang="en-US" dirty="0" smtClean="0"/>
              <a:t>–Facade</a:t>
            </a:r>
            <a:endParaRPr lang="en-US" dirty="0"/>
          </a:p>
        </p:txBody>
      </p:sp>
      <p:sp>
        <p:nvSpPr>
          <p:cNvPr id="14" name="Diamond 13"/>
          <p:cNvSpPr/>
          <p:nvPr/>
        </p:nvSpPr>
        <p:spPr>
          <a:xfrm>
            <a:off x="7689669" y="1207141"/>
            <a:ext cx="2560320" cy="197447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WCIS:Check</a:t>
            </a:r>
            <a:r>
              <a:rPr lang="en-US" dirty="0" smtClean="0"/>
              <a:t> Volker Flag Set for Customer</a:t>
            </a:r>
            <a:endParaRPr lang="en-US" dirty="0"/>
          </a:p>
        </p:txBody>
      </p:sp>
      <p:sp>
        <p:nvSpPr>
          <p:cNvPr id="15" name="Rectangle 14"/>
          <p:cNvSpPr/>
          <p:nvPr/>
        </p:nvSpPr>
        <p:spPr>
          <a:xfrm>
            <a:off x="7689669" y="3582599"/>
            <a:ext cx="3135086" cy="5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Facde</a:t>
            </a:r>
            <a:r>
              <a:rPr lang="en-US" dirty="0" smtClean="0"/>
              <a:t> specific Invocations</a:t>
            </a:r>
            <a:endParaRPr lang="en-US" dirty="0"/>
          </a:p>
        </p:txBody>
      </p:sp>
      <p:sp>
        <p:nvSpPr>
          <p:cNvPr id="16" name="Rectangle 15"/>
          <p:cNvSpPr/>
          <p:nvPr/>
        </p:nvSpPr>
        <p:spPr>
          <a:xfrm>
            <a:off x="7689669" y="4635945"/>
            <a:ext cx="3135086" cy="60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WCIS:ProcessRelatedEntity</a:t>
            </a:r>
            <a:r>
              <a:rPr lang="en-US" dirty="0" smtClean="0"/>
              <a:t> </a:t>
            </a:r>
            <a:endParaRPr lang="en-US" dirty="0"/>
          </a:p>
        </p:txBody>
      </p:sp>
      <p:sp>
        <p:nvSpPr>
          <p:cNvPr id="17" name="TextBox 16"/>
          <p:cNvSpPr txBox="1"/>
          <p:nvPr/>
        </p:nvSpPr>
        <p:spPr>
          <a:xfrm>
            <a:off x="9639336" y="2996947"/>
            <a:ext cx="486030" cy="369332"/>
          </a:xfrm>
          <a:prstGeom prst="rect">
            <a:avLst/>
          </a:prstGeom>
          <a:noFill/>
        </p:spPr>
        <p:txBody>
          <a:bodyPr wrap="none" rtlCol="0">
            <a:spAutoFit/>
          </a:bodyPr>
          <a:lstStyle/>
          <a:p>
            <a:r>
              <a:rPr lang="en-US" dirty="0" smtClean="0"/>
              <a:t>NO</a:t>
            </a:r>
            <a:endParaRPr lang="en-US" dirty="0"/>
          </a:p>
        </p:txBody>
      </p:sp>
      <p:sp>
        <p:nvSpPr>
          <p:cNvPr id="18" name="Rounded Rectangle 17"/>
          <p:cNvSpPr/>
          <p:nvPr/>
        </p:nvSpPr>
        <p:spPr>
          <a:xfrm>
            <a:off x="10711543" y="1815555"/>
            <a:ext cx="1550126"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cxnSp>
        <p:nvCxnSpPr>
          <p:cNvPr id="19" name="Straight Arrow Connector 18"/>
          <p:cNvCxnSpPr>
            <a:stCxn id="14" idx="2"/>
          </p:cNvCxnSpPr>
          <p:nvPr/>
        </p:nvCxnSpPr>
        <p:spPr>
          <a:xfrm>
            <a:off x="8969829" y="3181613"/>
            <a:ext cx="0" cy="40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969829" y="4102739"/>
            <a:ext cx="0" cy="53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p:cNvCxnSpPr>
          <p:nvPr/>
        </p:nvCxnSpPr>
        <p:spPr>
          <a:xfrm>
            <a:off x="10249989" y="2194377"/>
            <a:ext cx="461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7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7301" y="74022"/>
            <a:ext cx="11719249" cy="7571303"/>
          </a:xfrm>
          <a:prstGeom prst="rect">
            <a:avLst/>
          </a:prstGeom>
          <a:noFill/>
        </p:spPr>
        <p:txBody>
          <a:bodyPr wrap="square" rtlCol="0">
            <a:spAutoFit/>
          </a:bodyPr>
          <a:lstStyle/>
          <a:p>
            <a:endParaRPr lang="en-US" dirty="0" smtClean="0"/>
          </a:p>
          <a:p>
            <a:r>
              <a:rPr lang="en-US" dirty="0" smtClean="0"/>
              <a:t>DELIVERED</a:t>
            </a:r>
            <a:endParaRPr lang="en-US" dirty="0"/>
          </a:p>
          <a:p>
            <a:pPr marL="285750" indent="-285750">
              <a:buFont typeface="Arial" panose="020B0604020202020204" pitchFamily="34" charset="0"/>
              <a:buChar char="•"/>
            </a:pPr>
            <a:r>
              <a:rPr lang="en-US" dirty="0" smtClean="0"/>
              <a:t>Adding </a:t>
            </a:r>
            <a:r>
              <a:rPr lang="en-US" dirty="0"/>
              <a:t>Additional Fields in WCIS customer </a:t>
            </a:r>
            <a:r>
              <a:rPr lang="en-US" dirty="0" smtClean="0"/>
              <a:t>creation : </a:t>
            </a:r>
            <a:r>
              <a:rPr lang="en-US" dirty="0"/>
              <a:t>CSTN-3592 </a:t>
            </a:r>
            <a:r>
              <a:rPr lang="en-US" dirty="0" smtClean="0"/>
              <a:t> </a:t>
            </a:r>
          </a:p>
          <a:p>
            <a:pPr marL="285750" indent="-285750">
              <a:buFont typeface="Arial" panose="020B0604020202020204" pitchFamily="34" charset="0"/>
              <a:buChar char="•"/>
            </a:pPr>
            <a:r>
              <a:rPr lang="en-US" dirty="0" smtClean="0"/>
              <a:t>Adding ECN to WCIS Id creation : ALM 9711</a:t>
            </a:r>
          </a:p>
          <a:p>
            <a:pPr marL="285750" indent="-285750">
              <a:buFont typeface="Arial" panose="020B0604020202020204" pitchFamily="34" charset="0"/>
              <a:buChar char="•"/>
            </a:pPr>
            <a:r>
              <a:rPr lang="en-US" dirty="0"/>
              <a:t>BAU: Jaxon jar update to v. 2.9.5 as requested by Mule </a:t>
            </a:r>
            <a:r>
              <a:rPr lang="en-US" dirty="0" smtClean="0"/>
              <a:t>Support:</a:t>
            </a:r>
            <a:r>
              <a:rPr lang="en-US" u="sng" dirty="0">
                <a:hlinkClick r:id="rId2"/>
              </a:rPr>
              <a:t> </a:t>
            </a:r>
            <a:endParaRPr lang="en-US" u="sng" dirty="0" smtClean="0"/>
          </a:p>
          <a:p>
            <a:pPr marL="285750" indent="-285750">
              <a:buFont typeface="Arial" panose="020B0604020202020204" pitchFamily="34" charset="0"/>
              <a:buChar char="•"/>
            </a:pPr>
            <a:r>
              <a:rPr lang="en-US" dirty="0" smtClean="0"/>
              <a:t>Implementation of </a:t>
            </a:r>
            <a:r>
              <a:rPr lang="en-US" dirty="0" err="1" smtClean="0"/>
              <a:t>ProcessRelatedEntities</a:t>
            </a:r>
            <a:r>
              <a:rPr lang="en-US" dirty="0" smtClean="0"/>
              <a:t> for establishing MP-RP relationship</a:t>
            </a:r>
          </a:p>
          <a:p>
            <a:pPr marL="285750" indent="-285750">
              <a:buFont typeface="Arial" panose="020B0604020202020204" pitchFamily="34" charset="0"/>
              <a:buChar char="•"/>
            </a:pPr>
            <a:r>
              <a:rPr lang="en-US" dirty="0"/>
              <a:t>BBG</a:t>
            </a:r>
            <a:r>
              <a:rPr lang="en-US" dirty="0" smtClean="0"/>
              <a:t>: Limit </a:t>
            </a:r>
            <a:r>
              <a:rPr lang="en-US" dirty="0"/>
              <a:t>IM screen with 30 days </a:t>
            </a:r>
            <a:r>
              <a:rPr lang="en-US" dirty="0" smtClean="0"/>
              <a:t>records:</a:t>
            </a:r>
            <a:r>
              <a:rPr lang="en-US" u="sng" dirty="0">
                <a:hlinkClick r:id="rId3"/>
              </a:rPr>
              <a:t> </a:t>
            </a:r>
            <a:endParaRPr lang="en-US" u="sng" dirty="0" smtClean="0"/>
          </a:p>
          <a:p>
            <a:pPr marL="285750" indent="-285750">
              <a:buFont typeface="Arial" panose="020B0604020202020204" pitchFamily="34" charset="0"/>
              <a:buChar char="•"/>
            </a:pPr>
            <a:r>
              <a:rPr lang="en-US" dirty="0" smtClean="0"/>
              <a:t>BBG: Drop </a:t>
            </a:r>
            <a:r>
              <a:rPr lang="en-US" dirty="0"/>
              <a:t>off the RPs having invalid </a:t>
            </a:r>
            <a:r>
              <a:rPr lang="en-US" dirty="0" err="1"/>
              <a:t>cucuRelCode</a:t>
            </a:r>
            <a:r>
              <a:rPr lang="en-US" dirty="0"/>
              <a:t> Before WCIS </a:t>
            </a:r>
            <a:r>
              <a:rPr lang="en-US" dirty="0" smtClean="0"/>
              <a:t>Enrichment </a:t>
            </a:r>
            <a:endParaRPr lang="en-US" u="sng" dirty="0" smtClean="0"/>
          </a:p>
          <a:p>
            <a:pPr marL="285750" indent="-285750">
              <a:buFont typeface="Arial" panose="020B0604020202020204" pitchFamily="34" charset="0"/>
              <a:buChar char="•"/>
            </a:pPr>
            <a:r>
              <a:rPr lang="en-US" dirty="0" smtClean="0"/>
              <a:t>Implementation of Mule Credential Vault for Post processor and Façade.</a:t>
            </a:r>
            <a:endParaRPr lang="en-US" u="sng" dirty="0" smtClean="0"/>
          </a:p>
          <a:p>
            <a:pPr marL="285750" indent="-285750">
              <a:buFont typeface="Arial" panose="020B0604020202020204" pitchFamily="34" charset="0"/>
              <a:buChar char="•"/>
            </a:pPr>
            <a:r>
              <a:rPr lang="en-US" dirty="0" smtClean="0"/>
              <a:t>Development </a:t>
            </a:r>
            <a:r>
              <a:rPr lang="en-US" dirty="0"/>
              <a:t>of Routine for </a:t>
            </a:r>
            <a:r>
              <a:rPr lang="en-US" dirty="0" err="1" smtClean="0"/>
              <a:t>dataload</a:t>
            </a:r>
            <a:r>
              <a:rPr lang="en-US" dirty="0" smtClean="0"/>
              <a:t>: for Backup &amp; Restore</a:t>
            </a:r>
          </a:p>
          <a:p>
            <a:pPr marL="285750" indent="-285750">
              <a:buFont typeface="Arial" panose="020B0604020202020204" pitchFamily="34" charset="0"/>
              <a:buChar char="•"/>
            </a:pPr>
            <a:r>
              <a:rPr lang="en-US" dirty="0"/>
              <a:t>Supporting the Production deployments for BBG</a:t>
            </a:r>
            <a:r>
              <a:rPr lang="en-US" dirty="0" smtClean="0"/>
              <a:t>.</a:t>
            </a:r>
          </a:p>
          <a:p>
            <a:pPr marL="285750" indent="-285750">
              <a:buFont typeface="Arial" panose="020B0604020202020204" pitchFamily="34" charset="0"/>
              <a:buChar char="•"/>
            </a:pPr>
            <a:r>
              <a:rPr lang="en-US" dirty="0" smtClean="0"/>
              <a:t>Implementing changes in post processor ,as part of </a:t>
            </a:r>
            <a:r>
              <a:rPr lang="en-US" smtClean="0"/>
              <a:t>removing coherence events.</a:t>
            </a:r>
            <a:endParaRPr lang="en-US" dirty="0"/>
          </a:p>
          <a:p>
            <a:pPr marL="285750" indent="-285750">
              <a:buFont typeface="Arial" panose="020B0604020202020204" pitchFamily="34" charset="0"/>
              <a:buChar char="•"/>
            </a:pPr>
            <a:r>
              <a:rPr lang="en-US" dirty="0" smtClean="0"/>
              <a:t>Migration of </a:t>
            </a:r>
            <a:r>
              <a:rPr lang="en-US" dirty="0" err="1" smtClean="0"/>
              <a:t>updateCustomer</a:t>
            </a:r>
            <a:r>
              <a:rPr lang="en-US" dirty="0" smtClean="0"/>
              <a:t>  from Coherence Services to post processor</a:t>
            </a:r>
          </a:p>
          <a:p>
            <a:pPr marL="285750" indent="-285750">
              <a:buFont typeface="Arial" panose="020B0604020202020204" pitchFamily="34" charset="0"/>
              <a:buChar char="•"/>
            </a:pPr>
            <a:r>
              <a:rPr lang="en-US" dirty="0" smtClean="0"/>
              <a:t>Data load </a:t>
            </a:r>
            <a:r>
              <a:rPr lang="en-US" dirty="0"/>
              <a:t>from PROD to </a:t>
            </a:r>
            <a:r>
              <a:rPr lang="en-US" dirty="0" smtClean="0"/>
              <a:t>DR </a:t>
            </a:r>
            <a:endParaRPr lang="en-US" dirty="0"/>
          </a:p>
          <a:p>
            <a:pPr marL="285750" indent="-285750">
              <a:buFont typeface="Arial" panose="020B0604020202020204" pitchFamily="34" charset="0"/>
              <a:buChar char="•"/>
            </a:pPr>
            <a:r>
              <a:rPr lang="en-US" dirty="0" smtClean="0"/>
              <a:t>Analysis </a:t>
            </a:r>
            <a:r>
              <a:rPr lang="en-US" dirty="0"/>
              <a:t>of refactoring the Facade code to 3 layer </a:t>
            </a:r>
            <a:r>
              <a:rPr lang="en-US" dirty="0" smtClean="0"/>
              <a:t>design</a:t>
            </a:r>
          </a:p>
          <a:p>
            <a:pPr marL="285750" indent="-285750">
              <a:buFont typeface="Arial" panose="020B0604020202020204" pitchFamily="34" charset="0"/>
              <a:buChar char="•"/>
            </a:pPr>
            <a:r>
              <a:rPr lang="en-US" dirty="0" smtClean="0"/>
              <a:t>Implementation </a:t>
            </a:r>
            <a:r>
              <a:rPr lang="en-US" dirty="0"/>
              <a:t>of </a:t>
            </a:r>
            <a:r>
              <a:rPr lang="en-US" dirty="0" smtClean="0"/>
              <a:t>Customer Verification service</a:t>
            </a:r>
          </a:p>
          <a:p>
            <a:pPr marL="285750" indent="-285750">
              <a:buFont typeface="Arial" panose="020B0604020202020204" pitchFamily="34" charset="0"/>
              <a:buChar char="•"/>
            </a:pPr>
            <a:r>
              <a:rPr lang="en-US" dirty="0" smtClean="0"/>
              <a:t>Implementation </a:t>
            </a:r>
            <a:r>
              <a:rPr lang="en-US" dirty="0"/>
              <a:t>of </a:t>
            </a:r>
            <a:r>
              <a:rPr lang="en-US" dirty="0" smtClean="0"/>
              <a:t>Customer </a:t>
            </a:r>
            <a:r>
              <a:rPr lang="en-US" dirty="0" err="1" smtClean="0"/>
              <a:t>RiskAttributeService</a:t>
            </a:r>
            <a:r>
              <a:rPr lang="en-US" dirty="0" smtClean="0"/>
              <a:t> </a:t>
            </a:r>
            <a:r>
              <a:rPr lang="en-US" dirty="0" err="1" smtClean="0"/>
              <a:t>Prc-Api</a:t>
            </a:r>
            <a:endParaRPr lang="en-US" dirty="0" smtClean="0"/>
          </a:p>
          <a:p>
            <a:pPr marL="285750" indent="-285750">
              <a:buFont typeface="Arial" panose="020B0604020202020204" pitchFamily="34" charset="0"/>
              <a:buChar char="•"/>
            </a:pPr>
            <a:r>
              <a:rPr lang="en-US" dirty="0" smtClean="0"/>
              <a:t>Creating </a:t>
            </a:r>
            <a:r>
              <a:rPr lang="en-US" dirty="0"/>
              <a:t>RAML for Coherence Services</a:t>
            </a:r>
            <a:endParaRPr lang="en-US" dirty="0" smtClean="0"/>
          </a:p>
          <a:p>
            <a:pPr marL="285750" indent="-285750">
              <a:buFont typeface="Arial" panose="020B0604020202020204" pitchFamily="34" charset="0"/>
              <a:buChar char="•"/>
            </a:pPr>
            <a:endParaRPr lang="en-US" dirty="0" smtClean="0"/>
          </a:p>
          <a:p>
            <a:endParaRPr lang="en-US" dirty="0"/>
          </a:p>
          <a:p>
            <a:r>
              <a:rPr lang="en-US" dirty="0" smtClean="0"/>
              <a:t>IN PROGRESS</a:t>
            </a:r>
          </a:p>
          <a:p>
            <a:pPr marL="285750" indent="-285750">
              <a:buFont typeface="Arial" panose="020B0604020202020204" pitchFamily="34" charset="0"/>
              <a:buChar char="•"/>
            </a:pPr>
            <a:r>
              <a:rPr lang="en-US" dirty="0" smtClean="0"/>
              <a:t>QA Testing going on </a:t>
            </a:r>
            <a:r>
              <a:rPr lang="en-US" dirty="0"/>
              <a:t>Validate Tax IDs for BBG Look Ups</a:t>
            </a:r>
            <a:r>
              <a:rPr lang="en-US" dirty="0" smtClean="0"/>
              <a:t>CSTN-3925</a:t>
            </a:r>
            <a:r>
              <a:rPr lang="en-US" dirty="0"/>
              <a:t>, </a:t>
            </a:r>
            <a:r>
              <a:rPr lang="en-US" dirty="0" smtClean="0"/>
              <a:t> </a:t>
            </a:r>
          </a:p>
          <a:p>
            <a:pPr marL="285750" indent="-285750">
              <a:buFont typeface="Arial" panose="020B0604020202020204" pitchFamily="34" charset="0"/>
              <a:buChar char="•"/>
            </a:pPr>
            <a:r>
              <a:rPr lang="en-US" dirty="0" smtClean="0"/>
              <a:t>Working on the Orchestration document for the composite services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2529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nvPr>
        </p:nvGraphicFramePr>
        <p:xfrm>
          <a:off x="6212114" y="1250889"/>
          <a:ext cx="5527040" cy="3625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4188823" y="1250889"/>
            <a:ext cx="1489166" cy="3730414"/>
          </a:xfrm>
          <a:prstGeom prst="roundRect">
            <a:avLst/>
          </a:prstGeom>
        </p:spPr>
        <p:style>
          <a:lnRef idx="0">
            <a:schemeClr val="accent6"/>
          </a:lnRef>
          <a:fillRef idx="3">
            <a:schemeClr val="accent6"/>
          </a:fillRef>
          <a:effectRef idx="3">
            <a:schemeClr val="accent6"/>
          </a:effectRef>
          <a:fontRef idx="minor">
            <a:schemeClr val="lt1"/>
          </a:fontRef>
        </p:style>
        <p:txBody>
          <a:bodyPr vert="wordArtVert" rtlCol="0" anchor="ctr"/>
          <a:lstStyle/>
          <a:p>
            <a:pPr algn="ctr"/>
            <a:r>
              <a:rPr lang="en-US" sz="3200" dirty="0" err="1" smtClean="0"/>
              <a:t>FaçadeAPI</a:t>
            </a:r>
            <a:endParaRPr lang="en-US" sz="3200" dirty="0"/>
          </a:p>
        </p:txBody>
      </p:sp>
      <p:cxnSp>
        <p:nvCxnSpPr>
          <p:cNvPr id="9" name="Straight Arrow Connector 8"/>
          <p:cNvCxnSpPr>
            <a:stCxn id="7" idx="3"/>
          </p:cNvCxnSpPr>
          <p:nvPr/>
        </p:nvCxnSpPr>
        <p:spPr>
          <a:xfrm flipV="1">
            <a:off x="5677989" y="1854926"/>
            <a:ext cx="600891" cy="126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flipV="1">
            <a:off x="5677989" y="2638697"/>
            <a:ext cx="923108" cy="47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p:cNvCxnSpPr>
          <p:nvPr/>
        </p:nvCxnSpPr>
        <p:spPr>
          <a:xfrm>
            <a:off x="5677989" y="3116096"/>
            <a:ext cx="905691" cy="323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p:cNvCxnSpPr>
          <p:nvPr/>
        </p:nvCxnSpPr>
        <p:spPr>
          <a:xfrm>
            <a:off x="5677989" y="3116096"/>
            <a:ext cx="661851" cy="1003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54743" y="1785258"/>
            <a:ext cx="1550126" cy="76635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BBG</a:t>
            </a:r>
            <a:endParaRPr lang="en-US" dirty="0"/>
          </a:p>
        </p:txBody>
      </p:sp>
      <p:sp>
        <p:nvSpPr>
          <p:cNvPr id="20" name="Rectangle 19"/>
          <p:cNvSpPr/>
          <p:nvPr/>
        </p:nvSpPr>
        <p:spPr>
          <a:xfrm>
            <a:off x="746034" y="3817919"/>
            <a:ext cx="1550126" cy="76635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WFS</a:t>
            </a:r>
            <a:endParaRPr lang="en-US" dirty="0"/>
          </a:p>
        </p:txBody>
      </p:sp>
      <p:cxnSp>
        <p:nvCxnSpPr>
          <p:cNvPr id="22" name="Straight Arrow Connector 21"/>
          <p:cNvCxnSpPr>
            <a:stCxn id="19" idx="3"/>
            <a:endCxn id="7" idx="1"/>
          </p:cNvCxnSpPr>
          <p:nvPr/>
        </p:nvCxnSpPr>
        <p:spPr>
          <a:xfrm>
            <a:off x="2304869" y="2168435"/>
            <a:ext cx="1883954" cy="947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3"/>
            <a:endCxn id="7" idx="1"/>
          </p:cNvCxnSpPr>
          <p:nvPr/>
        </p:nvCxnSpPr>
        <p:spPr>
          <a:xfrm flipV="1">
            <a:off x="2296160" y="3116096"/>
            <a:ext cx="1892663" cy="108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474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642"/>
            <a:ext cx="10515600" cy="1325563"/>
          </a:xfrm>
        </p:spPr>
        <p:txBody>
          <a:bodyPr>
            <a:normAutofit/>
          </a:bodyPr>
          <a:lstStyle/>
          <a:p>
            <a:r>
              <a:rPr lang="en-US" sz="3600" dirty="0" smtClean="0"/>
              <a:t>Summary of works</a:t>
            </a:r>
            <a:endParaRPr lang="en-US" sz="3600" dirty="0"/>
          </a:p>
        </p:txBody>
      </p:sp>
      <p:sp>
        <p:nvSpPr>
          <p:cNvPr id="3" name="Content Placeholder 2"/>
          <p:cNvSpPr>
            <a:spLocks noGrp="1"/>
          </p:cNvSpPr>
          <p:nvPr>
            <p:ph idx="1"/>
          </p:nvPr>
        </p:nvSpPr>
        <p:spPr>
          <a:xfrm>
            <a:off x="690155" y="754474"/>
            <a:ext cx="7556862" cy="5106398"/>
          </a:xfrm>
        </p:spPr>
        <p:txBody>
          <a:bodyPr>
            <a:noAutofit/>
          </a:bodyPr>
          <a:lstStyle/>
          <a:p>
            <a:pPr marL="0" indent="0">
              <a:buNone/>
            </a:pPr>
            <a:r>
              <a:rPr lang="en-US" sz="1600" b="1" dirty="0" smtClean="0"/>
              <a:t>Delivered</a:t>
            </a:r>
            <a:r>
              <a:rPr lang="en-US" sz="1200" dirty="0" smtClean="0"/>
              <a:t> </a:t>
            </a:r>
          </a:p>
          <a:p>
            <a:r>
              <a:rPr lang="en-US" sz="1050" dirty="0" smtClean="0"/>
              <a:t>BBG </a:t>
            </a:r>
            <a:r>
              <a:rPr lang="en-US" sz="1050" dirty="0"/>
              <a:t>Cornerstone Integration – Automated Interface</a:t>
            </a:r>
          </a:p>
          <a:p>
            <a:r>
              <a:rPr lang="en-US" sz="1050" dirty="0" smtClean="0"/>
              <a:t>CSTN-2530 </a:t>
            </a:r>
            <a:r>
              <a:rPr lang="en-US" sz="1050" dirty="0"/>
              <a:t>- Wells Fargo Securities (WFS) / Cornerstone Integration - Automated Interface (Phase 1)</a:t>
            </a:r>
          </a:p>
          <a:p>
            <a:r>
              <a:rPr lang="en-US" sz="1050" dirty="0" smtClean="0"/>
              <a:t>CSTN-2582 Include </a:t>
            </a:r>
            <a:r>
              <a:rPr lang="en-US" sz="1050" dirty="0"/>
              <a:t>Related Party Information in Data Feed - OK</a:t>
            </a:r>
          </a:p>
          <a:p>
            <a:r>
              <a:rPr lang="en-US" sz="1050" dirty="0" smtClean="0"/>
              <a:t>CSTN-2583 Match </a:t>
            </a:r>
            <a:r>
              <a:rPr lang="en-US" sz="1050" dirty="0"/>
              <a:t>drop-down values between Cornerstone and WFS applications</a:t>
            </a:r>
          </a:p>
          <a:p>
            <a:r>
              <a:rPr lang="en-US" sz="1050" dirty="0" smtClean="0"/>
              <a:t>CSTN-2586 </a:t>
            </a:r>
            <a:r>
              <a:rPr lang="en-US" sz="1050" dirty="0"/>
              <a:t>   </a:t>
            </a:r>
            <a:r>
              <a:rPr lang="en-US" sz="1050" dirty="0" smtClean="0"/>
              <a:t>Align </a:t>
            </a:r>
            <a:r>
              <a:rPr lang="en-US" sz="1050" dirty="0"/>
              <a:t>disregarded entities between WFS and Cornerstone</a:t>
            </a:r>
          </a:p>
          <a:p>
            <a:r>
              <a:rPr lang="en-US" sz="1050" dirty="0"/>
              <a:t>CSTN-2586 - Align disregarded entities between WFS and Cornerstone  </a:t>
            </a:r>
          </a:p>
          <a:p>
            <a:pPr lvl="0"/>
            <a:r>
              <a:rPr lang="en-US" sz="1050" dirty="0"/>
              <a:t>CSTN-2990 - Introducing Volcker Flag Check before enrolling customer to Cornerstone</a:t>
            </a:r>
          </a:p>
          <a:p>
            <a:r>
              <a:rPr lang="en-US" sz="1050" dirty="0" smtClean="0"/>
              <a:t>CSTN-2609</a:t>
            </a:r>
            <a:r>
              <a:rPr lang="en-US" sz="1050" dirty="0"/>
              <a:t>   8.0 - Triggering EDD in WFS will automatically select the 'EDD Required' option on the DLEA in Cornerstone </a:t>
            </a:r>
          </a:p>
          <a:p>
            <a:r>
              <a:rPr lang="en-US" sz="1050" dirty="0"/>
              <a:t>Added support for SARF and LOB specific SARF</a:t>
            </a:r>
          </a:p>
          <a:p>
            <a:r>
              <a:rPr lang="en-US" sz="1050" dirty="0" smtClean="0"/>
              <a:t>CSTN-3706 </a:t>
            </a:r>
            <a:r>
              <a:rPr lang="en-US" sz="1050" dirty="0"/>
              <a:t>- WFS API: Main Party - EDDC option is not selected as per request JSON in DLEA page UI.</a:t>
            </a:r>
          </a:p>
          <a:p>
            <a:r>
              <a:rPr lang="en-US" sz="1050" dirty="0" smtClean="0"/>
              <a:t>CSTN-3707 </a:t>
            </a:r>
            <a:r>
              <a:rPr lang="en-US" sz="1050" dirty="0"/>
              <a:t>-WFS facade API - New field "</a:t>
            </a:r>
            <a:r>
              <a:rPr lang="en-US" sz="1050" dirty="0" err="1"/>
              <a:t>foreignToBookingInd</a:t>
            </a:r>
            <a:r>
              <a:rPr lang="en-US" sz="1050" dirty="0"/>
              <a:t>" data not displayed correctly in CSTN UI.</a:t>
            </a:r>
          </a:p>
          <a:p>
            <a:r>
              <a:rPr lang="en-US" sz="1050" dirty="0" smtClean="0"/>
              <a:t>CSTN-3518- </a:t>
            </a:r>
            <a:r>
              <a:rPr lang="en-US" sz="1050" dirty="0"/>
              <a:t>DLEA completed without submitter filling in all required fields</a:t>
            </a:r>
          </a:p>
          <a:p>
            <a:r>
              <a:rPr lang="en-US" sz="1050" dirty="0"/>
              <a:t>Enhance API to accept country of booking, OUS information and accept CIP notice status.</a:t>
            </a:r>
          </a:p>
          <a:p>
            <a:r>
              <a:rPr lang="en-US" sz="1050" dirty="0"/>
              <a:t>Enhance API to accept :</a:t>
            </a:r>
          </a:p>
          <a:p>
            <a:pPr lvl="1"/>
            <a:r>
              <a:rPr lang="en-US" sz="1050" dirty="0"/>
              <a:t>Source of Funds for Initial Deposit</a:t>
            </a:r>
          </a:p>
          <a:p>
            <a:pPr lvl="1"/>
            <a:r>
              <a:rPr lang="en-US" sz="1050" dirty="0"/>
              <a:t>Nature and Purpose of Account</a:t>
            </a:r>
          </a:p>
          <a:p>
            <a:pPr lvl="1"/>
            <a:r>
              <a:rPr lang="en-US" sz="1050" dirty="0"/>
              <a:t>Enterprise prohibitions associated with the main party</a:t>
            </a:r>
          </a:p>
          <a:p>
            <a:pPr marL="0" indent="0">
              <a:buNone/>
            </a:pPr>
            <a:r>
              <a:rPr lang="en-US" sz="1400" b="1" dirty="0" smtClean="0"/>
              <a:t>In Progress – Aug Release </a:t>
            </a:r>
          </a:p>
          <a:p>
            <a:r>
              <a:rPr lang="en-US" sz="1050" dirty="0" smtClean="0"/>
              <a:t>CSTN-4261</a:t>
            </a:r>
            <a:r>
              <a:rPr lang="en-US" sz="1050" dirty="0"/>
              <a:t>: Enhance existing create DLEA API for doc upload to MP and RP.</a:t>
            </a:r>
          </a:p>
          <a:p>
            <a:r>
              <a:rPr lang="en-US" sz="1050" dirty="0"/>
              <a:t>CSTN-4183 : Enhance DLEA API to support SODD </a:t>
            </a:r>
            <a:endParaRPr lang="en-US" sz="1050" dirty="0" smtClean="0"/>
          </a:p>
          <a:p>
            <a:r>
              <a:rPr lang="en-US" sz="1050" dirty="0" smtClean="0"/>
              <a:t>QA support and release management for BBG and WFS</a:t>
            </a:r>
            <a:endParaRPr lang="en-US" sz="1050" dirty="0"/>
          </a:p>
        </p:txBody>
      </p:sp>
      <p:sp>
        <p:nvSpPr>
          <p:cNvPr id="4" name="TextBox 3"/>
          <p:cNvSpPr txBox="1"/>
          <p:nvPr/>
        </p:nvSpPr>
        <p:spPr>
          <a:xfrm>
            <a:off x="7950926" y="1045029"/>
            <a:ext cx="4075611" cy="1354217"/>
          </a:xfrm>
          <a:prstGeom prst="rect">
            <a:avLst/>
          </a:prstGeom>
          <a:noFill/>
        </p:spPr>
        <p:txBody>
          <a:bodyPr wrap="square" rtlCol="0">
            <a:spAutoFit/>
          </a:bodyPr>
          <a:lstStyle/>
          <a:p>
            <a:r>
              <a:rPr lang="en-US" u="sng" dirty="0" smtClean="0"/>
              <a:t>Work going on at refactoring API</a:t>
            </a:r>
          </a:p>
          <a:p>
            <a:pPr marL="342900" indent="-342900">
              <a:buFont typeface="+mj-lt"/>
              <a:buAutoNum type="arabicPeriod"/>
            </a:pPr>
            <a:r>
              <a:rPr lang="en-US" sz="1600" dirty="0" smtClean="0"/>
              <a:t>Prepared Business Use Case document</a:t>
            </a:r>
          </a:p>
          <a:p>
            <a:pPr marL="342900" indent="-342900">
              <a:buFont typeface="+mj-lt"/>
              <a:buAutoNum type="arabicPeriod"/>
            </a:pPr>
            <a:r>
              <a:rPr lang="en-US" sz="1600" dirty="0" smtClean="0"/>
              <a:t>Part of designing canonical object</a:t>
            </a:r>
          </a:p>
          <a:p>
            <a:pPr marL="342900" indent="-342900">
              <a:buFont typeface="+mj-lt"/>
              <a:buAutoNum type="arabicPeriod"/>
            </a:pPr>
            <a:r>
              <a:rPr lang="en-US" sz="1600" dirty="0" smtClean="0"/>
              <a:t>Working on sys-api </a:t>
            </a:r>
            <a:r>
              <a:rPr lang="en-US" sz="1600" smtClean="0"/>
              <a:t>to find </a:t>
            </a:r>
            <a:r>
              <a:rPr lang="en-US" sz="1600" dirty="0" smtClean="0"/>
              <a:t>out list of endpoints.</a:t>
            </a:r>
            <a:endParaRPr lang="en-US" sz="1600" dirty="0"/>
          </a:p>
        </p:txBody>
      </p:sp>
    </p:spTree>
    <p:extLst>
      <p:ext uri="{BB962C8B-B14F-4D97-AF65-F5344CB8AC3E}">
        <p14:creationId xmlns:p14="http://schemas.microsoft.com/office/powerpoint/2010/main" val="2886087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0297"/>
            <a:ext cx="10515600" cy="5976666"/>
          </a:xfrm>
        </p:spPr>
        <p:txBody>
          <a:bodyPr/>
          <a:lstStyle/>
          <a:p>
            <a:pPr marL="0" indent="0">
              <a:buNone/>
            </a:pPr>
            <a:r>
              <a:rPr lang="en-US" dirty="0" smtClean="0"/>
              <a:t>‘</a:t>
            </a:r>
            <a:r>
              <a:rPr lang="en-US" dirty="0" err="1" smtClean="0"/>
              <a:t>apiteam</a:t>
            </a:r>
            <a:r>
              <a:rPr lang="en-US" dirty="0" smtClean="0"/>
              <a:t>’ Integration Factory</a:t>
            </a:r>
          </a:p>
          <a:p>
            <a:pPr marL="0" indent="0">
              <a:buNone/>
            </a:pPr>
            <a:endParaRPr lang="en-US" dirty="0" smtClean="0"/>
          </a:p>
          <a:p>
            <a:pPr marL="0" indent="0">
              <a:buNone/>
            </a:pPr>
            <a:r>
              <a:rPr lang="en-US" sz="1600" dirty="0" smtClean="0"/>
              <a:t>Started as </a:t>
            </a:r>
            <a:r>
              <a:rPr lang="en-US" sz="1600" dirty="0" err="1" smtClean="0"/>
              <a:t>ProjectX</a:t>
            </a:r>
            <a:r>
              <a:rPr lang="en-US" sz="1600" dirty="0" smtClean="0"/>
              <a:t> with the objective of rewriting fundamental pieces of Cornerstone and address all current shortcomings:</a:t>
            </a:r>
          </a:p>
          <a:p>
            <a:pPr marL="0" indent="0">
              <a:buNone/>
            </a:pPr>
            <a:r>
              <a:rPr lang="en-US" sz="1600" dirty="0" smtClean="0"/>
              <a:t>Audit trail, snapshots, single source of truth, performance, replays, DR, shifting complex logic on to a light-</a:t>
            </a:r>
            <a:r>
              <a:rPr lang="en-US" sz="1600" dirty="0" err="1" smtClean="0"/>
              <a:t>weigth</a:t>
            </a:r>
            <a:r>
              <a:rPr lang="en-US" sz="1600" dirty="0" smtClean="0"/>
              <a:t> SOA infrastructure.</a:t>
            </a:r>
          </a:p>
          <a:p>
            <a:pPr marL="0" indent="0">
              <a:buNone/>
            </a:pPr>
            <a:endParaRPr lang="en-US" sz="1600" dirty="0"/>
          </a:p>
          <a:p>
            <a:pPr marL="0" indent="0">
              <a:buNone/>
            </a:pPr>
            <a:r>
              <a:rPr lang="en-US" sz="1600" dirty="0" smtClean="0"/>
              <a:t>Objectives since May:</a:t>
            </a:r>
          </a:p>
          <a:p>
            <a:pPr marL="0" indent="0">
              <a:buNone/>
            </a:pPr>
            <a:r>
              <a:rPr lang="en-US" sz="1600" dirty="0" smtClean="0"/>
              <a:t>Building a factory automation to quickly deploy new integrations using APIs</a:t>
            </a:r>
          </a:p>
          <a:p>
            <a:pPr marL="0" indent="0">
              <a:buNone/>
            </a:pPr>
            <a:r>
              <a:rPr lang="en-US" sz="1600" dirty="0" smtClean="0"/>
              <a:t>Maven, Jenkins CI/CD, TDD/</a:t>
            </a:r>
            <a:r>
              <a:rPr lang="en-US" sz="1600" dirty="0" err="1" smtClean="0"/>
              <a:t>Munit</a:t>
            </a:r>
            <a:r>
              <a:rPr lang="en-US" sz="1600" dirty="0" smtClean="0"/>
              <a:t>/Junit, Mule/Java/REST, WSO2 (Authentication &amp; policies)</a:t>
            </a:r>
          </a:p>
          <a:p>
            <a:pPr marL="0" indent="0">
              <a:buNone/>
            </a:pPr>
            <a:endParaRPr lang="en-US" sz="1600" dirty="0"/>
          </a:p>
          <a:p>
            <a:pPr marL="0" indent="0">
              <a:buNone/>
            </a:pPr>
            <a:r>
              <a:rPr lang="en-US" sz="1600" dirty="0" smtClean="0"/>
              <a:t>As of today: We take a TDD approach to building anything:</a:t>
            </a:r>
          </a:p>
          <a:p>
            <a:pPr marL="0" indent="0">
              <a:buNone/>
            </a:pPr>
            <a:r>
              <a:rPr lang="en-US" sz="1600" dirty="0" smtClean="0"/>
              <a:t>Business use cases, build happy and rainy path test cases, implement </a:t>
            </a:r>
            <a:r>
              <a:rPr lang="en-US" sz="1600" dirty="0" err="1" smtClean="0"/>
              <a:t>Munit</a:t>
            </a:r>
            <a:r>
              <a:rPr lang="en-US" sz="1600" dirty="0" smtClean="0"/>
              <a:t>, run Jenkins watch the build fail, build the code supporting the failing test case(s) until the build succeeds. Upon successful build, deploy the new artifact to the DEV server, run a BDD end-to-end test suite against an experience-API (traversing all 3 layers). Report to scrum meeting, add </a:t>
            </a:r>
            <a:r>
              <a:rPr lang="en-US" sz="1600" dirty="0" err="1" smtClean="0"/>
              <a:t>jira</a:t>
            </a:r>
            <a:r>
              <a:rPr lang="en-US" sz="1600" dirty="0" smtClean="0"/>
              <a:t> to address a fix either as a feature or as a hotfix. CI/CD again with full regression.</a:t>
            </a:r>
          </a:p>
          <a:p>
            <a:pPr marL="0" indent="0">
              <a:buNone/>
            </a:pPr>
            <a:r>
              <a:rPr lang="en-US" sz="1600" dirty="0" smtClean="0"/>
              <a:t>Our wish: to work closer to a BA, receive better support by </a:t>
            </a:r>
            <a:r>
              <a:rPr lang="en-US" sz="1600" dirty="0" err="1" smtClean="0"/>
              <a:t>sysOps</a:t>
            </a:r>
            <a:r>
              <a:rPr lang="en-US" sz="1600" dirty="0" smtClean="0"/>
              <a:t> for enhanced automations and work with LOB dedicated QA team to involve them in our agile/BDD/TDD approach from day 1 and shorten release cycles.</a:t>
            </a:r>
            <a:endParaRPr lang="en-US" sz="1600" dirty="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dirty="0"/>
          </a:p>
        </p:txBody>
      </p:sp>
    </p:spTree>
    <p:extLst>
      <p:ext uri="{BB962C8B-B14F-4D97-AF65-F5344CB8AC3E}">
        <p14:creationId xmlns:p14="http://schemas.microsoft.com/office/powerpoint/2010/main" val="4037235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3021873" y="3008809"/>
            <a:ext cx="4589417" cy="1963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smtClean="0"/>
          </a:p>
          <a:p>
            <a:pPr algn="ctr"/>
            <a:r>
              <a:rPr lang="en-US" dirty="0" smtClean="0"/>
              <a:t>Current Façade (single API)</a:t>
            </a:r>
          </a:p>
          <a:p>
            <a:pPr algn="ctr"/>
            <a:endParaRPr lang="en-US" dirty="0"/>
          </a:p>
          <a:p>
            <a:pPr algn="ctr"/>
            <a:endParaRPr lang="en-US" dirty="0"/>
          </a:p>
        </p:txBody>
      </p:sp>
      <p:sp>
        <p:nvSpPr>
          <p:cNvPr id="25" name="Rectangle 24"/>
          <p:cNvSpPr/>
          <p:nvPr/>
        </p:nvSpPr>
        <p:spPr>
          <a:xfrm>
            <a:off x="3413760" y="2733401"/>
            <a:ext cx="1410789" cy="465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BBG contract</a:t>
            </a:r>
            <a:endParaRPr lang="en-US" dirty="0"/>
          </a:p>
        </p:txBody>
      </p:sp>
      <p:sp>
        <p:nvSpPr>
          <p:cNvPr id="33" name="Rectangle 32"/>
          <p:cNvSpPr/>
          <p:nvPr/>
        </p:nvSpPr>
        <p:spPr>
          <a:xfrm>
            <a:off x="4776654" y="3006633"/>
            <a:ext cx="1724292" cy="4659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WFS contract</a:t>
            </a:r>
            <a:endParaRPr lang="en-US" dirty="0"/>
          </a:p>
        </p:txBody>
      </p:sp>
      <p:sp>
        <p:nvSpPr>
          <p:cNvPr id="2" name="Oval 1"/>
          <p:cNvSpPr/>
          <p:nvPr/>
        </p:nvSpPr>
        <p:spPr>
          <a:xfrm>
            <a:off x="2142309" y="4528458"/>
            <a:ext cx="1271451" cy="9492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DLEA</a:t>
            </a:r>
            <a:endParaRPr lang="en-US" dirty="0"/>
          </a:p>
        </p:txBody>
      </p:sp>
      <p:cxnSp>
        <p:nvCxnSpPr>
          <p:cNvPr id="8" name="Straight Arrow Connector 7"/>
          <p:cNvCxnSpPr/>
          <p:nvPr/>
        </p:nvCxnSpPr>
        <p:spPr>
          <a:xfrm>
            <a:off x="5373187" y="1593669"/>
            <a:ext cx="0" cy="1286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045236" y="4639489"/>
            <a:ext cx="1271451" cy="9492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FileNet</a:t>
            </a:r>
            <a:endParaRPr lang="en-US" dirty="0"/>
          </a:p>
        </p:txBody>
      </p:sp>
      <p:sp>
        <p:nvSpPr>
          <p:cNvPr id="35" name="Oval 34"/>
          <p:cNvSpPr/>
          <p:nvPr/>
        </p:nvSpPr>
        <p:spPr>
          <a:xfrm>
            <a:off x="7206343" y="2647406"/>
            <a:ext cx="1271451" cy="9492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WCIS</a:t>
            </a:r>
            <a:endParaRPr lang="en-US" dirty="0"/>
          </a:p>
        </p:txBody>
      </p:sp>
      <p:sp>
        <p:nvSpPr>
          <p:cNvPr id="11" name="Rounded Rectangle 10"/>
          <p:cNvSpPr/>
          <p:nvPr/>
        </p:nvSpPr>
        <p:spPr>
          <a:xfrm>
            <a:off x="3265713" y="4348838"/>
            <a:ext cx="2107474" cy="343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Orchestration logic</a:t>
            </a:r>
            <a:endParaRPr lang="en-US" dirty="0"/>
          </a:p>
        </p:txBody>
      </p:sp>
      <p:sp>
        <p:nvSpPr>
          <p:cNvPr id="37" name="Rounded Rectangle 36"/>
          <p:cNvSpPr/>
          <p:nvPr/>
        </p:nvSpPr>
        <p:spPr>
          <a:xfrm>
            <a:off x="5229498" y="4459880"/>
            <a:ext cx="1676399" cy="3385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JDBC logic</a:t>
            </a:r>
            <a:endParaRPr lang="en-US" dirty="0"/>
          </a:p>
        </p:txBody>
      </p:sp>
      <p:sp>
        <p:nvSpPr>
          <p:cNvPr id="38" name="Rounded Rectangle 37"/>
          <p:cNvSpPr/>
          <p:nvPr/>
        </p:nvSpPr>
        <p:spPr>
          <a:xfrm>
            <a:off x="3080656" y="3368039"/>
            <a:ext cx="1944189" cy="3570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Request validation</a:t>
            </a:r>
            <a:endParaRPr lang="en-US" dirty="0"/>
          </a:p>
        </p:txBody>
      </p:sp>
      <p:sp>
        <p:nvSpPr>
          <p:cNvPr id="40" name="Flowchart: Magnetic Disk 39"/>
          <p:cNvSpPr/>
          <p:nvPr/>
        </p:nvSpPr>
        <p:spPr>
          <a:xfrm>
            <a:off x="4463144" y="4773382"/>
            <a:ext cx="1532708" cy="862148"/>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Cornerstone Oracle DB</a:t>
            </a:r>
            <a:endParaRPr lang="en-US" dirty="0"/>
          </a:p>
        </p:txBody>
      </p:sp>
      <p:sp>
        <p:nvSpPr>
          <p:cNvPr id="43" name="Rectangle 42"/>
          <p:cNvSpPr/>
          <p:nvPr/>
        </p:nvSpPr>
        <p:spPr>
          <a:xfrm>
            <a:off x="5815152" y="2668089"/>
            <a:ext cx="1410789" cy="46590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 contract</a:t>
            </a:r>
            <a:endParaRPr lang="en-US" dirty="0">
              <a:solidFill>
                <a:schemeClr val="tx1"/>
              </a:solidFill>
            </a:endParaRPr>
          </a:p>
        </p:txBody>
      </p:sp>
      <p:sp>
        <p:nvSpPr>
          <p:cNvPr id="13" name="TextBox 12"/>
          <p:cNvSpPr txBox="1"/>
          <p:nvPr/>
        </p:nvSpPr>
        <p:spPr>
          <a:xfrm>
            <a:off x="182880" y="174171"/>
            <a:ext cx="9048206" cy="369332"/>
          </a:xfrm>
          <a:prstGeom prst="rect">
            <a:avLst/>
          </a:prstGeom>
          <a:noFill/>
        </p:spPr>
        <p:txBody>
          <a:bodyPr wrap="square" rtlCol="0">
            <a:spAutoFit/>
          </a:bodyPr>
          <a:lstStyle/>
          <a:p>
            <a:r>
              <a:rPr lang="en-US" b="1" dirty="0" smtClean="0"/>
              <a:t>Monolithic Facade – single contract across al LOBs – tightly coupled to all external services</a:t>
            </a:r>
            <a:endParaRPr lang="en-US" b="1" dirty="0"/>
          </a:p>
        </p:txBody>
      </p:sp>
      <p:sp>
        <p:nvSpPr>
          <p:cNvPr id="19" name="TextBox 18"/>
          <p:cNvSpPr txBox="1"/>
          <p:nvPr/>
        </p:nvSpPr>
        <p:spPr>
          <a:xfrm>
            <a:off x="3080656" y="1203808"/>
            <a:ext cx="4781006" cy="369332"/>
          </a:xfrm>
          <a:prstGeom prst="rect">
            <a:avLst/>
          </a:prstGeom>
          <a:noFill/>
        </p:spPr>
        <p:txBody>
          <a:bodyPr wrap="square" rtlCol="0">
            <a:spAutoFit/>
          </a:bodyPr>
          <a:lstStyle/>
          <a:p>
            <a:r>
              <a:rPr lang="en-US" dirty="0" smtClean="0"/>
              <a:t>Customer on-boarding request into Cornerstone</a:t>
            </a:r>
            <a:endParaRPr lang="en-US" dirty="0"/>
          </a:p>
        </p:txBody>
      </p:sp>
      <p:sp>
        <p:nvSpPr>
          <p:cNvPr id="3" name="TextBox 2"/>
          <p:cNvSpPr txBox="1"/>
          <p:nvPr/>
        </p:nvSpPr>
        <p:spPr>
          <a:xfrm>
            <a:off x="9307288" y="2040514"/>
            <a:ext cx="2586087" cy="4616648"/>
          </a:xfrm>
          <a:prstGeom prst="rect">
            <a:avLst/>
          </a:prstGeom>
          <a:noFill/>
        </p:spPr>
        <p:txBody>
          <a:bodyPr wrap="square" rtlCol="0">
            <a:spAutoFit/>
          </a:bodyPr>
          <a:lstStyle/>
          <a:p>
            <a:r>
              <a:rPr lang="en-US" sz="1400" dirty="0" smtClean="0"/>
              <a:t>Code mix of contract, orchestration, LOB specific logic &amp; CRUD operations (database). Code forced to accommodate specifics of al LOBs. No process API layer. Difficult to map business use cases and tests cases to measurable API responses without inspecting the database before and after any request. Database operations are all sequential and require transactional state.</a:t>
            </a:r>
          </a:p>
          <a:p>
            <a:r>
              <a:rPr lang="en-US" sz="1400" dirty="0" smtClean="0"/>
              <a:t>Instead more analysis has shown how to parallelize every insert to the database and rollback by using a simple compensation mechanism on well known </a:t>
            </a:r>
            <a:r>
              <a:rPr lang="en-US" sz="1400" dirty="0" err="1" smtClean="0"/>
              <a:t>correlationIDs</a:t>
            </a:r>
            <a:r>
              <a:rPr lang="en-US" sz="1400" dirty="0" smtClean="0"/>
              <a:t>. Invocation of external endpoints are tightly coupled.</a:t>
            </a:r>
            <a:endParaRPr lang="en-US" sz="1400" dirty="0"/>
          </a:p>
        </p:txBody>
      </p:sp>
    </p:spTree>
    <p:extLst>
      <p:ext uri="{BB962C8B-B14F-4D97-AF65-F5344CB8AC3E}">
        <p14:creationId xmlns:p14="http://schemas.microsoft.com/office/powerpoint/2010/main" val="4266308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2480" y="840377"/>
            <a:ext cx="2203268" cy="844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BBG-</a:t>
            </a:r>
            <a:r>
              <a:rPr lang="en-US" dirty="0" err="1" smtClean="0"/>
              <a:t>OnBoarding</a:t>
            </a:r>
            <a:r>
              <a:rPr lang="en-US" dirty="0" smtClean="0"/>
              <a:t>-</a:t>
            </a:r>
            <a:r>
              <a:rPr lang="en-US" dirty="0" err="1" smtClean="0"/>
              <a:t>exp-api</a:t>
            </a:r>
            <a:endParaRPr lang="en-US" dirty="0"/>
          </a:p>
        </p:txBody>
      </p:sp>
      <p:sp>
        <p:nvSpPr>
          <p:cNvPr id="5" name="Rectangle 4"/>
          <p:cNvSpPr/>
          <p:nvPr/>
        </p:nvSpPr>
        <p:spPr>
          <a:xfrm>
            <a:off x="3352800" y="840375"/>
            <a:ext cx="2203268" cy="844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WFS-</a:t>
            </a:r>
            <a:r>
              <a:rPr lang="en-US" dirty="0" err="1" smtClean="0"/>
              <a:t>OnBoarding</a:t>
            </a:r>
            <a:r>
              <a:rPr lang="en-US" dirty="0" smtClean="0"/>
              <a:t>-</a:t>
            </a:r>
            <a:r>
              <a:rPr lang="en-US" dirty="0" err="1" smtClean="0"/>
              <a:t>exp-api</a:t>
            </a:r>
            <a:endParaRPr lang="en-US" dirty="0"/>
          </a:p>
        </p:txBody>
      </p:sp>
      <p:sp>
        <p:nvSpPr>
          <p:cNvPr id="7" name="Rectangle 6"/>
          <p:cNvSpPr/>
          <p:nvPr/>
        </p:nvSpPr>
        <p:spPr>
          <a:xfrm>
            <a:off x="5913121" y="840376"/>
            <a:ext cx="2203268" cy="84473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GE-</a:t>
            </a:r>
            <a:r>
              <a:rPr lang="en-US" dirty="0" err="1" smtClean="0"/>
              <a:t>OnBoarding</a:t>
            </a:r>
            <a:r>
              <a:rPr lang="en-US" dirty="0" smtClean="0"/>
              <a:t>-</a:t>
            </a:r>
            <a:r>
              <a:rPr lang="en-US" dirty="0" err="1" smtClean="0"/>
              <a:t>exp-api</a:t>
            </a:r>
            <a:endParaRPr lang="en-US" dirty="0"/>
          </a:p>
        </p:txBody>
      </p:sp>
      <p:sp>
        <p:nvSpPr>
          <p:cNvPr id="8" name="Rectangle 7"/>
          <p:cNvSpPr/>
          <p:nvPr/>
        </p:nvSpPr>
        <p:spPr>
          <a:xfrm>
            <a:off x="3352800" y="2508068"/>
            <a:ext cx="2203268" cy="8447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OnBoarding-prc-api</a:t>
            </a:r>
            <a:endParaRPr lang="en-US" dirty="0"/>
          </a:p>
        </p:txBody>
      </p:sp>
      <p:sp>
        <p:nvSpPr>
          <p:cNvPr id="10" name="Rectangle 9"/>
          <p:cNvSpPr/>
          <p:nvPr/>
        </p:nvSpPr>
        <p:spPr>
          <a:xfrm>
            <a:off x="3352800" y="4175760"/>
            <a:ext cx="2203268" cy="8447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OracleDB</a:t>
            </a:r>
            <a:r>
              <a:rPr lang="en-US" dirty="0" smtClean="0"/>
              <a:t>-</a:t>
            </a:r>
            <a:r>
              <a:rPr lang="en-US" dirty="0" err="1" smtClean="0"/>
              <a:t>OnBoarding</a:t>
            </a:r>
            <a:r>
              <a:rPr lang="en-US" dirty="0" smtClean="0"/>
              <a:t>-sys-</a:t>
            </a:r>
            <a:r>
              <a:rPr lang="en-US" dirty="0" err="1" smtClean="0"/>
              <a:t>api</a:t>
            </a:r>
            <a:endParaRPr lang="en-US" dirty="0"/>
          </a:p>
        </p:txBody>
      </p:sp>
      <p:sp>
        <p:nvSpPr>
          <p:cNvPr id="11" name="Flowchart: Magnetic Disk 10"/>
          <p:cNvSpPr/>
          <p:nvPr/>
        </p:nvSpPr>
        <p:spPr>
          <a:xfrm>
            <a:off x="3688080" y="5621384"/>
            <a:ext cx="1532708" cy="862148"/>
          </a:xfrm>
          <a:prstGeom prst="flowChartMagneticDisk">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Cornerstone Oracle DB</a:t>
            </a:r>
            <a:endParaRPr lang="en-US" dirty="0"/>
          </a:p>
        </p:txBody>
      </p:sp>
      <p:sp>
        <p:nvSpPr>
          <p:cNvPr id="12" name="Flowchart: Multidocument 11"/>
          <p:cNvSpPr/>
          <p:nvPr/>
        </p:nvSpPr>
        <p:spPr>
          <a:xfrm>
            <a:off x="6365966" y="5573486"/>
            <a:ext cx="1576251" cy="957943"/>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Cornerstone MongoDB</a:t>
            </a:r>
            <a:endParaRPr lang="en-US" dirty="0">
              <a:solidFill>
                <a:schemeClr val="tx1"/>
              </a:solidFill>
            </a:endParaRPr>
          </a:p>
        </p:txBody>
      </p:sp>
      <p:sp>
        <p:nvSpPr>
          <p:cNvPr id="13" name="Rectangle 12"/>
          <p:cNvSpPr/>
          <p:nvPr/>
        </p:nvSpPr>
        <p:spPr>
          <a:xfrm>
            <a:off x="6008915" y="4175760"/>
            <a:ext cx="2203268" cy="84473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MongoDB-</a:t>
            </a:r>
            <a:r>
              <a:rPr lang="en-US" dirty="0" err="1" smtClean="0">
                <a:solidFill>
                  <a:schemeClr val="tx1"/>
                </a:solidFill>
              </a:rPr>
              <a:t>OnBoarding</a:t>
            </a:r>
            <a:r>
              <a:rPr lang="en-US" dirty="0" smtClean="0">
                <a:solidFill>
                  <a:schemeClr val="tx1"/>
                </a:solidFill>
              </a:rPr>
              <a:t>-sys-</a:t>
            </a:r>
            <a:r>
              <a:rPr lang="en-US" dirty="0" err="1" smtClean="0">
                <a:solidFill>
                  <a:schemeClr val="tx1"/>
                </a:solidFill>
              </a:rPr>
              <a:t>api</a:t>
            </a:r>
            <a:endParaRPr lang="en-US" dirty="0">
              <a:solidFill>
                <a:schemeClr val="tx1"/>
              </a:solidFill>
            </a:endParaRPr>
          </a:p>
        </p:txBody>
      </p:sp>
      <p:sp>
        <p:nvSpPr>
          <p:cNvPr id="14" name="Rectangle 13"/>
          <p:cNvSpPr/>
          <p:nvPr/>
        </p:nvSpPr>
        <p:spPr>
          <a:xfrm>
            <a:off x="5817327" y="3936274"/>
            <a:ext cx="3326680" cy="277803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110548" y="3591168"/>
            <a:ext cx="4106091" cy="369332"/>
          </a:xfrm>
          <a:prstGeom prst="rect">
            <a:avLst/>
          </a:prstGeom>
          <a:noFill/>
        </p:spPr>
        <p:txBody>
          <a:bodyPr wrap="square" rtlCol="0">
            <a:spAutoFit/>
          </a:bodyPr>
          <a:lstStyle/>
          <a:p>
            <a:r>
              <a:rPr lang="en-US" dirty="0" smtClean="0"/>
              <a:t>Currently not in plan (</a:t>
            </a:r>
            <a:r>
              <a:rPr lang="en-US" dirty="0" err="1" smtClean="0"/>
              <a:t>ProjectX</a:t>
            </a:r>
            <a:r>
              <a:rPr lang="en-US" dirty="0" smtClean="0"/>
              <a:t>)</a:t>
            </a:r>
            <a:endParaRPr lang="en-US" dirty="0"/>
          </a:p>
        </p:txBody>
      </p:sp>
      <p:cxnSp>
        <p:nvCxnSpPr>
          <p:cNvPr id="17" name="Straight Arrow Connector 16"/>
          <p:cNvCxnSpPr>
            <a:stCxn id="4" idx="2"/>
            <a:endCxn id="8" idx="0"/>
          </p:cNvCxnSpPr>
          <p:nvPr/>
        </p:nvCxnSpPr>
        <p:spPr>
          <a:xfrm>
            <a:off x="1894114" y="1685108"/>
            <a:ext cx="2560320" cy="8229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8" idx="0"/>
          </p:cNvCxnSpPr>
          <p:nvPr/>
        </p:nvCxnSpPr>
        <p:spPr>
          <a:xfrm>
            <a:off x="4454434" y="1685106"/>
            <a:ext cx="0" cy="8229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8" idx="0"/>
          </p:cNvCxnSpPr>
          <p:nvPr/>
        </p:nvCxnSpPr>
        <p:spPr>
          <a:xfrm flipH="1">
            <a:off x="4454434" y="1685107"/>
            <a:ext cx="2560321" cy="8229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10" idx="0"/>
          </p:cNvCxnSpPr>
          <p:nvPr/>
        </p:nvCxnSpPr>
        <p:spPr>
          <a:xfrm>
            <a:off x="4454434" y="3352799"/>
            <a:ext cx="0" cy="8229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11" idx="1"/>
          </p:cNvCxnSpPr>
          <p:nvPr/>
        </p:nvCxnSpPr>
        <p:spPr>
          <a:xfrm>
            <a:off x="4454434" y="5020491"/>
            <a:ext cx="0" cy="6008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13" idx="0"/>
          </p:cNvCxnSpPr>
          <p:nvPr/>
        </p:nvCxnSpPr>
        <p:spPr>
          <a:xfrm>
            <a:off x="4454434" y="3352799"/>
            <a:ext cx="2656115" cy="8229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p:cNvCxnSpPr>
          <p:nvPr/>
        </p:nvCxnSpPr>
        <p:spPr>
          <a:xfrm>
            <a:off x="7110549" y="5020491"/>
            <a:ext cx="0" cy="5529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61256" y="182880"/>
            <a:ext cx="6601097" cy="369332"/>
          </a:xfrm>
          <a:prstGeom prst="rect">
            <a:avLst/>
          </a:prstGeom>
          <a:noFill/>
        </p:spPr>
        <p:txBody>
          <a:bodyPr wrap="square" rtlCol="0">
            <a:spAutoFit/>
          </a:bodyPr>
          <a:lstStyle/>
          <a:p>
            <a:r>
              <a:rPr lang="en-US" b="1" dirty="0" smtClean="0"/>
              <a:t>Cornerstone On-Boarding Service - 3 layer architecture</a:t>
            </a:r>
            <a:endParaRPr lang="en-US" b="1" dirty="0"/>
          </a:p>
        </p:txBody>
      </p:sp>
    </p:spTree>
    <p:extLst>
      <p:ext uri="{BB962C8B-B14F-4D97-AF65-F5344CB8AC3E}">
        <p14:creationId xmlns:p14="http://schemas.microsoft.com/office/powerpoint/2010/main" val="270660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47988" cy="922499"/>
          </a:xfrm>
        </p:spPr>
        <p:txBody>
          <a:bodyPr/>
          <a:lstStyle/>
          <a:p>
            <a:r>
              <a:rPr lang="en-US" dirty="0"/>
              <a:t>INGESTION MONITOR</a:t>
            </a:r>
          </a:p>
        </p:txBody>
      </p:sp>
      <p:sp>
        <p:nvSpPr>
          <p:cNvPr id="3" name="Content Placeholder 2"/>
          <p:cNvSpPr>
            <a:spLocks noGrp="1"/>
          </p:cNvSpPr>
          <p:nvPr>
            <p:ph idx="1"/>
          </p:nvPr>
        </p:nvSpPr>
        <p:spPr/>
        <p:txBody>
          <a:bodyPr/>
          <a:lstStyle/>
          <a:p>
            <a:r>
              <a:rPr lang="en-US" dirty="0" smtClean="0"/>
              <a:t>Ingestion monitor identifies whether a set of execution fails by the status shown as red as failed, green as success or yellow with some error like validation.</a:t>
            </a:r>
          </a:p>
          <a:p>
            <a:r>
              <a:rPr lang="en-US" dirty="0" smtClean="0"/>
              <a:t>Detail table shows all the audit details like Phase, ECN, Process Status and Timestamp it happened </a:t>
            </a:r>
          </a:p>
          <a:p>
            <a:r>
              <a:rPr lang="en-US" dirty="0" smtClean="0"/>
              <a:t>Expanding the master UI table displays the Hogan filenames being processed in a particular day.</a:t>
            </a:r>
          </a:p>
          <a:p>
            <a:r>
              <a:rPr lang="en-US" dirty="0" smtClean="0"/>
              <a:t>Expanding the detail UI table (the record that flagged error) displays error validation of all fields based on business requirements.</a:t>
            </a:r>
          </a:p>
          <a:p>
            <a:pPr marL="0" indent="0">
              <a:buNone/>
            </a:pPr>
            <a:endParaRPr lang="en-US" dirty="0" smtClean="0"/>
          </a:p>
          <a:p>
            <a:endParaRPr lang="en-US" dirty="0"/>
          </a:p>
        </p:txBody>
      </p:sp>
    </p:spTree>
    <p:extLst>
      <p:ext uri="{BB962C8B-B14F-4D97-AF65-F5344CB8AC3E}">
        <p14:creationId xmlns:p14="http://schemas.microsoft.com/office/powerpoint/2010/main" val="3075953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2777" y="1071154"/>
            <a:ext cx="2203268" cy="844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BBG-</a:t>
            </a:r>
            <a:r>
              <a:rPr lang="en-US" dirty="0" err="1" smtClean="0"/>
              <a:t>OnBoarding</a:t>
            </a:r>
            <a:r>
              <a:rPr lang="en-US" dirty="0" smtClean="0"/>
              <a:t>-</a:t>
            </a:r>
            <a:r>
              <a:rPr lang="en-US" dirty="0" err="1" smtClean="0"/>
              <a:t>exp-api</a:t>
            </a:r>
            <a:endParaRPr lang="en-US" dirty="0"/>
          </a:p>
        </p:txBody>
      </p:sp>
      <p:sp>
        <p:nvSpPr>
          <p:cNvPr id="5" name="Rectangle 4"/>
          <p:cNvSpPr/>
          <p:nvPr/>
        </p:nvSpPr>
        <p:spPr>
          <a:xfrm>
            <a:off x="3553097" y="1071153"/>
            <a:ext cx="2203268" cy="844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WFS-</a:t>
            </a:r>
            <a:r>
              <a:rPr lang="en-US" dirty="0" err="1" smtClean="0"/>
              <a:t>OnBoarding</a:t>
            </a:r>
            <a:r>
              <a:rPr lang="en-US" dirty="0" smtClean="0"/>
              <a:t>-</a:t>
            </a:r>
            <a:r>
              <a:rPr lang="en-US" dirty="0" err="1" smtClean="0"/>
              <a:t>exp-api</a:t>
            </a:r>
            <a:endParaRPr lang="en-US" dirty="0"/>
          </a:p>
        </p:txBody>
      </p:sp>
      <p:sp>
        <p:nvSpPr>
          <p:cNvPr id="7" name="Rectangle 6"/>
          <p:cNvSpPr/>
          <p:nvPr/>
        </p:nvSpPr>
        <p:spPr>
          <a:xfrm>
            <a:off x="6113418" y="1071153"/>
            <a:ext cx="2203268" cy="84473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GE-</a:t>
            </a:r>
            <a:r>
              <a:rPr lang="en-US" dirty="0" err="1" smtClean="0"/>
              <a:t>OnBoarding</a:t>
            </a:r>
            <a:r>
              <a:rPr lang="en-US" dirty="0" smtClean="0"/>
              <a:t>-</a:t>
            </a:r>
            <a:r>
              <a:rPr lang="en-US" dirty="0" err="1" smtClean="0"/>
              <a:t>exp-api</a:t>
            </a:r>
            <a:endParaRPr lang="en-US" dirty="0"/>
          </a:p>
        </p:txBody>
      </p:sp>
      <p:sp>
        <p:nvSpPr>
          <p:cNvPr id="8" name="Rectangle 7"/>
          <p:cNvSpPr/>
          <p:nvPr/>
        </p:nvSpPr>
        <p:spPr>
          <a:xfrm>
            <a:off x="3553097" y="2738845"/>
            <a:ext cx="2203268" cy="8447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OnBoarding-prc-api</a:t>
            </a:r>
            <a:endParaRPr lang="en-US" dirty="0"/>
          </a:p>
        </p:txBody>
      </p:sp>
      <p:sp>
        <p:nvSpPr>
          <p:cNvPr id="10" name="Rectangle 9"/>
          <p:cNvSpPr/>
          <p:nvPr/>
        </p:nvSpPr>
        <p:spPr>
          <a:xfrm>
            <a:off x="3553097" y="4406537"/>
            <a:ext cx="2203268" cy="8447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r>
              <a:rPr lang="en-US" dirty="0" err="1" smtClean="0"/>
              <a:t>OnBoarding</a:t>
            </a:r>
            <a:r>
              <a:rPr lang="en-US" dirty="0" smtClean="0"/>
              <a:t>-sys-</a:t>
            </a:r>
            <a:r>
              <a:rPr lang="en-US" dirty="0" err="1" smtClean="0"/>
              <a:t>api</a:t>
            </a:r>
            <a:endParaRPr lang="en-US" dirty="0"/>
          </a:p>
        </p:txBody>
      </p:sp>
      <p:sp>
        <p:nvSpPr>
          <p:cNvPr id="11" name="Flowchart: Magnetic Disk 10"/>
          <p:cNvSpPr/>
          <p:nvPr/>
        </p:nvSpPr>
        <p:spPr>
          <a:xfrm>
            <a:off x="3888377" y="5852161"/>
            <a:ext cx="1532708" cy="862148"/>
          </a:xfrm>
          <a:prstGeom prst="flowChartMagneticDisk">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Cornerstone Oracle DB</a:t>
            </a:r>
            <a:endParaRPr lang="en-US" dirty="0"/>
          </a:p>
        </p:txBody>
      </p:sp>
      <p:cxnSp>
        <p:nvCxnSpPr>
          <p:cNvPr id="17" name="Straight Arrow Connector 16"/>
          <p:cNvCxnSpPr>
            <a:stCxn id="4" idx="2"/>
            <a:endCxn id="8" idx="0"/>
          </p:cNvCxnSpPr>
          <p:nvPr/>
        </p:nvCxnSpPr>
        <p:spPr>
          <a:xfrm>
            <a:off x="2094411" y="1915885"/>
            <a:ext cx="2560320" cy="8229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8" idx="0"/>
          </p:cNvCxnSpPr>
          <p:nvPr/>
        </p:nvCxnSpPr>
        <p:spPr>
          <a:xfrm>
            <a:off x="4654731" y="1915884"/>
            <a:ext cx="0" cy="8229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8" idx="0"/>
          </p:cNvCxnSpPr>
          <p:nvPr/>
        </p:nvCxnSpPr>
        <p:spPr>
          <a:xfrm flipH="1">
            <a:off x="4654731" y="1915884"/>
            <a:ext cx="2560321" cy="8229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10" idx="0"/>
          </p:cNvCxnSpPr>
          <p:nvPr/>
        </p:nvCxnSpPr>
        <p:spPr>
          <a:xfrm>
            <a:off x="4654731" y="3583576"/>
            <a:ext cx="0" cy="8229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11" idx="1"/>
          </p:cNvCxnSpPr>
          <p:nvPr/>
        </p:nvCxnSpPr>
        <p:spPr>
          <a:xfrm>
            <a:off x="4654731" y="5251268"/>
            <a:ext cx="0" cy="6008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05394" y="3422468"/>
            <a:ext cx="8264441" cy="119307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05394" y="1706879"/>
            <a:ext cx="8264441" cy="122790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5394" y="687977"/>
            <a:ext cx="8264441" cy="62701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8316686" y="2142698"/>
            <a:ext cx="2081347" cy="369332"/>
          </a:xfrm>
          <a:prstGeom prst="rect">
            <a:avLst/>
          </a:prstGeom>
          <a:noFill/>
        </p:spPr>
        <p:txBody>
          <a:bodyPr wrap="square" rtlCol="0">
            <a:spAutoFit/>
          </a:bodyPr>
          <a:lstStyle/>
          <a:p>
            <a:r>
              <a:rPr lang="en-US" dirty="0" smtClean="0"/>
              <a:t>TOTP</a:t>
            </a:r>
            <a:endParaRPr lang="en-US" dirty="0"/>
          </a:p>
        </p:txBody>
      </p:sp>
      <p:sp>
        <p:nvSpPr>
          <p:cNvPr id="32" name="TextBox 31"/>
          <p:cNvSpPr txBox="1"/>
          <p:nvPr/>
        </p:nvSpPr>
        <p:spPr>
          <a:xfrm>
            <a:off x="8316685" y="3834339"/>
            <a:ext cx="2081347" cy="369332"/>
          </a:xfrm>
          <a:prstGeom prst="rect">
            <a:avLst/>
          </a:prstGeom>
          <a:noFill/>
        </p:spPr>
        <p:txBody>
          <a:bodyPr wrap="square" rtlCol="0">
            <a:spAutoFit/>
          </a:bodyPr>
          <a:lstStyle/>
          <a:p>
            <a:r>
              <a:rPr lang="en-US" dirty="0" smtClean="0"/>
              <a:t>TOTP</a:t>
            </a:r>
            <a:endParaRPr lang="en-US" dirty="0"/>
          </a:p>
        </p:txBody>
      </p:sp>
      <p:sp>
        <p:nvSpPr>
          <p:cNvPr id="33" name="TextBox 32"/>
          <p:cNvSpPr txBox="1"/>
          <p:nvPr/>
        </p:nvSpPr>
        <p:spPr>
          <a:xfrm>
            <a:off x="8969835" y="820389"/>
            <a:ext cx="3309250" cy="369332"/>
          </a:xfrm>
          <a:prstGeom prst="rect">
            <a:avLst/>
          </a:prstGeom>
          <a:noFill/>
        </p:spPr>
        <p:txBody>
          <a:bodyPr wrap="square" rtlCol="0">
            <a:spAutoFit/>
          </a:bodyPr>
          <a:lstStyle/>
          <a:p>
            <a:r>
              <a:rPr lang="en-US" dirty="0"/>
              <a:t> </a:t>
            </a:r>
            <a:r>
              <a:rPr lang="en-US" dirty="0" smtClean="0"/>
              <a:t>OAUTH (*) or CUSTOM TOKEN</a:t>
            </a:r>
            <a:endParaRPr lang="en-US" dirty="0"/>
          </a:p>
        </p:txBody>
      </p:sp>
      <p:sp>
        <p:nvSpPr>
          <p:cNvPr id="6" name="Down Arrow 5"/>
          <p:cNvSpPr/>
          <p:nvPr/>
        </p:nvSpPr>
        <p:spPr>
          <a:xfrm>
            <a:off x="1715588" y="583471"/>
            <a:ext cx="522515" cy="470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82879" y="29473"/>
            <a:ext cx="6601097" cy="369332"/>
          </a:xfrm>
          <a:prstGeom prst="rect">
            <a:avLst/>
          </a:prstGeom>
          <a:noFill/>
        </p:spPr>
        <p:txBody>
          <a:bodyPr wrap="square" rtlCol="0">
            <a:spAutoFit/>
          </a:bodyPr>
          <a:lstStyle/>
          <a:p>
            <a:r>
              <a:rPr lang="en-US" b="1" dirty="0" smtClean="0"/>
              <a:t>Securing the Cornerstone On-Boarding APIs</a:t>
            </a:r>
            <a:endParaRPr lang="en-US" b="1" dirty="0"/>
          </a:p>
        </p:txBody>
      </p:sp>
      <p:sp>
        <p:nvSpPr>
          <p:cNvPr id="35" name="TextBox 34"/>
          <p:cNvSpPr txBox="1"/>
          <p:nvPr/>
        </p:nvSpPr>
        <p:spPr>
          <a:xfrm>
            <a:off x="7955902" y="6437310"/>
            <a:ext cx="4236098" cy="276999"/>
          </a:xfrm>
          <a:prstGeom prst="rect">
            <a:avLst/>
          </a:prstGeom>
          <a:noFill/>
        </p:spPr>
        <p:txBody>
          <a:bodyPr wrap="square" rtlCol="0">
            <a:spAutoFit/>
          </a:bodyPr>
          <a:lstStyle/>
          <a:p>
            <a:r>
              <a:rPr lang="en-US" sz="1200" dirty="0"/>
              <a:t> </a:t>
            </a:r>
            <a:r>
              <a:rPr lang="en-US" sz="1200" dirty="0" smtClean="0"/>
              <a:t>(*) OAUTH will be supported by an API-manager </a:t>
            </a:r>
            <a:r>
              <a:rPr lang="en-US" sz="1200" dirty="0" err="1" smtClean="0"/>
              <a:t>e.g</a:t>
            </a:r>
            <a:r>
              <a:rPr lang="en-US" sz="1200" dirty="0" smtClean="0"/>
              <a:t> WSO2AM</a:t>
            </a:r>
            <a:endParaRPr lang="en-US" sz="1200" dirty="0"/>
          </a:p>
        </p:txBody>
      </p:sp>
      <p:sp>
        <p:nvSpPr>
          <p:cNvPr id="22" name="Rectangle 21"/>
          <p:cNvSpPr/>
          <p:nvPr/>
        </p:nvSpPr>
        <p:spPr>
          <a:xfrm>
            <a:off x="799012" y="4406536"/>
            <a:ext cx="1439091" cy="844731"/>
          </a:xfrm>
          <a:prstGeom prst="rect">
            <a:avLst/>
          </a:prstGeom>
          <a:solidFill>
            <a:srgbClr val="FF79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DLEA-sys-</a:t>
            </a:r>
            <a:r>
              <a:rPr lang="en-US" dirty="0" err="1" smtClean="0"/>
              <a:t>api</a:t>
            </a:r>
            <a:endParaRPr lang="en-US" dirty="0"/>
          </a:p>
        </p:txBody>
      </p:sp>
      <p:sp>
        <p:nvSpPr>
          <p:cNvPr id="28" name="Rectangle 27"/>
          <p:cNvSpPr/>
          <p:nvPr/>
        </p:nvSpPr>
        <p:spPr>
          <a:xfrm>
            <a:off x="6064430" y="4395539"/>
            <a:ext cx="1439091" cy="844731"/>
          </a:xfrm>
          <a:prstGeom prst="rect">
            <a:avLst/>
          </a:prstGeom>
          <a:solidFill>
            <a:srgbClr val="FF79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FileNet-sys-</a:t>
            </a:r>
            <a:r>
              <a:rPr lang="en-US" dirty="0" err="1" smtClean="0"/>
              <a:t>api</a:t>
            </a:r>
            <a:endParaRPr lang="en-US" dirty="0"/>
          </a:p>
        </p:txBody>
      </p:sp>
      <p:sp>
        <p:nvSpPr>
          <p:cNvPr id="30" name="Rectangle 29"/>
          <p:cNvSpPr/>
          <p:nvPr/>
        </p:nvSpPr>
        <p:spPr>
          <a:xfrm>
            <a:off x="7726686" y="4395540"/>
            <a:ext cx="1439091" cy="844731"/>
          </a:xfrm>
          <a:prstGeom prst="rect">
            <a:avLst/>
          </a:prstGeom>
          <a:solidFill>
            <a:srgbClr val="FF79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WCIS-sys-</a:t>
            </a:r>
            <a:r>
              <a:rPr lang="en-US" dirty="0" err="1" smtClean="0"/>
              <a:t>api</a:t>
            </a:r>
            <a:endParaRPr lang="en-US" dirty="0"/>
          </a:p>
        </p:txBody>
      </p:sp>
    </p:spTree>
    <p:extLst>
      <p:ext uri="{BB962C8B-B14F-4D97-AF65-F5344CB8AC3E}">
        <p14:creationId xmlns:p14="http://schemas.microsoft.com/office/powerpoint/2010/main" val="80185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0297"/>
            <a:ext cx="10515600" cy="5976666"/>
          </a:xfrm>
        </p:spPr>
        <p:txBody>
          <a:bodyPr/>
          <a:lstStyle/>
          <a:p>
            <a:pPr marL="0" indent="0">
              <a:buNone/>
            </a:pPr>
            <a:r>
              <a:rPr lang="en-US" dirty="0" smtClean="0"/>
              <a:t>Purpose for façade Refactoring</a:t>
            </a:r>
          </a:p>
          <a:p>
            <a:pPr marL="0" indent="0">
              <a:buNone/>
            </a:pPr>
            <a:endParaRPr lang="en-US" dirty="0" smtClean="0"/>
          </a:p>
          <a:p>
            <a:pPr marL="0" indent="0">
              <a:buNone/>
            </a:pPr>
            <a:r>
              <a:rPr lang="en-US" sz="1600" dirty="0" smtClean="0"/>
              <a:t>To address critical limitations and shortcomings of the façade v1:</a:t>
            </a:r>
          </a:p>
          <a:p>
            <a:pPr marL="0" indent="0">
              <a:buNone/>
            </a:pPr>
            <a:r>
              <a:rPr lang="en-US" sz="1600" dirty="0" smtClean="0"/>
              <a:t>. APIs not built following REST API best practices. It has been built in a point-to-point approach (hard-coupling between multiple external services: FileNet, WCIS, DLEA (BPM) &amp; </a:t>
            </a:r>
            <a:r>
              <a:rPr lang="en-US" sz="1600" dirty="0" err="1" smtClean="0"/>
              <a:t>OracleDB</a:t>
            </a:r>
            <a:r>
              <a:rPr lang="en-US" sz="1600" dirty="0" smtClean="0"/>
              <a:t> (</a:t>
            </a:r>
            <a:r>
              <a:rPr lang="en-US" sz="1600" dirty="0" err="1" smtClean="0"/>
              <a:t>Cornertsone</a:t>
            </a:r>
            <a:r>
              <a:rPr lang="en-US" sz="1600" dirty="0" smtClean="0"/>
              <a:t> DBMS). Not a recommended approach in the industry: works today, breaks tomorrow.</a:t>
            </a:r>
          </a:p>
          <a:p>
            <a:pPr marL="0" indent="0">
              <a:buNone/>
            </a:pPr>
            <a:r>
              <a:rPr lang="en-US" sz="1600" dirty="0" smtClean="0"/>
              <a:t>API built for one LOB, then refactored for the 2</a:t>
            </a:r>
            <a:r>
              <a:rPr lang="en-US" sz="1600" baseline="30000" dirty="0" smtClean="0"/>
              <a:t>nd</a:t>
            </a:r>
            <a:r>
              <a:rPr lang="en-US" sz="1600" dirty="0" smtClean="0"/>
              <a:t> LOB causing dependencies between LOBs, requiring a full regression of the LOB deployed first. What happens when a 3</a:t>
            </a:r>
            <a:r>
              <a:rPr lang="en-US" sz="1600" baseline="30000" dirty="0" smtClean="0"/>
              <a:t>rd</a:t>
            </a:r>
            <a:r>
              <a:rPr lang="en-US" sz="1600" dirty="0" smtClean="0"/>
              <a:t>, 4</a:t>
            </a:r>
            <a:r>
              <a:rPr lang="en-US" sz="1600" baseline="30000" dirty="0" smtClean="0"/>
              <a:t>th</a:t>
            </a:r>
            <a:r>
              <a:rPr lang="en-US" sz="1600" dirty="0" smtClean="0"/>
              <a:t>, 5</a:t>
            </a:r>
            <a:r>
              <a:rPr lang="en-US" sz="1600" baseline="30000" dirty="0" smtClean="0"/>
              <a:t>th</a:t>
            </a:r>
            <a:r>
              <a:rPr lang="en-US" sz="1600" dirty="0" smtClean="0"/>
              <a:t> LOB come into play? The feature set keeps growing from its original scope w/o a clear path to expose those new methods through API or how to address the separation between LOBs.</a:t>
            </a:r>
          </a:p>
          <a:p>
            <a:pPr marL="0" indent="0">
              <a:buNone/>
            </a:pPr>
            <a:r>
              <a:rPr lang="en-US" sz="1600" dirty="0" smtClean="0"/>
              <a:t>API was not built with any versioning in mind. When a single business requirement changes on any of the consuming LOBs , the code </a:t>
            </a:r>
            <a:r>
              <a:rPr lang="en-US" sz="1600" dirty="0"/>
              <a:t>r</a:t>
            </a:r>
            <a:r>
              <a:rPr lang="en-US" sz="1600" dirty="0" smtClean="0"/>
              <a:t>equires re-factoring in a way that other LOBs are impacted in the way they contract with the API. </a:t>
            </a:r>
          </a:p>
          <a:p>
            <a:pPr marL="0" indent="0">
              <a:buNone/>
            </a:pPr>
            <a:r>
              <a:rPr lang="en-US" sz="1600" dirty="0" smtClean="0"/>
              <a:t>No canonical model used, no one has a clear idea of what the core business objects are to support Cornerstone on-boarding.</a:t>
            </a:r>
          </a:p>
          <a:p>
            <a:pPr marL="0" indent="0">
              <a:buNone/>
            </a:pPr>
            <a:r>
              <a:rPr lang="en-US" sz="1600" dirty="0" smtClean="0"/>
              <a:t>API was built with the DBMS model constraints in mind rather than with the business requirements in mind. As a result, the façade is a patchwork of DBMS insertions mixed into middleware orchestration code, mappings dictated by DBMS entity relationships rather than by true business logic at core.</a:t>
            </a:r>
          </a:p>
          <a:p>
            <a:pPr marL="0" indent="0">
              <a:buNone/>
            </a:pPr>
            <a:r>
              <a:rPr lang="en-US" sz="1600" dirty="0" smtClean="0"/>
              <a:t>API was built by a team rather novice to </a:t>
            </a:r>
            <a:r>
              <a:rPr lang="en-US" sz="1600" dirty="0" err="1" smtClean="0"/>
              <a:t>Mulesoft</a:t>
            </a:r>
            <a:r>
              <a:rPr lang="en-US" sz="1600" dirty="0" smtClean="0"/>
              <a:t> – and in particular in REST API architecture; as a result API is not leveraging some of </a:t>
            </a:r>
            <a:r>
              <a:rPr lang="en-US" sz="1600" dirty="0" err="1" smtClean="0"/>
              <a:t>Mulesoft</a:t>
            </a:r>
            <a:r>
              <a:rPr lang="en-US" sz="1600" dirty="0" smtClean="0"/>
              <a:t> essential OOTB features or classic production longevity concerns.</a:t>
            </a:r>
          </a:p>
          <a:p>
            <a:pPr marL="0" indent="0">
              <a:buNone/>
            </a:pPr>
            <a:r>
              <a:rPr lang="en-US" sz="1600" dirty="0" smtClean="0"/>
              <a:t>No High-availability, no replay strategy.</a:t>
            </a:r>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dirty="0"/>
          </a:p>
        </p:txBody>
      </p:sp>
    </p:spTree>
    <p:extLst>
      <p:ext uri="{BB962C8B-B14F-4D97-AF65-F5344CB8AC3E}">
        <p14:creationId xmlns:p14="http://schemas.microsoft.com/office/powerpoint/2010/main" val="1818226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0296"/>
            <a:ext cx="10515600" cy="6540137"/>
          </a:xfrm>
        </p:spPr>
        <p:txBody>
          <a:bodyPr>
            <a:normAutofit lnSpcReduction="10000"/>
          </a:bodyPr>
          <a:lstStyle/>
          <a:p>
            <a:pPr marL="0" indent="0">
              <a:buNone/>
            </a:pPr>
            <a:r>
              <a:rPr lang="en-US" dirty="0" smtClean="0"/>
              <a:t>3-layer API architecture refactoring to address shortcomings</a:t>
            </a:r>
          </a:p>
          <a:p>
            <a:pPr marL="0" indent="0">
              <a:buNone/>
            </a:pPr>
            <a:endParaRPr lang="en-US" dirty="0" smtClean="0"/>
          </a:p>
          <a:p>
            <a:pPr marL="0" indent="0">
              <a:buNone/>
            </a:pPr>
            <a:r>
              <a:rPr lang="en-US" sz="1600" dirty="0" smtClean="0"/>
              <a:t>With a 3-layer API architecture we approach the on-boarding concept from a strict business stand-point, building core components first:</a:t>
            </a:r>
          </a:p>
          <a:p>
            <a:pPr marL="0" indent="0">
              <a:buNone/>
            </a:pPr>
            <a:r>
              <a:rPr lang="en-US" sz="1600" dirty="0" smtClean="0"/>
              <a:t>1. An enterprise canonical model that supports all aspects of Cornerstone on-boarding</a:t>
            </a:r>
          </a:p>
          <a:p>
            <a:pPr marL="0" indent="0">
              <a:buNone/>
            </a:pPr>
            <a:r>
              <a:rPr lang="en-US" sz="1600" dirty="0" smtClean="0"/>
              <a:t>2. A collection of micro and composite services (30 total) able to be consumed by any client through out the enterprise including by the Cornerstone BPM (possibility) by externalizing some of the logic that currently bloats the BPM.</a:t>
            </a:r>
          </a:p>
          <a:p>
            <a:pPr marL="0" indent="0">
              <a:buNone/>
            </a:pPr>
            <a:r>
              <a:rPr lang="en-US" sz="1600" dirty="0" smtClean="0"/>
              <a:t>3. An REST API clean version scheme to account for future business requirements changes while maintaining backwards compatibility and the ability to run multiple versions of the API if necessary.</a:t>
            </a:r>
          </a:p>
          <a:p>
            <a:pPr marL="0" indent="0">
              <a:buNone/>
            </a:pPr>
            <a:r>
              <a:rPr lang="en-US" sz="1600" dirty="0" smtClean="0"/>
              <a:t>An distinct experience API for each line of business, removing any kind of dependencies on LOBs API contracts. The experience API allows an LOB to send data readily available without having to comply to an LOB-common contract or incur internal re-factoring to comply to the minimum Cornerstone on-boarding requirements.</a:t>
            </a:r>
          </a:p>
          <a:p>
            <a:pPr marL="0" indent="0">
              <a:buNone/>
            </a:pPr>
            <a:r>
              <a:rPr lang="en-US" sz="1600" dirty="0" smtClean="0"/>
              <a:t>A distinct adapter for each external service: one for </a:t>
            </a:r>
            <a:r>
              <a:rPr lang="en-US" sz="1600" dirty="0" err="1" smtClean="0"/>
              <a:t>OracleDB</a:t>
            </a:r>
            <a:r>
              <a:rPr lang="en-US" sz="1600" dirty="0" smtClean="0"/>
              <a:t>, one for FileNet, one for DLEA, one for WCIS. The last 3 ones have a lower priority due to the fact that WCIS, FileNet and DLEA already expose a REST API (not properly versioned either).</a:t>
            </a:r>
            <a:endParaRPr lang="en-US" sz="1600" dirty="0"/>
          </a:p>
          <a:p>
            <a:pPr marL="0" indent="0">
              <a:buNone/>
            </a:pPr>
            <a:r>
              <a:rPr lang="en-US" sz="1600" dirty="0" smtClean="0"/>
              <a:t>The 3-layer API is the only recognized blueprint in the API industry to support loose coupling between all concerns.</a:t>
            </a:r>
          </a:p>
          <a:p>
            <a:pPr marL="0" indent="0">
              <a:buNone/>
            </a:pPr>
            <a:r>
              <a:rPr lang="en-US" sz="1600" dirty="0" smtClean="0"/>
              <a:t>The experience-API allows a consumer or a consumer group to submit any JSON payload representative of their current capabilities or constraints.</a:t>
            </a:r>
            <a:endParaRPr lang="en-US" sz="1600" dirty="0"/>
          </a:p>
          <a:p>
            <a:pPr marL="0" indent="0">
              <a:buNone/>
            </a:pPr>
            <a:r>
              <a:rPr lang="en-US" sz="1600" dirty="0" smtClean="0"/>
              <a:t>The Process-API is the business machine, speaks business, thinks business, supports all operations of the business in a model understood by the entire enterprise (canonical model).</a:t>
            </a:r>
          </a:p>
          <a:p>
            <a:pPr marL="0" indent="0">
              <a:buNone/>
            </a:pPr>
            <a:r>
              <a:rPr lang="en-US" sz="1600" dirty="0" smtClean="0"/>
              <a:t>The System-API (or adapter) translates business operations to CRUD operations of the implementation (DBMS, SaaS, </a:t>
            </a:r>
            <a:r>
              <a:rPr lang="en-US" sz="1600" dirty="0" err="1" smtClean="0"/>
              <a:t>noSQL</a:t>
            </a:r>
            <a:r>
              <a:rPr lang="en-US" sz="1600" dirty="0" smtClean="0"/>
              <a:t>, caching, any transport: JMS, REST, SOAP, </a:t>
            </a:r>
            <a:r>
              <a:rPr lang="en-US" sz="1600" dirty="0" err="1" smtClean="0"/>
              <a:t>FileSystem</a:t>
            </a:r>
            <a:r>
              <a:rPr lang="en-US" sz="1600" dirty="0" smtClean="0"/>
              <a:t>, FTP…). It deals only with persistence concerns and allows the process layer to be free of implementation logic.</a:t>
            </a:r>
          </a:p>
          <a:p>
            <a:pPr marL="0" indent="0">
              <a:buNone/>
            </a:pPr>
            <a:r>
              <a:rPr lang="en-US" sz="1600" dirty="0" smtClean="0"/>
              <a:t>APIs will be secured using best-of-breed industry authentication mechanisms (</a:t>
            </a:r>
            <a:r>
              <a:rPr lang="en-US" sz="1600" dirty="0" err="1" smtClean="0"/>
              <a:t>oAuth</a:t>
            </a:r>
            <a:r>
              <a:rPr lang="en-US" sz="1600" dirty="0" smtClean="0"/>
              <a:t>, TOTP)</a:t>
            </a:r>
          </a:p>
          <a:p>
            <a:pPr marL="0" indent="0">
              <a:buNone/>
            </a:pPr>
            <a:endParaRPr lang="en-US" sz="1600" dirty="0" smtClean="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dirty="0"/>
          </a:p>
        </p:txBody>
      </p:sp>
    </p:spTree>
    <p:extLst>
      <p:ext uri="{BB962C8B-B14F-4D97-AF65-F5344CB8AC3E}">
        <p14:creationId xmlns:p14="http://schemas.microsoft.com/office/powerpoint/2010/main" val="2188597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751" y="439783"/>
            <a:ext cx="11719249" cy="7171194"/>
          </a:xfrm>
          <a:prstGeom prst="rect">
            <a:avLst/>
          </a:prstGeom>
          <a:noFill/>
        </p:spPr>
        <p:txBody>
          <a:bodyPr wrap="square" rtlCol="0">
            <a:spAutoFit/>
          </a:bodyPr>
          <a:lstStyle/>
          <a:p>
            <a:r>
              <a:rPr lang="en-US" dirty="0" smtClean="0"/>
              <a:t>DJ Team originally focused on establishing the </a:t>
            </a:r>
            <a:r>
              <a:rPr lang="en-US" b="1" dirty="0" smtClean="0"/>
              <a:t>Infrastructure for project</a:t>
            </a:r>
          </a:p>
          <a:p>
            <a:endParaRPr lang="en-US" b="1" dirty="0"/>
          </a:p>
          <a:p>
            <a:r>
              <a:rPr lang="en-US" sz="1600" dirty="0" smtClean="0"/>
              <a:t>The infrastructure </a:t>
            </a:r>
            <a:r>
              <a:rPr lang="en-US" sz="1600" dirty="0" smtClean="0"/>
              <a:t>being </a:t>
            </a:r>
            <a:r>
              <a:rPr lang="en-US" sz="1600" dirty="0" smtClean="0"/>
              <a:t>put in place is regarded as the best of bread tooling and practices in SOA and API enablement</a:t>
            </a:r>
          </a:p>
          <a:p>
            <a:endParaRPr lang="en-US" sz="1600" dirty="0" smtClean="0"/>
          </a:p>
          <a:p>
            <a:r>
              <a:rPr lang="en-US" sz="1600" b="1" dirty="0" smtClean="0"/>
              <a:t>DELIVERED</a:t>
            </a:r>
            <a:endParaRPr lang="en-US" sz="1600" b="1" dirty="0"/>
          </a:p>
          <a:p>
            <a:pPr marL="285750" indent="-285750">
              <a:buFont typeface="Arial" panose="020B0604020202020204" pitchFamily="34" charset="0"/>
              <a:buChar char="•"/>
            </a:pPr>
            <a:r>
              <a:rPr lang="en-US" sz="1600" dirty="0" smtClean="0"/>
              <a:t>Environment independent SOA stack: mule, wso2am, DBMS or NoSQL, </a:t>
            </a:r>
            <a:r>
              <a:rPr lang="en-US" sz="1600" dirty="0" err="1" smtClean="0"/>
              <a:t>rabbitmq</a:t>
            </a:r>
            <a:r>
              <a:rPr lang="en-US" sz="1600" dirty="0" smtClean="0"/>
              <a:t>, </a:t>
            </a:r>
          </a:p>
          <a:p>
            <a:pPr marL="285750" indent="-285750">
              <a:buFont typeface="Arial" panose="020B0604020202020204" pitchFamily="34" charset="0"/>
              <a:buChar char="•"/>
            </a:pPr>
            <a:r>
              <a:rPr lang="en-US" sz="1600" dirty="0" smtClean="0"/>
              <a:t>Mule 3.9.0 – limited (due to Jackson libs removal) or Mule 3.8.7  - full bundle</a:t>
            </a:r>
          </a:p>
          <a:p>
            <a:pPr marL="285750" indent="-285750">
              <a:buFont typeface="Arial" panose="020B0604020202020204" pitchFamily="34" charset="0"/>
              <a:buChar char="•"/>
            </a:pPr>
            <a:r>
              <a:rPr lang="en-US" sz="1600" dirty="0" smtClean="0"/>
              <a:t>Single repository in </a:t>
            </a:r>
            <a:r>
              <a:rPr lang="en-US" sz="1600" dirty="0" err="1" smtClean="0"/>
              <a:t>github</a:t>
            </a:r>
            <a:r>
              <a:rPr lang="en-US" sz="1600" dirty="0" smtClean="0"/>
              <a:t> EE – for single build of the whole project suite using maven</a:t>
            </a:r>
          </a:p>
          <a:p>
            <a:pPr marL="285750" indent="-285750">
              <a:buFont typeface="Arial" panose="020B0604020202020204" pitchFamily="34" charset="0"/>
              <a:buChar char="•"/>
            </a:pPr>
            <a:r>
              <a:rPr lang="en-US" sz="1600" dirty="0" err="1" smtClean="0"/>
              <a:t>Gitflow</a:t>
            </a:r>
            <a:r>
              <a:rPr lang="en-US" sz="1600" dirty="0" smtClean="0"/>
              <a:t> branching strategy – </a:t>
            </a:r>
            <a:r>
              <a:rPr lang="en-US" sz="1600" dirty="0" err="1" smtClean="0"/>
              <a:t>Gitkraken</a:t>
            </a:r>
            <a:r>
              <a:rPr lang="en-US" sz="1600" dirty="0" smtClean="0"/>
              <a:t> as source control client</a:t>
            </a:r>
          </a:p>
          <a:p>
            <a:pPr marL="285750" indent="-285750">
              <a:buFont typeface="Arial" panose="020B0604020202020204" pitchFamily="34" charset="0"/>
              <a:buChar char="•"/>
            </a:pPr>
            <a:r>
              <a:rPr lang="en-US" sz="1600" dirty="0" smtClean="0"/>
              <a:t>Maven configuration – build anywhere based on developer/server profile</a:t>
            </a:r>
          </a:p>
          <a:p>
            <a:pPr marL="285750" indent="-285750">
              <a:buFont typeface="Arial" panose="020B0604020202020204" pitchFamily="34" charset="0"/>
              <a:buChar char="•"/>
            </a:pPr>
            <a:r>
              <a:rPr lang="en-US" sz="1600" dirty="0" smtClean="0"/>
              <a:t>Mule 3 layer architecture templates: experience, process, system</a:t>
            </a:r>
          </a:p>
          <a:p>
            <a:pPr marL="285750" indent="-285750">
              <a:buFont typeface="Arial" panose="020B0604020202020204" pitchFamily="34" charset="0"/>
              <a:buChar char="•"/>
            </a:pPr>
            <a:r>
              <a:rPr lang="en-US" sz="1600" dirty="0" smtClean="0"/>
              <a:t>Domain template for single listener shared resource across all APIs</a:t>
            </a:r>
          </a:p>
          <a:p>
            <a:pPr marL="285750" indent="-285750">
              <a:buFont typeface="Arial" panose="020B0604020202020204" pitchFamily="34" charset="0"/>
              <a:buChar char="•"/>
            </a:pPr>
            <a:r>
              <a:rPr lang="en-US" sz="1600" dirty="0" smtClean="0"/>
              <a:t>Security – Transport encryption – TLS</a:t>
            </a:r>
          </a:p>
          <a:p>
            <a:pPr marL="285750" indent="-285750">
              <a:buFont typeface="Arial" panose="020B0604020202020204" pitchFamily="34" charset="0"/>
              <a:buChar char="•"/>
            </a:pPr>
            <a:r>
              <a:rPr lang="en-US" sz="1600" dirty="0" smtClean="0"/>
              <a:t>Authentication between APIs – Time-based One-Time password</a:t>
            </a:r>
          </a:p>
          <a:p>
            <a:pPr marL="285750" indent="-285750">
              <a:buFont typeface="Arial" panose="020B0604020202020204" pitchFamily="34" charset="0"/>
              <a:buChar char="•"/>
            </a:pPr>
            <a:r>
              <a:rPr lang="en-US" sz="1600" dirty="0"/>
              <a:t>CI/CD with Jenkins, mule-maven </a:t>
            </a:r>
            <a:r>
              <a:rPr lang="en-US" sz="1600" dirty="0" smtClean="0"/>
              <a:t>plugin</a:t>
            </a:r>
            <a:endParaRPr lang="en-US" sz="1600" dirty="0"/>
          </a:p>
          <a:p>
            <a:pPr marL="285750" indent="-285750">
              <a:buFont typeface="Arial" panose="020B0604020202020204" pitchFamily="34" charset="0"/>
              <a:buChar char="•"/>
            </a:pPr>
            <a:r>
              <a:rPr lang="en-US" sz="1600" dirty="0" smtClean="0"/>
              <a:t>Agile project methodology – daily scrum – 2 weeks Sprint management</a:t>
            </a:r>
          </a:p>
          <a:p>
            <a:pPr marL="285750" indent="-285750">
              <a:buFont typeface="Arial" panose="020B0604020202020204" pitchFamily="34" charset="0"/>
              <a:buChar char="•"/>
            </a:pPr>
            <a:r>
              <a:rPr lang="en-US" sz="1600" dirty="0" smtClean="0"/>
              <a:t>Enterprise-wide Canonical data-model for Cornerstone on-boarding</a:t>
            </a:r>
          </a:p>
          <a:p>
            <a:pPr marL="285750" indent="-285750">
              <a:buFont typeface="Arial" panose="020B0604020202020204" pitchFamily="34" charset="0"/>
              <a:buChar char="•"/>
            </a:pPr>
            <a:r>
              <a:rPr lang="en-US" sz="1600" dirty="0"/>
              <a:t>BDD using </a:t>
            </a:r>
            <a:r>
              <a:rPr lang="en-US" sz="1600" dirty="0" err="1"/>
              <a:t>gerkhin</a:t>
            </a:r>
            <a:r>
              <a:rPr lang="en-US" sz="1600" dirty="0"/>
              <a:t>/cucumber for UI or REST/SOAP </a:t>
            </a:r>
            <a:r>
              <a:rPr lang="en-US" sz="1600" dirty="0" smtClean="0"/>
              <a:t>APIs</a:t>
            </a:r>
          </a:p>
          <a:p>
            <a:endParaRPr lang="en-US" sz="1600" dirty="0"/>
          </a:p>
          <a:p>
            <a:r>
              <a:rPr lang="en-US" sz="1600" b="1" dirty="0" smtClean="0"/>
              <a:t>IN PROGRESS</a:t>
            </a:r>
          </a:p>
          <a:p>
            <a:pPr marL="285750" indent="-285750">
              <a:buFont typeface="Arial" panose="020B0604020202020204" pitchFamily="34" charset="0"/>
              <a:buChar char="•"/>
            </a:pPr>
            <a:r>
              <a:rPr lang="en-US" sz="1600" dirty="0"/>
              <a:t>TDD using mule IDE built-in </a:t>
            </a:r>
            <a:r>
              <a:rPr lang="en-US" sz="1600" dirty="0" err="1"/>
              <a:t>Munit</a:t>
            </a:r>
            <a:r>
              <a:rPr lang="en-US" sz="1600" dirty="0"/>
              <a:t> or </a:t>
            </a:r>
            <a:r>
              <a:rPr lang="en-US" sz="1600" dirty="0" smtClean="0"/>
              <a:t>Junit  (Sprint 8 = current sprint, is following TDD approach)</a:t>
            </a:r>
            <a:endParaRPr lang="en-US" sz="1600" dirty="0" smtClean="0"/>
          </a:p>
          <a:p>
            <a:pPr marL="285750" indent="-285750">
              <a:buFont typeface="Arial" panose="020B0604020202020204" pitchFamily="34" charset="0"/>
              <a:buChar char="•"/>
            </a:pPr>
            <a:r>
              <a:rPr lang="en-US" sz="1600" dirty="0" smtClean="0"/>
              <a:t>API visibility – management – policies – governance with WSO2 </a:t>
            </a:r>
            <a:r>
              <a:rPr lang="en-US" sz="1600" dirty="0" err="1" smtClean="0"/>
              <a:t>Api</a:t>
            </a:r>
            <a:r>
              <a:rPr lang="en-US" sz="1600" dirty="0" smtClean="0"/>
              <a:t>-Manager</a:t>
            </a:r>
          </a:p>
          <a:p>
            <a:pPr marL="285750" indent="-285750">
              <a:buFont typeface="Arial" panose="020B0604020202020204" pitchFamily="34" charset="0"/>
              <a:buChar char="•"/>
            </a:pPr>
            <a:r>
              <a:rPr lang="en-US" sz="1600" dirty="0" smtClean="0"/>
              <a:t>Stress/Load testing using </a:t>
            </a:r>
            <a:r>
              <a:rPr lang="en-US" sz="1600" dirty="0" err="1" smtClean="0"/>
              <a:t>Jmeter</a:t>
            </a:r>
            <a:r>
              <a:rPr lang="en-US" sz="1600" dirty="0" smtClean="0"/>
              <a:t> or postman</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53437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838200" y="200297"/>
            <a:ext cx="10515600" cy="5976666"/>
          </a:xfrm>
        </p:spPr>
        <p:txBody>
          <a:bodyPr>
            <a:normAutofit fontScale="77500" lnSpcReduction="20000"/>
          </a:bodyPr>
          <a:lstStyle/>
          <a:p>
            <a:pPr marL="0" indent="0">
              <a:buNone/>
            </a:pPr>
            <a:r>
              <a:rPr lang="en-US" dirty="0" smtClean="0"/>
              <a:t>‘</a:t>
            </a:r>
            <a:r>
              <a:rPr lang="en-US" dirty="0" err="1" smtClean="0"/>
              <a:t>apiteam</a:t>
            </a:r>
            <a:r>
              <a:rPr lang="en-US" dirty="0" smtClean="0"/>
              <a:t>’ Infrastructure re-use</a:t>
            </a:r>
          </a:p>
          <a:p>
            <a:pPr marL="0" indent="0">
              <a:buNone/>
            </a:pPr>
            <a:endParaRPr lang="en-US" dirty="0" smtClean="0"/>
          </a:p>
          <a:p>
            <a:pPr marL="0" indent="0">
              <a:buNone/>
            </a:pPr>
            <a:r>
              <a:rPr lang="en-US" sz="1600" b="1" dirty="0" smtClean="0"/>
              <a:t>For Cornerstone</a:t>
            </a:r>
          </a:p>
          <a:p>
            <a:pPr marL="0" indent="0">
              <a:buNone/>
            </a:pPr>
            <a:r>
              <a:rPr lang="en-US" sz="1600" dirty="0" smtClean="0"/>
              <a:t>GE LOB on-boarding</a:t>
            </a:r>
            <a:r>
              <a:rPr lang="en-US" sz="1600" dirty="0"/>
              <a:t> </a:t>
            </a:r>
            <a:r>
              <a:rPr lang="en-US" sz="1600" dirty="0" smtClean="0"/>
              <a:t>or a</a:t>
            </a:r>
            <a:r>
              <a:rPr lang="en-US" sz="1600" dirty="0" smtClean="0"/>
              <a:t>ny on-boarding </a:t>
            </a:r>
            <a:r>
              <a:rPr lang="en-US" sz="1600" dirty="0" smtClean="0"/>
              <a:t>data from </a:t>
            </a:r>
            <a:r>
              <a:rPr lang="en-US" sz="1600" dirty="0" smtClean="0"/>
              <a:t>other external systems e.g. </a:t>
            </a:r>
            <a:r>
              <a:rPr lang="en-US" sz="1600" dirty="0" smtClean="0"/>
              <a:t>various CRM systems we have heard about</a:t>
            </a:r>
            <a:endParaRPr lang="en-US" sz="1600" dirty="0" smtClean="0"/>
          </a:p>
          <a:p>
            <a:pPr marL="0" indent="0">
              <a:buNone/>
            </a:pPr>
            <a:r>
              <a:rPr lang="en-US" sz="1600" dirty="0" smtClean="0"/>
              <a:t>New </a:t>
            </a:r>
            <a:r>
              <a:rPr lang="en-US" sz="1600" dirty="0" smtClean="0"/>
              <a:t>features for the </a:t>
            </a:r>
            <a:r>
              <a:rPr lang="en-US" sz="1600" dirty="0" err="1" smtClean="0"/>
              <a:t>OnBoarding</a:t>
            </a:r>
            <a:r>
              <a:rPr lang="en-US" sz="1600" dirty="0" smtClean="0"/>
              <a:t> façade should be added post-refactor (Q4 2018): </a:t>
            </a:r>
            <a:r>
              <a:rPr lang="en-US" sz="1600" smtClean="0"/>
              <a:t>Simplified On-Boarding</a:t>
            </a:r>
            <a:r>
              <a:rPr lang="en-US" sz="1600" dirty="0" smtClean="0"/>
              <a:t>, </a:t>
            </a:r>
            <a:r>
              <a:rPr lang="en-US" sz="1600" dirty="0" smtClean="0"/>
              <a:t>WFS Customer Data updates</a:t>
            </a:r>
          </a:p>
          <a:p>
            <a:pPr marL="0" indent="0">
              <a:buNone/>
            </a:pPr>
            <a:r>
              <a:rPr lang="en-US" sz="1600" dirty="0" smtClean="0"/>
              <a:t>Offloading the BPM existing service catalog (120-30 methods total, domain by domain, 7 domains).</a:t>
            </a:r>
          </a:p>
          <a:p>
            <a:pPr marL="0" indent="0">
              <a:buNone/>
            </a:pPr>
            <a:r>
              <a:rPr lang="en-US" sz="1600" dirty="0" smtClean="0"/>
              <a:t>Offloading the Entitlement service currently built in the BPM and </a:t>
            </a:r>
            <a:r>
              <a:rPr lang="en-US" sz="1600" dirty="0" err="1" smtClean="0"/>
              <a:t>proxying</a:t>
            </a:r>
            <a:r>
              <a:rPr lang="en-US" sz="1600" dirty="0" smtClean="0"/>
              <a:t> between Active Directory and the Rules Engine.</a:t>
            </a:r>
          </a:p>
          <a:p>
            <a:pPr marL="0" indent="0">
              <a:buNone/>
            </a:pPr>
            <a:r>
              <a:rPr lang="en-US" sz="1600" dirty="0" smtClean="0"/>
              <a:t>…reducing unnecessary complexities and implementation logic in the BPM</a:t>
            </a:r>
          </a:p>
          <a:p>
            <a:pPr marL="0" indent="0">
              <a:buNone/>
            </a:pPr>
            <a:r>
              <a:rPr lang="en-US" sz="1600" dirty="0" smtClean="0"/>
              <a:t>Adopt TDD and daily build approach</a:t>
            </a:r>
          </a:p>
          <a:p>
            <a:pPr marL="0" indent="0">
              <a:buNone/>
            </a:pPr>
            <a:endParaRPr lang="en-US" sz="1600" dirty="0"/>
          </a:p>
          <a:p>
            <a:pPr marL="0" indent="0">
              <a:buNone/>
            </a:pPr>
            <a:r>
              <a:rPr lang="en-US" sz="1600" b="1" dirty="0" smtClean="0"/>
              <a:t>Outside of Cornerstone</a:t>
            </a:r>
          </a:p>
          <a:p>
            <a:pPr marL="0" indent="0">
              <a:buNone/>
            </a:pPr>
            <a:r>
              <a:rPr lang="en-US" sz="1600" dirty="0" smtClean="0"/>
              <a:t>Mediate all tightly coupled integrations through mule and simplify/reduce code complexity at endpoints</a:t>
            </a:r>
          </a:p>
          <a:p>
            <a:pPr marL="0" indent="0">
              <a:buNone/>
            </a:pPr>
            <a:r>
              <a:rPr lang="en-US" sz="1600" dirty="0" smtClean="0"/>
              <a:t>Reduce the number of scheduled jobs</a:t>
            </a:r>
          </a:p>
          <a:p>
            <a:pPr marL="0" indent="0">
              <a:buNone/>
            </a:pPr>
            <a:r>
              <a:rPr lang="en-US" sz="1600" dirty="0" smtClean="0"/>
              <a:t>Reduce the number of ETLs</a:t>
            </a:r>
          </a:p>
          <a:p>
            <a:pPr marL="0" indent="0">
              <a:buNone/>
            </a:pPr>
            <a:r>
              <a:rPr lang="en-US" sz="1600" dirty="0" smtClean="0"/>
              <a:t>Eliminate integrations operating as ETL (move data from A to B, then move it from B to C, because of fear of loosing data that can easily be lost, resent, replayed.</a:t>
            </a:r>
          </a:p>
          <a:p>
            <a:pPr marL="0" indent="0">
              <a:buNone/>
            </a:pPr>
            <a:r>
              <a:rPr lang="en-US" sz="1600" dirty="0" smtClean="0"/>
              <a:t>WCIS appears to be an excellent candidate to adopt an ESB for the following reasons:</a:t>
            </a:r>
          </a:p>
          <a:p>
            <a:pPr marL="0" indent="0">
              <a:buNone/>
            </a:pPr>
            <a:r>
              <a:rPr lang="en-US" sz="1600" dirty="0" smtClean="0"/>
              <a:t>Proxy WCIS and alleviate the number of daily calls through caching, payload reduction and methods of lesser granularity</a:t>
            </a:r>
          </a:p>
          <a:p>
            <a:pPr marL="0" indent="0">
              <a:buNone/>
            </a:pPr>
            <a:r>
              <a:rPr lang="en-US" sz="1600" dirty="0" smtClean="0"/>
              <a:t>Proxy WCIS by queueing calls or implement asynchronous calling to WCIS</a:t>
            </a:r>
          </a:p>
          <a:p>
            <a:pPr marL="0" indent="0">
              <a:buNone/>
            </a:pPr>
            <a:r>
              <a:rPr lang="en-US" sz="1600" dirty="0" smtClean="0"/>
              <a:t>Apply governance to WCIS, prioritize callers.</a:t>
            </a:r>
          </a:p>
          <a:p>
            <a:pPr marL="0" indent="0">
              <a:buNone/>
            </a:pPr>
            <a:r>
              <a:rPr lang="en-US" sz="1600" dirty="0" smtClean="0"/>
              <a:t>Apply/evangelize a canonical model </a:t>
            </a:r>
          </a:p>
          <a:p>
            <a:pPr marL="0" indent="0">
              <a:buNone/>
            </a:pPr>
            <a:r>
              <a:rPr lang="en-US" sz="1600" dirty="0" smtClean="0"/>
              <a:t>Delegate the complexities of merging, duplications… to the middleware</a:t>
            </a:r>
            <a:r>
              <a:rPr lang="en-US" sz="1600" dirty="0" smtClean="0"/>
              <a:t>.</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dirty="0"/>
          </a:p>
        </p:txBody>
      </p:sp>
    </p:spTree>
    <p:extLst>
      <p:ext uri="{BB962C8B-B14F-4D97-AF65-F5344CB8AC3E}">
        <p14:creationId xmlns:p14="http://schemas.microsoft.com/office/powerpoint/2010/main" val="3140913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838200" y="200297"/>
            <a:ext cx="10515600" cy="5976666"/>
          </a:xfrm>
        </p:spPr>
        <p:txBody>
          <a:bodyPr>
            <a:normAutofit fontScale="47500" lnSpcReduction="20000"/>
          </a:bodyPr>
          <a:lstStyle/>
          <a:p>
            <a:pPr marL="0" indent="0">
              <a:buNone/>
            </a:pPr>
            <a:r>
              <a:rPr lang="en-US" sz="5100" b="1" dirty="0" smtClean="0"/>
              <a:t>Cornerstone Service Catalog</a:t>
            </a:r>
          </a:p>
          <a:p>
            <a:pPr marL="0" indent="0">
              <a:buNone/>
            </a:pPr>
            <a:endParaRPr lang="en-US" dirty="0" smtClean="0"/>
          </a:p>
          <a:p>
            <a:pPr marL="0" indent="0">
              <a:buNone/>
            </a:pPr>
            <a:r>
              <a:rPr lang="en-US" dirty="0"/>
              <a:t>From the Minneapolis </a:t>
            </a:r>
            <a:r>
              <a:rPr lang="en-US" dirty="0" smtClean="0"/>
              <a:t>week: May 14-18</a:t>
            </a:r>
          </a:p>
          <a:p>
            <a:pPr marL="0" indent="0">
              <a:buNone/>
            </a:pPr>
            <a:r>
              <a:rPr lang="en-US" dirty="0" smtClean="0"/>
              <a:t>A collaborative analysis produced the following Service Inventory</a:t>
            </a:r>
          </a:p>
          <a:p>
            <a:pPr marL="0" indent="0">
              <a:buNone/>
            </a:pPr>
            <a:r>
              <a:rPr lang="en-US" dirty="0" smtClean="0"/>
              <a:t>Source: 10 </a:t>
            </a:r>
            <a:r>
              <a:rPr lang="en-US" dirty="0"/>
              <a:t>days of </a:t>
            </a:r>
            <a:r>
              <a:rPr lang="en-US" dirty="0" smtClean="0"/>
              <a:t>Production </a:t>
            </a:r>
            <a:r>
              <a:rPr lang="en-US" dirty="0" err="1" smtClean="0"/>
              <a:t>Splunk</a:t>
            </a:r>
            <a:r>
              <a:rPr lang="en-US" dirty="0" smtClean="0"/>
              <a:t> </a:t>
            </a:r>
            <a:r>
              <a:rPr lang="en-US" dirty="0"/>
              <a:t>logs </a:t>
            </a:r>
            <a:r>
              <a:rPr lang="en-US" dirty="0" smtClean="0"/>
              <a:t>scanning by Ted, </a:t>
            </a:r>
            <a:r>
              <a:rPr lang="en-US" dirty="0" err="1"/>
              <a:t>Shomu</a:t>
            </a:r>
            <a:r>
              <a:rPr lang="en-US" dirty="0"/>
              <a:t> API methods inventory &amp; refinement </a:t>
            </a:r>
            <a:r>
              <a:rPr lang="en-US" dirty="0" smtClean="0"/>
              <a:t>by </a:t>
            </a:r>
            <a:r>
              <a:rPr lang="en-US" dirty="0"/>
              <a:t>Pravin and other Cornerstone team members.</a:t>
            </a:r>
          </a:p>
          <a:p>
            <a:pPr marL="0" indent="0">
              <a:buNone/>
            </a:pPr>
            <a:r>
              <a:rPr lang="en-US" dirty="0"/>
              <a:t>Source https://wfs-confluence.wellsfargo.com:8443/display/CRSTN/Service+Catalog  (CRSTN_Service_Catalog_v02.xlsx)</a:t>
            </a:r>
          </a:p>
          <a:p>
            <a:pPr marL="0" indent="0">
              <a:buNone/>
            </a:pPr>
            <a:endParaRPr lang="en-US" dirty="0" smtClean="0"/>
          </a:p>
          <a:p>
            <a:pPr marL="0" indent="0">
              <a:buNone/>
            </a:pPr>
            <a:r>
              <a:rPr lang="en-US" dirty="0" smtClean="0"/>
              <a:t>The take away was that Cornerstone has many services built-in but only log analysis tells us what is used and what not as well as how frequently certain service calls are being invoked. The BPM code base is overwhelmingly vast to conduct such analysis through code inspection. Another observation is that the BPM code inspection is tedious through its native 4GL interface. Any application whose code analysis or review is better achieved through log scanning has clearly serious challenges at hand.</a:t>
            </a:r>
          </a:p>
          <a:p>
            <a:pPr marL="0" indent="0">
              <a:buNone/>
            </a:pPr>
            <a:r>
              <a:rPr lang="en-US" dirty="0" smtClean="0"/>
              <a:t>The inventory is organized </a:t>
            </a:r>
            <a:r>
              <a:rPr lang="en-US" dirty="0"/>
              <a:t>in 7 </a:t>
            </a:r>
            <a:r>
              <a:rPr lang="en-US" dirty="0" smtClean="0"/>
              <a:t>main </a:t>
            </a:r>
            <a:r>
              <a:rPr lang="en-US" dirty="0"/>
              <a:t>groups (the former domains) + </a:t>
            </a:r>
            <a:r>
              <a:rPr lang="en-US" dirty="0" smtClean="0"/>
              <a:t>other ancillary features of low/rare usage.</a:t>
            </a:r>
            <a:endParaRPr lang="en-US" dirty="0"/>
          </a:p>
          <a:p>
            <a:pPr marL="0" indent="0">
              <a:buNone/>
            </a:pPr>
            <a:r>
              <a:rPr lang="en-US" dirty="0" err="1"/>
              <a:t>Shomu</a:t>
            </a:r>
            <a:r>
              <a:rPr lang="en-US" dirty="0"/>
              <a:t> and Pravin </a:t>
            </a:r>
            <a:r>
              <a:rPr lang="en-US" dirty="0" smtClean="0"/>
              <a:t>showed a </a:t>
            </a:r>
            <a:r>
              <a:rPr lang="en-US" dirty="0"/>
              <a:t>good handle on the catalog overall with now and then a few methods to clarify further</a:t>
            </a:r>
            <a:r>
              <a:rPr lang="en-US" dirty="0" smtClean="0"/>
              <a:t>.</a:t>
            </a:r>
            <a:endParaRPr lang="en-US" dirty="0"/>
          </a:p>
          <a:p>
            <a:pPr marL="0" indent="0">
              <a:buNone/>
            </a:pPr>
            <a:r>
              <a:rPr lang="en-US" dirty="0"/>
              <a:t>Customer-Master is the most critical group in the collection of 7 and the most popular domain in terms of requests.</a:t>
            </a:r>
          </a:p>
          <a:p>
            <a:pPr marL="0" indent="0">
              <a:buNone/>
            </a:pPr>
            <a:endParaRPr lang="en-US" dirty="0"/>
          </a:p>
          <a:p>
            <a:pPr marL="0" indent="0">
              <a:buNone/>
            </a:pPr>
            <a:r>
              <a:rPr lang="en-US" dirty="0"/>
              <a:t>It is interesting to note </a:t>
            </a:r>
            <a:r>
              <a:rPr lang="en-US" dirty="0" smtClean="0"/>
              <a:t>the </a:t>
            </a:r>
            <a:r>
              <a:rPr lang="en-US" dirty="0"/>
              <a:t>WCIS Integration, also an important domain </a:t>
            </a:r>
            <a:r>
              <a:rPr lang="en-US" dirty="0" smtClean="0"/>
              <a:t>which </a:t>
            </a:r>
            <a:r>
              <a:rPr lang="en-US" dirty="0"/>
              <a:t>could be easily offloaded to </a:t>
            </a:r>
            <a:r>
              <a:rPr lang="en-US" dirty="0" smtClean="0"/>
              <a:t>mule if </a:t>
            </a:r>
            <a:r>
              <a:rPr lang="en-US" dirty="0"/>
              <a:t>the WCIS </a:t>
            </a:r>
            <a:r>
              <a:rPr lang="en-US" dirty="0" smtClean="0"/>
              <a:t>service offering </a:t>
            </a:r>
            <a:r>
              <a:rPr lang="en-US" dirty="0"/>
              <a:t>to adopt an ESB and mediate their calls through </a:t>
            </a:r>
            <a:r>
              <a:rPr lang="en-US" dirty="0" smtClean="0"/>
              <a:t>mule. Main benefits would be to implement caching (where appropriate), </a:t>
            </a:r>
            <a:r>
              <a:rPr lang="en-US" dirty="0"/>
              <a:t>reduce traffic and bandwidth by exposing</a:t>
            </a:r>
          </a:p>
          <a:p>
            <a:pPr marL="0" indent="0">
              <a:buNone/>
            </a:pPr>
            <a:r>
              <a:rPr lang="en-US" dirty="0"/>
              <a:t>thin-APIs (payload subsets) and ease the load on WCIS. We hear of performance or response time issues from time to time. </a:t>
            </a:r>
          </a:p>
          <a:p>
            <a:pPr marL="0" indent="0">
              <a:buNone/>
            </a:pPr>
            <a:endParaRPr lang="en-US" dirty="0"/>
          </a:p>
          <a:p>
            <a:pPr marL="0" indent="0">
              <a:buNone/>
            </a:pPr>
            <a:r>
              <a:rPr lang="en-US" dirty="0"/>
              <a:t>The architecture draft discussed in Minneapolis was to deploy 7 API-based integrations (following the 3-layer API pattern).</a:t>
            </a:r>
          </a:p>
          <a:p>
            <a:pPr marL="0" indent="0">
              <a:buNone/>
            </a:pPr>
            <a:r>
              <a:rPr lang="en-US" dirty="0"/>
              <a:t>with </a:t>
            </a:r>
            <a:r>
              <a:rPr lang="en-US" dirty="0" err="1"/>
              <a:t>CustomerMaster</a:t>
            </a:r>
            <a:r>
              <a:rPr lang="en-US" dirty="0"/>
              <a:t> being the first pilot of former </a:t>
            </a:r>
            <a:r>
              <a:rPr lang="en-US" dirty="0" err="1"/>
              <a:t>projectX</a:t>
            </a:r>
            <a:r>
              <a:rPr lang="en-US" dirty="0"/>
              <a:t>.</a:t>
            </a:r>
          </a:p>
          <a:p>
            <a:pPr marL="0" indent="0">
              <a:buNone/>
            </a:pPr>
            <a:endParaRPr lang="en-US" dirty="0"/>
          </a:p>
          <a:p>
            <a:pPr marL="0" indent="0">
              <a:buNone/>
            </a:pPr>
            <a:r>
              <a:rPr lang="en-US" dirty="0"/>
              <a:t>It would be a minimal effort to expose the </a:t>
            </a:r>
            <a:r>
              <a:rPr lang="en-US" dirty="0" err="1"/>
              <a:t>CustomerMaster</a:t>
            </a:r>
            <a:r>
              <a:rPr lang="en-US" dirty="0"/>
              <a:t> process API (quick RAML console </a:t>
            </a:r>
            <a:r>
              <a:rPr lang="en-US" dirty="0" err="1"/>
              <a:t>poc</a:t>
            </a:r>
            <a:r>
              <a:rPr lang="en-US" dirty="0"/>
              <a:t>) </a:t>
            </a:r>
          </a:p>
          <a:p>
            <a:pPr marL="0" indent="0">
              <a:buNone/>
            </a:pPr>
            <a:r>
              <a:rPr lang="en-US" dirty="0"/>
              <a:t>based on the following API </a:t>
            </a:r>
            <a:r>
              <a:rPr lang="en-US" dirty="0" smtClean="0"/>
              <a:t>methods (see next slide)</a:t>
            </a:r>
            <a:endParaRPr lang="en-US" sz="1600" dirty="0" smtClean="0"/>
          </a:p>
          <a:p>
            <a:pPr marL="0" indent="0">
              <a:buNone/>
            </a:pPr>
            <a:endParaRPr lang="en-US" sz="1600" dirty="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dirty="0"/>
          </a:p>
        </p:txBody>
      </p:sp>
    </p:spTree>
    <p:extLst>
      <p:ext uri="{BB962C8B-B14F-4D97-AF65-F5344CB8AC3E}">
        <p14:creationId xmlns:p14="http://schemas.microsoft.com/office/powerpoint/2010/main" val="906439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838200" y="200296"/>
            <a:ext cx="10515600" cy="6657703"/>
          </a:xfrm>
        </p:spPr>
        <p:txBody>
          <a:bodyPr>
            <a:normAutofit fontScale="55000" lnSpcReduction="20000"/>
          </a:bodyPr>
          <a:lstStyle/>
          <a:p>
            <a:pPr marL="0" indent="0">
              <a:buNone/>
            </a:pPr>
            <a:r>
              <a:rPr lang="en-US" sz="4400" dirty="0" err="1" smtClean="0"/>
              <a:t>CustomerMaster</a:t>
            </a:r>
            <a:r>
              <a:rPr lang="en-US" sz="4400" dirty="0" smtClean="0"/>
              <a:t> API – pilot on hold (part - 1)</a:t>
            </a:r>
          </a:p>
          <a:p>
            <a:pPr marL="0" indent="0">
              <a:buNone/>
            </a:pPr>
            <a:endParaRPr lang="en-US" dirty="0" smtClean="0"/>
          </a:p>
          <a:p>
            <a:pPr marL="0" indent="0">
              <a:buNone/>
            </a:pPr>
            <a:r>
              <a:rPr lang="en-US" dirty="0" smtClean="0"/>
              <a:t>In </a:t>
            </a:r>
            <a:r>
              <a:rPr lang="en-US" dirty="0" err="1" smtClean="0"/>
              <a:t>github</a:t>
            </a:r>
            <a:r>
              <a:rPr lang="en-US" dirty="0"/>
              <a:t>: </a:t>
            </a:r>
            <a:r>
              <a:rPr lang="en-US" dirty="0">
                <a:hlinkClick r:id="rId3"/>
              </a:rPr>
              <a:t>https://</a:t>
            </a:r>
            <a:r>
              <a:rPr lang="en-US" dirty="0" smtClean="0">
                <a:hlinkClick r:id="rId3"/>
              </a:rPr>
              <a:t>wfs-github.wellsfargo.com/CRSTN/ProjectX/tree/develop/mule/pilots/customerMaster-exp-api</a:t>
            </a:r>
            <a:endParaRPr lang="en-US" dirty="0" smtClean="0"/>
          </a:p>
          <a:p>
            <a:pPr marL="0" indent="0">
              <a:buNone/>
            </a:pPr>
            <a:endParaRPr lang="en-US" dirty="0" smtClean="0"/>
          </a:p>
          <a:p>
            <a:pPr marL="0" indent="0">
              <a:buNone/>
            </a:pPr>
            <a:r>
              <a:rPr lang="en-US" sz="1800" dirty="0"/>
              <a:t>/customer:</a:t>
            </a:r>
          </a:p>
          <a:p>
            <a:pPr marL="0" indent="0">
              <a:buNone/>
            </a:pPr>
            <a:r>
              <a:rPr lang="en-US" sz="1800" dirty="0"/>
              <a:t>  /</a:t>
            </a:r>
            <a:r>
              <a:rPr lang="en-US" sz="1800" dirty="0" err="1"/>
              <a:t>persistCustomer</a:t>
            </a:r>
            <a:r>
              <a:rPr lang="en-US" sz="1800" dirty="0"/>
              <a:t>:     </a:t>
            </a:r>
          </a:p>
          <a:p>
            <a:pPr marL="0" indent="0">
              <a:buNone/>
            </a:pPr>
            <a:r>
              <a:rPr lang="en-US" sz="1800" dirty="0"/>
              <a:t>  /search:</a:t>
            </a:r>
          </a:p>
          <a:p>
            <a:pPr marL="0" indent="0">
              <a:buNone/>
            </a:pPr>
            <a:r>
              <a:rPr lang="en-US" sz="1800" dirty="0"/>
              <a:t>  /{</a:t>
            </a:r>
            <a:r>
              <a:rPr lang="en-US" sz="1800" dirty="0" err="1"/>
              <a:t>customerID</a:t>
            </a:r>
            <a:r>
              <a:rPr lang="en-US" sz="1800" dirty="0"/>
              <a:t>}:</a:t>
            </a:r>
          </a:p>
          <a:p>
            <a:pPr marL="0" indent="0">
              <a:buNone/>
            </a:pPr>
            <a:r>
              <a:rPr lang="en-US" sz="1800" dirty="0"/>
              <a:t>    /</a:t>
            </a:r>
            <a:r>
              <a:rPr lang="en-US" sz="1800" dirty="0" err="1"/>
              <a:t>checkCustomerInClientMerge</a:t>
            </a:r>
            <a:r>
              <a:rPr lang="en-US" sz="1800" dirty="0"/>
              <a:t>:</a:t>
            </a:r>
          </a:p>
          <a:p>
            <a:pPr marL="0" indent="0">
              <a:buNone/>
            </a:pPr>
            <a:r>
              <a:rPr lang="en-US" sz="1800" dirty="0"/>
              <a:t>    /</a:t>
            </a:r>
            <a:r>
              <a:rPr lang="en-US" sz="1800" dirty="0" err="1"/>
              <a:t>customerExists</a:t>
            </a:r>
            <a:r>
              <a:rPr lang="en-US" sz="1800" dirty="0"/>
              <a:t>:</a:t>
            </a:r>
          </a:p>
          <a:p>
            <a:pPr marL="0" indent="0">
              <a:buNone/>
            </a:pPr>
            <a:r>
              <a:rPr lang="en-US" sz="1800" dirty="0"/>
              <a:t>    /</a:t>
            </a:r>
            <a:r>
              <a:rPr lang="en-US" sz="1800" dirty="0" err="1"/>
              <a:t>getAVACAAPAlerts</a:t>
            </a:r>
            <a:r>
              <a:rPr lang="en-US" sz="1800" dirty="0"/>
              <a:t>:</a:t>
            </a:r>
          </a:p>
          <a:p>
            <a:pPr marL="0" indent="0">
              <a:buNone/>
            </a:pPr>
            <a:r>
              <a:rPr lang="en-US" sz="1800" dirty="0"/>
              <a:t>    /</a:t>
            </a:r>
            <a:r>
              <a:rPr lang="en-US" sz="1800" dirty="0" err="1"/>
              <a:t>getCstnAttestations</a:t>
            </a:r>
            <a:r>
              <a:rPr lang="en-US" sz="1800" dirty="0"/>
              <a:t> :</a:t>
            </a:r>
          </a:p>
          <a:p>
            <a:pPr marL="0" indent="0">
              <a:buNone/>
            </a:pPr>
            <a:r>
              <a:rPr lang="en-US" sz="1800" dirty="0"/>
              <a:t>    /</a:t>
            </a:r>
            <a:r>
              <a:rPr lang="en-US" sz="1800" dirty="0" err="1"/>
              <a:t>getCstnCountryList</a:t>
            </a:r>
            <a:r>
              <a:rPr lang="en-US" sz="1800" dirty="0"/>
              <a:t>:</a:t>
            </a:r>
          </a:p>
          <a:p>
            <a:pPr marL="0" indent="0">
              <a:buNone/>
            </a:pPr>
            <a:r>
              <a:rPr lang="en-US" sz="1800" dirty="0"/>
              <a:t>    /</a:t>
            </a:r>
            <a:r>
              <a:rPr lang="en-US" sz="1800" dirty="0" err="1"/>
              <a:t>getCustomerAffiliateLockFlag</a:t>
            </a:r>
            <a:r>
              <a:rPr lang="en-US" sz="1800" dirty="0"/>
              <a:t>:</a:t>
            </a:r>
          </a:p>
          <a:p>
            <a:pPr marL="0" indent="0">
              <a:buNone/>
            </a:pPr>
            <a:r>
              <a:rPr lang="en-US" sz="1800" dirty="0"/>
              <a:t># new method instead of </a:t>
            </a:r>
            <a:r>
              <a:rPr lang="en-US" sz="1800" dirty="0" err="1"/>
              <a:t>getCustomerDetails</a:t>
            </a:r>
            <a:r>
              <a:rPr lang="en-US" sz="1800" dirty="0"/>
              <a:t>, </a:t>
            </a:r>
            <a:r>
              <a:rPr lang="en-US" sz="1800" dirty="0" err="1"/>
              <a:t>getCustomerInfo</a:t>
            </a:r>
            <a:r>
              <a:rPr lang="en-US" sz="1800" dirty="0"/>
              <a:t>, </a:t>
            </a:r>
            <a:r>
              <a:rPr lang="en-US" sz="1800" dirty="0" err="1"/>
              <a:t>getCustomerData</a:t>
            </a:r>
            <a:r>
              <a:rPr lang="en-US" sz="1800" dirty="0"/>
              <a:t>    </a:t>
            </a:r>
          </a:p>
          <a:p>
            <a:pPr marL="0" indent="0">
              <a:buNone/>
            </a:pPr>
            <a:r>
              <a:rPr lang="en-US" sz="1800" dirty="0"/>
              <a:t>    /</a:t>
            </a:r>
            <a:r>
              <a:rPr lang="en-US" sz="1800" dirty="0" err="1"/>
              <a:t>getCustomer</a:t>
            </a:r>
            <a:r>
              <a:rPr lang="en-US" sz="1800" dirty="0"/>
              <a:t>:</a:t>
            </a:r>
          </a:p>
          <a:p>
            <a:pPr marL="0" indent="0">
              <a:buNone/>
            </a:pPr>
            <a:r>
              <a:rPr lang="en-US" sz="1800" dirty="0"/>
              <a:t>#    /</a:t>
            </a:r>
            <a:r>
              <a:rPr lang="en-US" sz="1800" dirty="0" err="1"/>
              <a:t>getCustomerData</a:t>
            </a:r>
            <a:r>
              <a:rPr lang="en-US" sz="1800" dirty="0"/>
              <a:t> :    </a:t>
            </a:r>
          </a:p>
          <a:p>
            <a:pPr marL="0" indent="0">
              <a:buNone/>
            </a:pPr>
            <a:r>
              <a:rPr lang="en-US" sz="1800" dirty="0"/>
              <a:t>#    /</a:t>
            </a:r>
            <a:r>
              <a:rPr lang="en-US" sz="1800" dirty="0" err="1"/>
              <a:t>getCustomerDetails</a:t>
            </a:r>
            <a:r>
              <a:rPr lang="en-US" sz="1800" dirty="0"/>
              <a:t>:</a:t>
            </a:r>
          </a:p>
          <a:p>
            <a:pPr marL="0" indent="0">
              <a:buNone/>
            </a:pPr>
            <a:r>
              <a:rPr lang="en-US" sz="1800" dirty="0"/>
              <a:t>    /</a:t>
            </a:r>
            <a:r>
              <a:rPr lang="en-US" sz="1800" dirty="0" err="1"/>
              <a:t>getCustomerEddcQA</a:t>
            </a:r>
            <a:r>
              <a:rPr lang="en-US" sz="1800" dirty="0"/>
              <a:t>:</a:t>
            </a:r>
          </a:p>
          <a:p>
            <a:pPr marL="0" indent="0">
              <a:buNone/>
            </a:pPr>
            <a:r>
              <a:rPr lang="en-US" sz="1800" dirty="0"/>
              <a:t>    /</a:t>
            </a:r>
            <a:r>
              <a:rPr lang="en-US" sz="1800" dirty="0" err="1"/>
              <a:t>getCustomerEddcSarf</a:t>
            </a:r>
            <a:r>
              <a:rPr lang="en-US" sz="1800" dirty="0"/>
              <a:t>:</a:t>
            </a:r>
          </a:p>
          <a:p>
            <a:pPr marL="0" indent="0">
              <a:buNone/>
            </a:pPr>
            <a:r>
              <a:rPr lang="en-US" sz="1800" dirty="0"/>
              <a:t>#    /</a:t>
            </a:r>
            <a:r>
              <a:rPr lang="en-US" sz="1800" dirty="0" err="1"/>
              <a:t>getCustomerInfo</a:t>
            </a:r>
            <a:r>
              <a:rPr lang="en-US" sz="1800" dirty="0"/>
              <a:t>:</a:t>
            </a:r>
          </a:p>
          <a:p>
            <a:pPr marL="0" indent="0">
              <a:buNone/>
            </a:pPr>
            <a:r>
              <a:rPr lang="en-US" sz="1800" dirty="0"/>
              <a:t>    /</a:t>
            </a:r>
            <a:r>
              <a:rPr lang="en-US" sz="1800" dirty="0" err="1"/>
              <a:t>getCustomerProducts</a:t>
            </a:r>
            <a:r>
              <a:rPr lang="en-US" sz="1800" dirty="0"/>
              <a:t>:</a:t>
            </a:r>
          </a:p>
          <a:p>
            <a:pPr marL="0" indent="0">
              <a:buNone/>
            </a:pPr>
            <a:r>
              <a:rPr lang="en-US" sz="1800" dirty="0"/>
              <a:t>    /</a:t>
            </a:r>
            <a:r>
              <a:rPr lang="en-US" sz="1800" dirty="0" err="1"/>
              <a:t>getCustomerRiskRatingAttributes</a:t>
            </a:r>
            <a:r>
              <a:rPr lang="en-US" sz="1800" dirty="0"/>
              <a:t>:</a:t>
            </a:r>
          </a:p>
          <a:p>
            <a:pPr marL="0" indent="0">
              <a:buNone/>
            </a:pPr>
            <a:r>
              <a:rPr lang="en-US" sz="1800" dirty="0"/>
              <a:t>    /</a:t>
            </a:r>
            <a:r>
              <a:rPr lang="en-US" sz="1800" dirty="0" err="1"/>
              <a:t>getCustomerSarf</a:t>
            </a:r>
            <a:r>
              <a:rPr lang="en-US" sz="1800" dirty="0"/>
              <a:t>:</a:t>
            </a:r>
          </a:p>
          <a:p>
            <a:pPr marL="0" indent="0">
              <a:buNone/>
            </a:pPr>
            <a:r>
              <a:rPr lang="en-US" sz="1800" dirty="0"/>
              <a:t>    </a:t>
            </a:r>
          </a:p>
          <a:p>
            <a:pPr marL="0" indent="0">
              <a:buNone/>
            </a:pPr>
            <a:r>
              <a:rPr lang="en-US" sz="1800" dirty="0" smtClean="0"/>
              <a:t>Continues on next slide</a:t>
            </a:r>
          </a:p>
          <a:p>
            <a:pPr marL="0" indent="0">
              <a:buNone/>
            </a:pPr>
            <a:endParaRPr lang="en-US" sz="1600" dirty="0" smtClean="0"/>
          </a:p>
          <a:p>
            <a:pPr marL="0" indent="0">
              <a:buNone/>
            </a:pPr>
            <a:endParaRPr lang="en-US" dirty="0"/>
          </a:p>
        </p:txBody>
      </p:sp>
    </p:spTree>
    <p:extLst>
      <p:ext uri="{BB962C8B-B14F-4D97-AF65-F5344CB8AC3E}">
        <p14:creationId xmlns:p14="http://schemas.microsoft.com/office/powerpoint/2010/main" val="1670155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838200" y="200296"/>
            <a:ext cx="10515600" cy="6657703"/>
          </a:xfrm>
        </p:spPr>
        <p:txBody>
          <a:bodyPr>
            <a:normAutofit fontScale="47500" lnSpcReduction="20000"/>
          </a:bodyPr>
          <a:lstStyle/>
          <a:p>
            <a:pPr marL="0" indent="0">
              <a:buNone/>
            </a:pPr>
            <a:r>
              <a:rPr lang="en-US" sz="5100" dirty="0" err="1" smtClean="0"/>
              <a:t>CustomerMaster</a:t>
            </a:r>
            <a:r>
              <a:rPr lang="en-US" sz="5100" dirty="0" smtClean="0"/>
              <a:t> API  (part 2)</a:t>
            </a:r>
          </a:p>
          <a:p>
            <a:pPr marL="0" indent="0">
              <a:buNone/>
            </a:pPr>
            <a:endParaRPr lang="en-US" dirty="0" smtClean="0"/>
          </a:p>
          <a:p>
            <a:pPr marL="0" indent="0">
              <a:buNone/>
            </a:pPr>
            <a:r>
              <a:rPr lang="en-US" sz="2300" dirty="0"/>
              <a:t> </a:t>
            </a:r>
            <a:r>
              <a:rPr lang="en-US" sz="2100" dirty="0"/>
              <a:t>/</a:t>
            </a:r>
            <a:r>
              <a:rPr lang="en-US" sz="2100" dirty="0" err="1"/>
              <a:t>getEntitiesRelationshipEdd</a:t>
            </a:r>
            <a:r>
              <a:rPr lang="en-US" sz="2100" dirty="0"/>
              <a:t>:</a:t>
            </a:r>
          </a:p>
          <a:p>
            <a:pPr marL="0" indent="0">
              <a:buNone/>
            </a:pPr>
            <a:r>
              <a:rPr lang="en-US" sz="2100" dirty="0"/>
              <a:t>    /</a:t>
            </a:r>
            <a:r>
              <a:rPr lang="en-US" sz="2100" dirty="0" err="1"/>
              <a:t>getLegalHierarchy</a:t>
            </a:r>
            <a:r>
              <a:rPr lang="en-US" sz="2100" dirty="0"/>
              <a:t>:</a:t>
            </a:r>
          </a:p>
          <a:p>
            <a:pPr marL="0" indent="0">
              <a:buNone/>
            </a:pPr>
            <a:r>
              <a:rPr lang="en-US" sz="2100" dirty="0"/>
              <a:t>    /</a:t>
            </a:r>
            <a:r>
              <a:rPr lang="en-US" sz="2100" dirty="0" err="1"/>
              <a:t>getOUSBookingEntities</a:t>
            </a:r>
            <a:r>
              <a:rPr lang="en-US" sz="2100" dirty="0"/>
              <a:t>:</a:t>
            </a:r>
          </a:p>
          <a:p>
            <a:pPr marL="0" indent="0">
              <a:buNone/>
            </a:pPr>
            <a:r>
              <a:rPr lang="en-US" sz="2100" dirty="0"/>
              <a:t>    /</a:t>
            </a:r>
            <a:r>
              <a:rPr lang="en-US" sz="2100" dirty="0" err="1"/>
              <a:t>getPubliclyTradedAndCIP</a:t>
            </a:r>
            <a:r>
              <a:rPr lang="en-US" sz="2100" dirty="0"/>
              <a:t>:</a:t>
            </a:r>
          </a:p>
          <a:p>
            <a:pPr marL="0" indent="0">
              <a:buNone/>
            </a:pPr>
            <a:r>
              <a:rPr lang="en-US" sz="2100" dirty="0"/>
              <a:t>    /</a:t>
            </a:r>
            <a:r>
              <a:rPr lang="en-US" sz="2100" dirty="0" err="1"/>
              <a:t>getSARF</a:t>
            </a:r>
            <a:r>
              <a:rPr lang="en-US" sz="2100" dirty="0"/>
              <a:t>:</a:t>
            </a:r>
          </a:p>
          <a:p>
            <a:pPr marL="0" indent="0">
              <a:buNone/>
            </a:pPr>
            <a:r>
              <a:rPr lang="en-US" sz="2100" dirty="0"/>
              <a:t>    /</a:t>
            </a:r>
            <a:r>
              <a:rPr lang="en-US" sz="2100" dirty="0" err="1"/>
              <a:t>isPrimaryAccountHolder</a:t>
            </a:r>
            <a:r>
              <a:rPr lang="en-US" sz="2100" dirty="0"/>
              <a:t>:</a:t>
            </a:r>
          </a:p>
          <a:p>
            <a:pPr marL="0" indent="0">
              <a:buNone/>
            </a:pPr>
            <a:r>
              <a:rPr lang="en-US" sz="2100" dirty="0"/>
              <a:t>    /</a:t>
            </a:r>
            <a:r>
              <a:rPr lang="en-US" sz="2100" dirty="0" err="1"/>
              <a:t>loadCustomer</a:t>
            </a:r>
            <a:r>
              <a:rPr lang="en-US" sz="2100" dirty="0"/>
              <a:t>:</a:t>
            </a:r>
          </a:p>
          <a:p>
            <a:pPr marL="0" indent="0">
              <a:buNone/>
            </a:pPr>
            <a:r>
              <a:rPr lang="en-US" sz="2100" dirty="0"/>
              <a:t>    /</a:t>
            </a:r>
            <a:r>
              <a:rPr lang="en-US" sz="2100" dirty="0" err="1"/>
              <a:t>persistActivityMonitoringAlert</a:t>
            </a:r>
            <a:r>
              <a:rPr lang="en-US" sz="2100" dirty="0"/>
              <a:t>:</a:t>
            </a:r>
          </a:p>
          <a:p>
            <a:pPr marL="0" indent="0">
              <a:buNone/>
            </a:pPr>
            <a:r>
              <a:rPr lang="en-US" sz="2100" dirty="0"/>
              <a:t>    /</a:t>
            </a:r>
            <a:r>
              <a:rPr lang="en-US" sz="2100" dirty="0" err="1"/>
              <a:t>persistCstnAttestations</a:t>
            </a:r>
            <a:r>
              <a:rPr lang="en-US" sz="2100" dirty="0"/>
              <a:t>:</a:t>
            </a:r>
          </a:p>
          <a:p>
            <a:pPr marL="0" indent="0">
              <a:buNone/>
            </a:pPr>
            <a:r>
              <a:rPr lang="en-US" sz="2100" dirty="0"/>
              <a:t>    /</a:t>
            </a:r>
            <a:r>
              <a:rPr lang="en-US" sz="2100" dirty="0" err="1"/>
              <a:t>persistCustomerEddcSarf</a:t>
            </a:r>
            <a:r>
              <a:rPr lang="en-US" sz="2100" dirty="0"/>
              <a:t>:</a:t>
            </a:r>
          </a:p>
          <a:p>
            <a:pPr marL="0" indent="0">
              <a:buNone/>
            </a:pPr>
            <a:r>
              <a:rPr lang="en-US" sz="2100" dirty="0"/>
              <a:t>    /</a:t>
            </a:r>
            <a:r>
              <a:rPr lang="en-US" sz="2100" dirty="0" err="1"/>
              <a:t>persistEntitiesRelationshipEDD</a:t>
            </a:r>
            <a:r>
              <a:rPr lang="en-US" sz="2100" dirty="0"/>
              <a:t>:</a:t>
            </a:r>
          </a:p>
          <a:p>
            <a:pPr marL="0" indent="0">
              <a:buNone/>
            </a:pPr>
            <a:r>
              <a:rPr lang="en-US" sz="2100" dirty="0"/>
              <a:t>    /</a:t>
            </a:r>
            <a:r>
              <a:rPr lang="en-US" sz="2100" dirty="0" err="1"/>
              <a:t>receiveCaapAvaAlerts</a:t>
            </a:r>
            <a:r>
              <a:rPr lang="en-US" sz="2100" dirty="0"/>
              <a:t>:</a:t>
            </a:r>
          </a:p>
          <a:p>
            <a:pPr marL="0" indent="0">
              <a:buNone/>
            </a:pPr>
            <a:r>
              <a:rPr lang="en-US" sz="2100" dirty="0"/>
              <a:t>    /search:</a:t>
            </a:r>
          </a:p>
          <a:p>
            <a:pPr marL="0" indent="0">
              <a:buNone/>
            </a:pPr>
            <a:r>
              <a:rPr lang="en-US" sz="2100" dirty="0"/>
              <a:t>    /</a:t>
            </a:r>
            <a:r>
              <a:rPr lang="en-US" sz="2100" dirty="0" err="1"/>
              <a:t>searchDocuments</a:t>
            </a:r>
            <a:r>
              <a:rPr lang="en-US" sz="2100" dirty="0"/>
              <a:t>:</a:t>
            </a:r>
          </a:p>
          <a:p>
            <a:pPr marL="0" indent="0">
              <a:buNone/>
            </a:pPr>
            <a:r>
              <a:rPr lang="en-US" sz="2100" dirty="0"/>
              <a:t>    /</a:t>
            </a:r>
            <a:r>
              <a:rPr lang="en-US" sz="2100" dirty="0" err="1"/>
              <a:t>setCustomerSarfIdentifiedDate</a:t>
            </a:r>
            <a:r>
              <a:rPr lang="en-US" sz="2100" dirty="0"/>
              <a:t>:</a:t>
            </a:r>
          </a:p>
          <a:p>
            <a:pPr marL="0" indent="0">
              <a:buNone/>
            </a:pPr>
            <a:r>
              <a:rPr lang="en-US" sz="2100" dirty="0"/>
              <a:t>    /</a:t>
            </a:r>
            <a:r>
              <a:rPr lang="en-US" sz="2100" dirty="0" err="1"/>
              <a:t>setDESource</a:t>
            </a:r>
            <a:r>
              <a:rPr lang="en-US" sz="2100" dirty="0"/>
              <a:t>:</a:t>
            </a:r>
          </a:p>
          <a:p>
            <a:pPr marL="0" indent="0">
              <a:buNone/>
            </a:pPr>
            <a:r>
              <a:rPr lang="en-US" sz="2100" dirty="0"/>
              <a:t>    /</a:t>
            </a:r>
            <a:r>
              <a:rPr lang="en-US" sz="2100" dirty="0" err="1"/>
              <a:t>setEDDRequiredIndicator</a:t>
            </a:r>
            <a:r>
              <a:rPr lang="en-US" sz="2100" dirty="0"/>
              <a:t>:</a:t>
            </a:r>
          </a:p>
          <a:p>
            <a:pPr marL="0" indent="0">
              <a:buNone/>
            </a:pPr>
            <a:r>
              <a:rPr lang="en-US" sz="2100" dirty="0"/>
              <a:t>    /</a:t>
            </a:r>
            <a:r>
              <a:rPr lang="en-US" sz="2100" dirty="0" err="1"/>
              <a:t>setNextPeriodicReviewDateForAllCust</a:t>
            </a:r>
            <a:r>
              <a:rPr lang="en-US" sz="2100" dirty="0"/>
              <a:t>:</a:t>
            </a:r>
          </a:p>
          <a:p>
            <a:pPr marL="0" indent="0">
              <a:buNone/>
            </a:pPr>
            <a:r>
              <a:rPr lang="en-US" sz="2100" dirty="0"/>
              <a:t>    /</a:t>
            </a:r>
            <a:r>
              <a:rPr lang="en-US" sz="2100" dirty="0" err="1"/>
              <a:t>setNextPeriodicReviewDateForCust</a:t>
            </a:r>
            <a:r>
              <a:rPr lang="en-US" sz="2100" dirty="0"/>
              <a:t>:</a:t>
            </a:r>
          </a:p>
          <a:p>
            <a:pPr marL="0" indent="0">
              <a:buNone/>
            </a:pPr>
            <a:r>
              <a:rPr lang="en-US" sz="2100" dirty="0"/>
              <a:t>    /</a:t>
            </a:r>
            <a:r>
              <a:rPr lang="en-US" sz="2100" dirty="0" err="1"/>
              <a:t>suspendCustomer</a:t>
            </a:r>
            <a:r>
              <a:rPr lang="en-US" sz="2100" dirty="0"/>
              <a:t>:</a:t>
            </a:r>
          </a:p>
          <a:p>
            <a:pPr marL="0" indent="0">
              <a:buNone/>
            </a:pPr>
            <a:r>
              <a:rPr lang="en-US" sz="2100" dirty="0"/>
              <a:t>    /</a:t>
            </a:r>
            <a:r>
              <a:rPr lang="en-US" sz="2100" dirty="0" err="1"/>
              <a:t>terminateCustomer</a:t>
            </a:r>
            <a:r>
              <a:rPr lang="en-US" sz="2100" dirty="0"/>
              <a:t>:</a:t>
            </a:r>
          </a:p>
          <a:p>
            <a:pPr marL="0" indent="0">
              <a:buNone/>
            </a:pPr>
            <a:r>
              <a:rPr lang="en-US" sz="2100" dirty="0"/>
              <a:t>    /</a:t>
            </a:r>
            <a:r>
              <a:rPr lang="en-US" sz="2100" dirty="0" err="1"/>
              <a:t>triggerWCIS</a:t>
            </a:r>
            <a:r>
              <a:rPr lang="en-US" sz="2100" dirty="0"/>
              <a:t>:</a:t>
            </a:r>
          </a:p>
          <a:p>
            <a:pPr marL="0" indent="0">
              <a:buNone/>
            </a:pPr>
            <a:r>
              <a:rPr lang="en-US" sz="2100" dirty="0"/>
              <a:t>    /</a:t>
            </a:r>
            <a:r>
              <a:rPr lang="en-US" sz="2100" dirty="0" err="1"/>
              <a:t>unLinkCustomer</a:t>
            </a:r>
            <a:r>
              <a:rPr lang="en-US" sz="2100" dirty="0"/>
              <a:t>:</a:t>
            </a:r>
          </a:p>
          <a:p>
            <a:pPr marL="0" indent="0">
              <a:buNone/>
            </a:pPr>
            <a:r>
              <a:rPr lang="en-US" sz="2100" dirty="0"/>
              <a:t>    /</a:t>
            </a:r>
            <a:r>
              <a:rPr lang="en-US" sz="2100" dirty="0" err="1"/>
              <a:t>UnsuspendCustomer</a:t>
            </a:r>
            <a:r>
              <a:rPr lang="en-US" sz="2100" dirty="0"/>
              <a:t>:</a:t>
            </a:r>
          </a:p>
          <a:p>
            <a:pPr marL="0" indent="0">
              <a:buNone/>
            </a:pPr>
            <a:r>
              <a:rPr lang="en-US" sz="2100" dirty="0"/>
              <a:t>    /</a:t>
            </a:r>
            <a:r>
              <a:rPr lang="en-US" sz="2100" dirty="0" err="1"/>
              <a:t>wcisAddressValidation</a:t>
            </a:r>
            <a:r>
              <a:rPr lang="en-US" sz="2100" dirty="0"/>
              <a:t>:</a:t>
            </a:r>
            <a:endParaRPr lang="en-US" sz="2100" dirty="0" smtClean="0"/>
          </a:p>
          <a:p>
            <a:pPr marL="0" indent="0">
              <a:buNone/>
            </a:pPr>
            <a:endParaRPr lang="en-US" dirty="0"/>
          </a:p>
        </p:txBody>
      </p:sp>
    </p:spTree>
    <p:extLst>
      <p:ext uri="{BB962C8B-B14F-4D97-AF65-F5344CB8AC3E}">
        <p14:creationId xmlns:p14="http://schemas.microsoft.com/office/powerpoint/2010/main" val="297760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640" y="701040"/>
            <a:ext cx="4358640" cy="369332"/>
          </a:xfrm>
          <a:prstGeom prst="rect">
            <a:avLst/>
          </a:prstGeom>
          <a:noFill/>
        </p:spPr>
        <p:txBody>
          <a:bodyPr wrap="square" rtlCol="0">
            <a:spAutoFit/>
          </a:bodyPr>
          <a:lstStyle/>
          <a:p>
            <a:r>
              <a:rPr lang="en-US" dirty="0" smtClean="0"/>
              <a:t>DATA ANALYST DASHBOARD</a:t>
            </a:r>
            <a:endParaRPr lang="en-US" dirty="0"/>
          </a:p>
        </p:txBody>
      </p:sp>
      <p:pic>
        <p:nvPicPr>
          <p:cNvPr id="2" name="Picture 1"/>
          <p:cNvPicPr>
            <a:picLocks noChangeAspect="1"/>
          </p:cNvPicPr>
          <p:nvPr/>
        </p:nvPicPr>
        <p:blipFill>
          <a:blip r:embed="rId2"/>
          <a:stretch>
            <a:fillRect/>
          </a:stretch>
        </p:blipFill>
        <p:spPr>
          <a:xfrm>
            <a:off x="807779" y="1227170"/>
            <a:ext cx="10837311" cy="5052332"/>
          </a:xfrm>
          <a:prstGeom prst="rect">
            <a:avLst/>
          </a:prstGeom>
        </p:spPr>
      </p:pic>
    </p:spTree>
    <p:extLst>
      <p:ext uri="{BB962C8B-B14F-4D97-AF65-F5344CB8AC3E}">
        <p14:creationId xmlns:p14="http://schemas.microsoft.com/office/powerpoint/2010/main" val="378447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ANALYST DASHBOARD</a:t>
            </a:r>
            <a:br>
              <a:rPr lang="en-US" dirty="0"/>
            </a:br>
            <a:endParaRPr lang="en-US" dirty="0"/>
          </a:p>
        </p:txBody>
      </p:sp>
      <p:sp>
        <p:nvSpPr>
          <p:cNvPr id="3" name="Content Placeholder 2"/>
          <p:cNvSpPr>
            <a:spLocks noGrp="1"/>
          </p:cNvSpPr>
          <p:nvPr>
            <p:ph idx="1"/>
          </p:nvPr>
        </p:nvSpPr>
        <p:spPr/>
        <p:txBody>
          <a:bodyPr/>
          <a:lstStyle/>
          <a:p>
            <a:r>
              <a:rPr lang="en-US" dirty="0" smtClean="0"/>
              <a:t>Shows the hierarchical structure of main parties and the corresponding related parties.</a:t>
            </a:r>
          </a:p>
          <a:p>
            <a:r>
              <a:rPr lang="en-US" dirty="0" smtClean="0"/>
              <a:t>It also displays the post processing status of all main and related parties after it reached the target cache.</a:t>
            </a:r>
          </a:p>
          <a:p>
            <a:r>
              <a:rPr lang="en-US" dirty="0" smtClean="0"/>
              <a:t>Expanding the UI table displays the related party information including the action the you user wants to take place. (In the sample screen shot, there’s a multi WCIS)</a:t>
            </a:r>
            <a:endParaRPr lang="en-US" dirty="0"/>
          </a:p>
        </p:txBody>
      </p:sp>
    </p:spTree>
    <p:extLst>
      <p:ext uri="{BB962C8B-B14F-4D97-AF65-F5344CB8AC3E}">
        <p14:creationId xmlns:p14="http://schemas.microsoft.com/office/powerpoint/2010/main" val="364185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Technologies</a:t>
            </a:r>
            <a:endParaRPr lang="en-US" dirty="0"/>
          </a:p>
        </p:txBody>
      </p:sp>
      <p:sp>
        <p:nvSpPr>
          <p:cNvPr id="3" name="Content Placeholder 2"/>
          <p:cNvSpPr>
            <a:spLocks noGrp="1"/>
          </p:cNvSpPr>
          <p:nvPr>
            <p:ph idx="1"/>
          </p:nvPr>
        </p:nvSpPr>
        <p:spPr/>
        <p:txBody>
          <a:bodyPr/>
          <a:lstStyle/>
          <a:p>
            <a:r>
              <a:rPr lang="en-US" dirty="0" smtClean="0"/>
              <a:t>Both ingestion monitor and data analyst dashboard are made from Angular 2 using the Kendo UI widgets.</a:t>
            </a:r>
          </a:p>
          <a:p>
            <a:r>
              <a:rPr lang="en-US" dirty="0" smtClean="0"/>
              <a:t>Data are loaded using the exposed REST API from mule.</a:t>
            </a:r>
          </a:p>
          <a:p>
            <a:r>
              <a:rPr lang="en-US" dirty="0" smtClean="0"/>
              <a:t>Both UI are secured by the bank’s Channel Secure.</a:t>
            </a:r>
          </a:p>
          <a:p>
            <a:r>
              <a:rPr lang="en-US" dirty="0" smtClean="0"/>
              <a:t>Running on clustered Tomcat server.</a:t>
            </a:r>
            <a:endParaRPr lang="en-US" dirty="0"/>
          </a:p>
        </p:txBody>
      </p:sp>
    </p:spTree>
    <p:extLst>
      <p:ext uri="{BB962C8B-B14F-4D97-AF65-F5344CB8AC3E}">
        <p14:creationId xmlns:p14="http://schemas.microsoft.com/office/powerpoint/2010/main" val="124214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7"/>
          <p:cNvSpPr>
            <a:spLocks noGrp="1"/>
          </p:cNvSpPr>
          <p:nvPr>
            <p:ph type="subTitle" idx="1"/>
          </p:nvPr>
        </p:nvSpPr>
        <p:spPr>
          <a:xfrm>
            <a:off x="422275" y="101600"/>
            <a:ext cx="8878888" cy="517525"/>
          </a:xfrm>
        </p:spPr>
        <p:txBody>
          <a:bodyPr/>
          <a:lstStyle/>
          <a:p>
            <a:pPr algn="l" eaLnBrk="1" hangingPunct="1"/>
            <a:r>
              <a:rPr lang="en-US" altLang="en-US" sz="2800" smtClean="0"/>
              <a:t>Timeline</a:t>
            </a:r>
          </a:p>
        </p:txBody>
      </p:sp>
      <p:pic>
        <p:nvPicPr>
          <p:cNvPr id="307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409575"/>
            <a:ext cx="7739062" cy="621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190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838200" y="98425"/>
            <a:ext cx="10515600" cy="962025"/>
          </a:xfrm>
        </p:spPr>
        <p:txBody>
          <a:bodyPr/>
          <a:lstStyle/>
          <a:p>
            <a:pPr algn="ctr" eaLnBrk="1" hangingPunct="1"/>
            <a:r>
              <a:rPr lang="en-US" altLang="en-US" sz="2400" smtClean="0"/>
              <a:t>BBG Loader Flow – Customer transitions from Hogan to Cornerstone </a:t>
            </a:r>
            <a:br>
              <a:rPr lang="en-US" altLang="en-US" sz="2400" smtClean="0"/>
            </a:br>
            <a:r>
              <a:rPr lang="en-US" altLang="en-US" sz="1800" b="1" smtClean="0">
                <a:solidFill>
                  <a:srgbClr val="C00000"/>
                </a:solidFill>
              </a:rPr>
              <a:t>Released in Feb-2018</a:t>
            </a:r>
            <a:endParaRPr lang="en-US" altLang="en-US" sz="2400" b="1" smtClean="0">
              <a:solidFill>
                <a:srgbClr val="C00000"/>
              </a:solidFill>
            </a:endParaRPr>
          </a:p>
        </p:txBody>
      </p:sp>
      <p:pic>
        <p:nvPicPr>
          <p:cNvPr id="409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7113" y="1258888"/>
            <a:ext cx="9598025" cy="5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3327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130175"/>
            <a:ext cx="10515600" cy="1219200"/>
          </a:xfrm>
        </p:spPr>
        <p:txBody>
          <a:bodyPr rtlCol="0">
            <a:normAutofit fontScale="90000"/>
          </a:bodyPr>
          <a:lstStyle/>
          <a:p>
            <a:pPr eaLnBrk="1" fontAlgn="auto" hangingPunct="1">
              <a:spcBef>
                <a:spcPts val="1200"/>
              </a:spcBef>
              <a:spcAft>
                <a:spcPts val="0"/>
              </a:spcAft>
              <a:defRPr/>
            </a:pPr>
            <a:r>
              <a:rPr lang="en-US" sz="3200" dirty="0" smtClean="0"/>
              <a:t>Everyday BBG Loader Processing  Routine</a:t>
            </a:r>
            <a:br>
              <a:rPr lang="en-US" sz="3200" dirty="0" smtClean="0"/>
            </a:br>
            <a:r>
              <a:rPr lang="en-US" sz="3200" dirty="0" smtClean="0"/>
              <a:t/>
            </a:r>
            <a:br>
              <a:rPr lang="en-US" sz="3200" dirty="0" smtClean="0"/>
            </a:br>
            <a:r>
              <a:rPr lang="en-US" sz="2200" b="1" dirty="0" smtClean="0">
                <a:solidFill>
                  <a:srgbClr val="002060"/>
                </a:solidFill>
              </a:rPr>
              <a:t>Daily run combines 2 </a:t>
            </a:r>
            <a:r>
              <a:rPr lang="en-US" sz="2200" b="1" dirty="0">
                <a:solidFill>
                  <a:srgbClr val="002060"/>
                </a:solidFill>
              </a:rPr>
              <a:t>parts </a:t>
            </a:r>
          </a:p>
        </p:txBody>
      </p:sp>
      <p:sp>
        <p:nvSpPr>
          <p:cNvPr id="3" name="Text Placeholder 2"/>
          <p:cNvSpPr>
            <a:spLocks noGrp="1"/>
          </p:cNvSpPr>
          <p:nvPr>
            <p:ph type="body" idx="1"/>
          </p:nvPr>
        </p:nvSpPr>
        <p:spPr>
          <a:xfrm>
            <a:off x="666750" y="1436688"/>
            <a:ext cx="10515600" cy="5173662"/>
          </a:xfrm>
        </p:spPr>
        <p:txBody>
          <a:bodyPr rtlCol="0">
            <a:normAutofit fontScale="92500" lnSpcReduction="20000"/>
          </a:bodyPr>
          <a:lstStyle/>
          <a:p>
            <a:pPr eaLnBrk="1" fontAlgn="auto" hangingPunct="1">
              <a:spcAft>
                <a:spcPts val="0"/>
              </a:spcAft>
              <a:defRPr/>
            </a:pPr>
            <a:r>
              <a:rPr lang="en-US" b="1" dirty="0" smtClean="0"/>
              <a:t>1. Pre-processing</a:t>
            </a:r>
            <a:endParaRPr lang="en-US" sz="2000" b="1" dirty="0"/>
          </a:p>
          <a:p>
            <a:pPr lvl="1" eaLnBrk="1" fontAlgn="auto" hangingPunct="1">
              <a:spcAft>
                <a:spcPts val="0"/>
              </a:spcAft>
              <a:defRPr/>
            </a:pPr>
            <a:r>
              <a:rPr lang="en-US" dirty="0" smtClean="0"/>
              <a:t>* Hogan </a:t>
            </a:r>
            <a:r>
              <a:rPr lang="en-US" dirty="0"/>
              <a:t>file drop off  triggers processing (at any time – when all 6 files become available)</a:t>
            </a:r>
            <a:endParaRPr lang="en-US" sz="1800" dirty="0"/>
          </a:p>
          <a:p>
            <a:pPr lvl="1" eaLnBrk="1" fontAlgn="auto" hangingPunct="1">
              <a:spcAft>
                <a:spcPts val="0"/>
              </a:spcAft>
              <a:defRPr/>
            </a:pPr>
            <a:r>
              <a:rPr lang="en-US" dirty="0" smtClean="0"/>
              <a:t>* Process </a:t>
            </a:r>
            <a:r>
              <a:rPr lang="en-US" dirty="0"/>
              <a:t>does data “stitching”  (CUCU &lt;=  CUST + CUAC)</a:t>
            </a:r>
            <a:endParaRPr lang="en-US" sz="1800" dirty="0"/>
          </a:p>
          <a:p>
            <a:pPr lvl="1" eaLnBrk="1" fontAlgn="auto" hangingPunct="1">
              <a:spcAft>
                <a:spcPts val="0"/>
              </a:spcAft>
              <a:defRPr/>
            </a:pPr>
            <a:r>
              <a:rPr lang="en-US" dirty="0" smtClean="0"/>
              <a:t>* Validation is performed</a:t>
            </a:r>
            <a:endParaRPr lang="en-US" sz="1800" dirty="0"/>
          </a:p>
          <a:p>
            <a:pPr lvl="1" eaLnBrk="1" fontAlgn="auto" hangingPunct="1">
              <a:spcAft>
                <a:spcPts val="0"/>
              </a:spcAft>
              <a:defRPr/>
            </a:pPr>
            <a:r>
              <a:rPr lang="en-US" dirty="0" smtClean="0"/>
              <a:t>* Storing </a:t>
            </a:r>
            <a:r>
              <a:rPr lang="en-US" dirty="0"/>
              <a:t>validated data into </a:t>
            </a:r>
            <a:r>
              <a:rPr lang="en-US" b="1" dirty="0"/>
              <a:t>STAGING AREA</a:t>
            </a:r>
            <a:r>
              <a:rPr lang="en-US" dirty="0"/>
              <a:t> + reporting issues in IM</a:t>
            </a:r>
            <a:endParaRPr lang="en-US" sz="1800" dirty="0"/>
          </a:p>
          <a:p>
            <a:pPr eaLnBrk="1" fontAlgn="auto" hangingPunct="1">
              <a:spcAft>
                <a:spcPts val="0"/>
              </a:spcAft>
              <a:defRPr/>
            </a:pPr>
            <a:endParaRPr lang="en-US" sz="2000" dirty="0"/>
          </a:p>
          <a:p>
            <a:pPr eaLnBrk="1" fontAlgn="auto" hangingPunct="1">
              <a:spcAft>
                <a:spcPts val="0"/>
              </a:spcAft>
              <a:defRPr/>
            </a:pPr>
            <a:r>
              <a:rPr lang="en-US" b="1" dirty="0" smtClean="0"/>
              <a:t>2.</a:t>
            </a:r>
            <a:r>
              <a:rPr lang="en-US" b="1" dirty="0"/>
              <a:t> </a:t>
            </a:r>
            <a:r>
              <a:rPr lang="en-US" b="1" dirty="0" smtClean="0"/>
              <a:t>Post-processing			</a:t>
            </a:r>
            <a:r>
              <a:rPr lang="en-US" sz="2000" dirty="0" smtClean="0"/>
              <a:t> Then the 2</a:t>
            </a:r>
            <a:r>
              <a:rPr lang="en-US" sz="2000" baseline="30000" dirty="0" smtClean="0"/>
              <a:t>nd</a:t>
            </a:r>
            <a:r>
              <a:rPr lang="en-US" sz="2000" dirty="0" smtClean="0"/>
              <a:t> part kicks around 7:00am </a:t>
            </a:r>
            <a:endParaRPr lang="en-US" sz="2000" b="1" dirty="0"/>
          </a:p>
          <a:p>
            <a:pPr lvl="1" eaLnBrk="1" fontAlgn="auto" hangingPunct="1">
              <a:spcAft>
                <a:spcPts val="0"/>
              </a:spcAft>
              <a:defRPr/>
            </a:pPr>
            <a:r>
              <a:rPr lang="en-US" dirty="0" smtClean="0"/>
              <a:t>* Trigger </a:t>
            </a:r>
            <a:r>
              <a:rPr lang="en-US" dirty="0"/>
              <a:t>event arrives to system</a:t>
            </a:r>
            <a:endParaRPr lang="en-US" sz="1800" dirty="0"/>
          </a:p>
          <a:p>
            <a:pPr lvl="1" eaLnBrk="1" fontAlgn="auto" hangingPunct="1">
              <a:spcAft>
                <a:spcPts val="0"/>
              </a:spcAft>
              <a:defRPr/>
            </a:pPr>
            <a:r>
              <a:rPr lang="en-US" dirty="0" smtClean="0"/>
              <a:t>* Data </a:t>
            </a:r>
            <a:r>
              <a:rPr lang="en-US" dirty="0"/>
              <a:t>is being </a:t>
            </a:r>
            <a:r>
              <a:rPr lang="en-US" b="1" dirty="0"/>
              <a:t>pulled</a:t>
            </a:r>
            <a:r>
              <a:rPr lang="en-US" dirty="0"/>
              <a:t> in </a:t>
            </a:r>
            <a:r>
              <a:rPr lang="en-US" dirty="0" smtClean="0"/>
              <a:t>- </a:t>
            </a:r>
            <a:r>
              <a:rPr lang="en-US" b="1" dirty="0" smtClean="0"/>
              <a:t>from</a:t>
            </a:r>
            <a:r>
              <a:rPr lang="en-US" dirty="0" smtClean="0"/>
              <a:t>  </a:t>
            </a:r>
            <a:r>
              <a:rPr lang="en-US" b="1" dirty="0"/>
              <a:t>STAGING AREA t</a:t>
            </a:r>
            <a:r>
              <a:rPr lang="en-US" dirty="0"/>
              <a:t>o process</a:t>
            </a:r>
            <a:endParaRPr lang="en-US" sz="1800" dirty="0"/>
          </a:p>
          <a:p>
            <a:pPr lvl="1" eaLnBrk="1" fontAlgn="auto" hangingPunct="1">
              <a:spcAft>
                <a:spcPts val="0"/>
              </a:spcAft>
              <a:defRPr/>
            </a:pPr>
            <a:r>
              <a:rPr lang="en-US" dirty="0" smtClean="0"/>
              <a:t>* Initial </a:t>
            </a:r>
            <a:r>
              <a:rPr lang="en-US" dirty="0"/>
              <a:t>filtering out takes place for ECNs that has already been on DLEA_CREATED status</a:t>
            </a:r>
            <a:endParaRPr lang="en-US" sz="1800" dirty="0"/>
          </a:p>
          <a:p>
            <a:pPr lvl="1" eaLnBrk="1" fontAlgn="auto" hangingPunct="1">
              <a:spcAft>
                <a:spcPts val="0"/>
              </a:spcAft>
              <a:defRPr/>
            </a:pPr>
            <a:r>
              <a:rPr lang="en-US" dirty="0" smtClean="0"/>
              <a:t>* All </a:t>
            </a:r>
            <a:r>
              <a:rPr lang="en-US" dirty="0"/>
              <a:t>records that has passed step ‘c ‘ are </a:t>
            </a:r>
            <a:r>
              <a:rPr lang="en-US" b="1" dirty="0"/>
              <a:t>stored</a:t>
            </a:r>
            <a:r>
              <a:rPr lang="en-US" dirty="0"/>
              <a:t> into </a:t>
            </a:r>
            <a:r>
              <a:rPr lang="en-US" b="1" dirty="0"/>
              <a:t>TARGET AREA</a:t>
            </a:r>
            <a:r>
              <a:rPr lang="en-US" dirty="0"/>
              <a:t> and </a:t>
            </a:r>
            <a:r>
              <a:rPr lang="en-US" b="1" dirty="0"/>
              <a:t>remove</a:t>
            </a:r>
            <a:r>
              <a:rPr lang="en-US" dirty="0"/>
              <a:t>d  from </a:t>
            </a:r>
            <a:r>
              <a:rPr lang="en-US" b="1" dirty="0"/>
              <a:t>STAGING </a:t>
            </a:r>
            <a:r>
              <a:rPr lang="en-US" b="1" dirty="0" smtClean="0"/>
              <a:t>  </a:t>
            </a:r>
          </a:p>
          <a:p>
            <a:pPr lvl="1" eaLnBrk="1" fontAlgn="auto" hangingPunct="1">
              <a:spcAft>
                <a:spcPts val="0"/>
              </a:spcAft>
              <a:defRPr/>
            </a:pPr>
            <a:r>
              <a:rPr lang="en-US" b="1" dirty="0" smtClean="0"/>
              <a:t>    AREA </a:t>
            </a:r>
            <a:r>
              <a:rPr lang="en-US" dirty="0" smtClean="0"/>
              <a:t>WCIS </a:t>
            </a:r>
            <a:r>
              <a:rPr lang="en-US" dirty="0"/>
              <a:t>service calls take place</a:t>
            </a:r>
            <a:endParaRPr lang="en-US" sz="1800" dirty="0"/>
          </a:p>
          <a:p>
            <a:pPr lvl="1" eaLnBrk="1" fontAlgn="auto" hangingPunct="1">
              <a:spcAft>
                <a:spcPts val="0"/>
              </a:spcAft>
              <a:defRPr/>
            </a:pPr>
            <a:r>
              <a:rPr lang="en-US" dirty="0" smtClean="0"/>
              <a:t>* Status </a:t>
            </a:r>
            <a:r>
              <a:rPr lang="en-US" dirty="0"/>
              <a:t>updates are performed and stored to </a:t>
            </a:r>
            <a:r>
              <a:rPr lang="en-US" b="1" dirty="0"/>
              <a:t>TARGET AREA </a:t>
            </a:r>
            <a:r>
              <a:rPr lang="en-US" dirty="0"/>
              <a:t>customer records (basically is and </a:t>
            </a:r>
            <a:r>
              <a:rPr lang="en-US" dirty="0" smtClean="0"/>
              <a:t> </a:t>
            </a:r>
          </a:p>
          <a:p>
            <a:pPr lvl="1" eaLnBrk="1" fontAlgn="auto" hangingPunct="1">
              <a:spcAft>
                <a:spcPts val="0"/>
              </a:spcAft>
              <a:defRPr/>
            </a:pPr>
            <a:r>
              <a:rPr lang="en-US" dirty="0" smtClean="0"/>
              <a:t>    outcome </a:t>
            </a:r>
            <a:r>
              <a:rPr lang="en-US" dirty="0"/>
              <a:t>from WCIS calls)</a:t>
            </a:r>
            <a:endParaRPr lang="en-US" sz="1800" dirty="0"/>
          </a:p>
          <a:p>
            <a:pPr lvl="1" eaLnBrk="1" fontAlgn="auto" hangingPunct="1">
              <a:spcAft>
                <a:spcPts val="0"/>
              </a:spcAft>
              <a:defRPr/>
            </a:pPr>
            <a:r>
              <a:rPr lang="en-US" dirty="0" smtClean="0"/>
              <a:t>*  CRSTN </a:t>
            </a:r>
            <a:r>
              <a:rPr lang="en-US" dirty="0"/>
              <a:t>mapping gets done for some of the Hogan fields</a:t>
            </a:r>
            <a:endParaRPr lang="en-US" sz="1800" dirty="0"/>
          </a:p>
          <a:p>
            <a:pPr lvl="1" eaLnBrk="1" fontAlgn="auto" hangingPunct="1">
              <a:spcAft>
                <a:spcPts val="0"/>
              </a:spcAft>
              <a:defRPr/>
            </a:pPr>
            <a:r>
              <a:rPr lang="en-US" dirty="0" smtClean="0"/>
              <a:t>* Normalization  </a:t>
            </a:r>
            <a:r>
              <a:rPr lang="en-US" dirty="0"/>
              <a:t>(WFS related)  </a:t>
            </a:r>
            <a:r>
              <a:rPr lang="en-US" dirty="0" smtClean="0"/>
              <a:t>takes place  for Customer </a:t>
            </a:r>
            <a:r>
              <a:rPr lang="en-US" dirty="0"/>
              <a:t>JSON </a:t>
            </a:r>
            <a:endParaRPr lang="en-US" sz="1800" dirty="0"/>
          </a:p>
          <a:p>
            <a:pPr lvl="1" eaLnBrk="1" fontAlgn="auto" hangingPunct="1">
              <a:spcAft>
                <a:spcPts val="0"/>
              </a:spcAft>
              <a:defRPr/>
            </a:pPr>
            <a:r>
              <a:rPr lang="en-US" dirty="0" smtClean="0"/>
              <a:t>* Submission </a:t>
            </a:r>
            <a:r>
              <a:rPr lang="en-US" dirty="0"/>
              <a:t>to CRSTN takes place</a:t>
            </a:r>
            <a:endParaRPr lang="en-US" sz="1800" dirty="0"/>
          </a:p>
          <a:p>
            <a:pPr lvl="1" eaLnBrk="1" fontAlgn="auto" hangingPunct="1">
              <a:spcAft>
                <a:spcPts val="0"/>
              </a:spcAft>
              <a:defRPr/>
            </a:pPr>
            <a:r>
              <a:rPr lang="en-US" dirty="0" smtClean="0"/>
              <a:t>* Response </a:t>
            </a:r>
            <a:r>
              <a:rPr lang="en-US" dirty="0"/>
              <a:t>from CRSTN (or </a:t>
            </a:r>
            <a:r>
              <a:rPr lang="en-US" dirty="0" smtClean="0"/>
              <a:t>the timeout) is </a:t>
            </a:r>
            <a:r>
              <a:rPr lang="en-US" dirty="0"/>
              <a:t>processed and logged to </a:t>
            </a:r>
            <a:r>
              <a:rPr lang="en-US" b="1" dirty="0"/>
              <a:t>TARGET AREA</a:t>
            </a:r>
            <a:endParaRPr lang="en-US" sz="1800" dirty="0"/>
          </a:p>
          <a:p>
            <a:pPr eaLnBrk="1" fontAlgn="auto" hangingPunct="1">
              <a:spcAft>
                <a:spcPts val="0"/>
              </a:spcAft>
              <a:defRPr/>
            </a:pPr>
            <a:endParaRPr lang="en-US" dirty="0"/>
          </a:p>
        </p:txBody>
      </p:sp>
    </p:spTree>
    <p:extLst>
      <p:ext uri="{BB962C8B-B14F-4D97-AF65-F5344CB8AC3E}">
        <p14:creationId xmlns:p14="http://schemas.microsoft.com/office/powerpoint/2010/main" val="3869648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00050" y="444500"/>
            <a:ext cx="11434763" cy="635000"/>
          </a:xfrm>
        </p:spPr>
        <p:txBody>
          <a:bodyPr/>
          <a:lstStyle/>
          <a:p>
            <a:pPr eaLnBrk="1" hangingPunct="1"/>
            <a:r>
              <a:rPr lang="en-US" altLang="en-US" sz="2800" smtClean="0"/>
              <a:t>Mainstream Activities – BBG Loader Platform </a:t>
            </a:r>
            <a:r>
              <a:rPr lang="en-US" altLang="en-US" sz="2800" b="1" smtClean="0"/>
              <a:t>Stability</a:t>
            </a:r>
            <a:r>
              <a:rPr lang="en-US" altLang="en-US" sz="2800" smtClean="0"/>
              <a:t> and </a:t>
            </a:r>
            <a:r>
              <a:rPr lang="en-US" altLang="en-US" sz="2800" b="1" smtClean="0"/>
              <a:t>Performance</a:t>
            </a:r>
          </a:p>
        </p:txBody>
      </p:sp>
      <p:sp>
        <p:nvSpPr>
          <p:cNvPr id="3" name="Text Placeholder 2"/>
          <p:cNvSpPr>
            <a:spLocks noGrp="1"/>
          </p:cNvSpPr>
          <p:nvPr>
            <p:ph type="body" idx="1"/>
          </p:nvPr>
        </p:nvSpPr>
        <p:spPr>
          <a:xfrm>
            <a:off x="788988" y="1481138"/>
            <a:ext cx="10515600" cy="4068762"/>
          </a:xfrm>
        </p:spPr>
        <p:txBody>
          <a:bodyPr rtlCol="0">
            <a:normAutofit/>
          </a:bodyPr>
          <a:lstStyle/>
          <a:p>
            <a:pPr marL="457200" indent="-457200" eaLnBrk="1" fontAlgn="auto" hangingPunct="1">
              <a:spcAft>
                <a:spcPts val="0"/>
              </a:spcAft>
              <a:buFont typeface="Arial" panose="020B0604020202020204" pitchFamily="34" charset="0"/>
              <a:buChar char="•"/>
              <a:defRPr/>
            </a:pPr>
            <a:r>
              <a:rPr lang="en-US" sz="3200" i="1" dirty="0" smtClean="0"/>
              <a:t>BBG </a:t>
            </a:r>
            <a:r>
              <a:rPr lang="en-US" sz="3200" i="1" dirty="0"/>
              <a:t>Loader caching mechanism replacement as Coherence does not offer reliable persistence </a:t>
            </a:r>
            <a:r>
              <a:rPr lang="en-US" sz="3200" i="1" dirty="0" smtClean="0"/>
              <a:t>store</a:t>
            </a:r>
          </a:p>
          <a:p>
            <a:pPr marL="457200" indent="-457200" eaLnBrk="1" fontAlgn="auto" hangingPunct="1">
              <a:spcAft>
                <a:spcPts val="0"/>
              </a:spcAft>
              <a:buFont typeface="Arial" panose="020B0604020202020204" pitchFamily="34" charset="0"/>
              <a:buChar char="•"/>
              <a:defRPr/>
            </a:pPr>
            <a:endParaRPr lang="en-US" sz="3200" i="1" dirty="0" smtClean="0"/>
          </a:p>
          <a:p>
            <a:pPr marL="457200" indent="-457200" eaLnBrk="1" fontAlgn="auto" hangingPunct="1">
              <a:spcAft>
                <a:spcPts val="0"/>
              </a:spcAft>
              <a:buFont typeface="Arial" panose="020B0604020202020204" pitchFamily="34" charset="0"/>
              <a:buChar char="•"/>
              <a:defRPr/>
            </a:pPr>
            <a:r>
              <a:rPr lang="en-US" sz="3200" i="1" dirty="0" smtClean="0"/>
              <a:t>Data loss risk </a:t>
            </a:r>
            <a:r>
              <a:rPr lang="en-US" sz="3200" i="1" dirty="0"/>
              <a:t>prevention :  </a:t>
            </a:r>
            <a:r>
              <a:rPr lang="en-US" sz="3200" i="1" dirty="0" smtClean="0"/>
              <a:t>ongoing </a:t>
            </a:r>
            <a:r>
              <a:rPr lang="en-US" sz="3200" i="1" dirty="0"/>
              <a:t>daily routine to secure BBG Loader </a:t>
            </a:r>
            <a:r>
              <a:rPr lang="en-US" sz="3200" i="1" dirty="0" smtClean="0"/>
              <a:t>data – process automation</a:t>
            </a:r>
          </a:p>
          <a:p>
            <a:pPr marL="457200" indent="-457200" eaLnBrk="1" fontAlgn="auto" hangingPunct="1">
              <a:spcAft>
                <a:spcPts val="0"/>
              </a:spcAft>
              <a:buFont typeface="Arial" panose="020B0604020202020204" pitchFamily="34" charset="0"/>
              <a:buChar char="•"/>
              <a:defRPr/>
            </a:pPr>
            <a:endParaRPr lang="en-US" sz="3200" i="1" dirty="0" smtClean="0"/>
          </a:p>
          <a:p>
            <a:pPr marL="457200" indent="-457200" eaLnBrk="1" fontAlgn="auto" hangingPunct="1">
              <a:spcAft>
                <a:spcPts val="0"/>
              </a:spcAft>
              <a:buFont typeface="Arial" panose="020B0604020202020204" pitchFamily="34" charset="0"/>
              <a:buChar char="•"/>
              <a:defRPr/>
            </a:pPr>
            <a:r>
              <a:rPr lang="en-US" sz="3200" i="1" dirty="0" smtClean="0"/>
              <a:t>Cache restore mechanism while using Mongo source</a:t>
            </a:r>
            <a:endParaRPr lang="en-US" sz="3200" dirty="0"/>
          </a:p>
          <a:p>
            <a:pPr eaLnBrk="1" fontAlgn="auto" hangingPunct="1">
              <a:spcAft>
                <a:spcPts val="0"/>
              </a:spcAft>
              <a:defRPr/>
            </a:pPr>
            <a:endParaRPr lang="en-US" dirty="0"/>
          </a:p>
        </p:txBody>
      </p:sp>
      <p:sp>
        <p:nvSpPr>
          <p:cNvPr id="6148" name="TextBox 3"/>
          <p:cNvSpPr txBox="1">
            <a:spLocks noChangeArrowheads="1"/>
          </p:cNvSpPr>
          <p:nvPr/>
        </p:nvSpPr>
        <p:spPr bwMode="auto">
          <a:xfrm>
            <a:off x="514350" y="5487988"/>
            <a:ext cx="6775450" cy="1077912"/>
          </a:xfrm>
          <a:prstGeom prst="rect">
            <a:avLst/>
          </a:prstGeom>
          <a:solidFill>
            <a:srgbClr val="EB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ts val="600"/>
              </a:spcBef>
              <a:buFontTx/>
              <a:buNone/>
            </a:pPr>
            <a:r>
              <a:rPr lang="en-US" altLang="en-US" sz="1800" b="1">
                <a:solidFill>
                  <a:srgbClr val="002060"/>
                </a:solidFill>
              </a:rPr>
              <a:t>Benefits from change:   </a:t>
            </a:r>
          </a:p>
          <a:p>
            <a:pPr eaLnBrk="1" hangingPunct="1">
              <a:lnSpc>
                <a:spcPct val="100000"/>
              </a:lnSpc>
              <a:spcBef>
                <a:spcPts val="600"/>
              </a:spcBef>
              <a:buFontTx/>
              <a:buNone/>
            </a:pPr>
            <a:r>
              <a:rPr lang="en-US" altLang="en-US" sz="1800"/>
              <a:t>    </a:t>
            </a:r>
            <a:r>
              <a:rPr lang="en-US" altLang="en-US" sz="1800">
                <a:solidFill>
                  <a:srgbClr val="002060"/>
                </a:solidFill>
              </a:rPr>
              <a:t> Loader </a:t>
            </a:r>
            <a:r>
              <a:rPr lang="en-US" altLang="en-US" sz="1800" b="1">
                <a:solidFill>
                  <a:srgbClr val="002060"/>
                </a:solidFill>
              </a:rPr>
              <a:t>stability</a:t>
            </a:r>
            <a:r>
              <a:rPr lang="en-US" altLang="en-US" sz="1800">
                <a:solidFill>
                  <a:srgbClr val="002060"/>
                </a:solidFill>
              </a:rPr>
              <a:t>  /node failover, guaranteed persistence/ </a:t>
            </a:r>
          </a:p>
          <a:p>
            <a:pPr eaLnBrk="1" hangingPunct="1">
              <a:lnSpc>
                <a:spcPct val="100000"/>
              </a:lnSpc>
              <a:spcBef>
                <a:spcPts val="600"/>
              </a:spcBef>
              <a:buFontTx/>
              <a:buNone/>
            </a:pPr>
            <a:r>
              <a:rPr lang="en-US" altLang="en-US" sz="1800">
                <a:solidFill>
                  <a:srgbClr val="002060"/>
                </a:solidFill>
              </a:rPr>
              <a:t>     Performance increase /needs eval/</a:t>
            </a:r>
          </a:p>
        </p:txBody>
      </p:sp>
    </p:spTree>
    <p:extLst>
      <p:ext uri="{BB962C8B-B14F-4D97-AF65-F5344CB8AC3E}">
        <p14:creationId xmlns:p14="http://schemas.microsoft.com/office/powerpoint/2010/main" val="87641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3252</Words>
  <Application>Microsoft Office PowerPoint</Application>
  <PresentationFormat>Widescreen</PresentationFormat>
  <Paragraphs>407</Paragraphs>
  <Slides>27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Consolidated slide deck – Presentation to Prakash</vt:lpstr>
      <vt:lpstr>INGESTION MONITOR</vt:lpstr>
      <vt:lpstr>PowerPoint Presentation</vt:lpstr>
      <vt:lpstr>DATA ANALYST DASHBOARD </vt:lpstr>
      <vt:lpstr>UI Technologies</vt:lpstr>
      <vt:lpstr>PowerPoint Presentation</vt:lpstr>
      <vt:lpstr>BBG Loader Flow – Customer transitions from Hogan to Cornerstone  Released in Feb-2018</vt:lpstr>
      <vt:lpstr>Everyday BBG Loader Processing  Routine  Daily run combines 2 parts </vt:lpstr>
      <vt:lpstr>Mainstream Activities – BBG Loader Platform Stability and Performance</vt:lpstr>
      <vt:lpstr>PowerPoint Presentation</vt:lpstr>
      <vt:lpstr>Mainstream Activities  - Relevance to Duncan, CRSTM Team</vt:lpstr>
      <vt:lpstr>Mainstream Activities  - Relevance to Duncan, CRSTM Team</vt:lpstr>
      <vt:lpstr>PowerPoint Presentation</vt:lpstr>
      <vt:lpstr>PowerPoint Presentation</vt:lpstr>
      <vt:lpstr>PowerPoint Presentation</vt:lpstr>
      <vt:lpstr>Summary of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Wells Fargo 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slide deck – Presentation to Prakash</dc:title>
  <dc:creator>Rata, Stephane</dc:creator>
  <cp:lastModifiedBy>Rata, Stephane</cp:lastModifiedBy>
  <cp:revision>4</cp:revision>
  <dcterms:created xsi:type="dcterms:W3CDTF">2018-07-27T16:36:30Z</dcterms:created>
  <dcterms:modified xsi:type="dcterms:W3CDTF">2018-08-03T16:34:07Z</dcterms:modified>
</cp:coreProperties>
</file>