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263" r:id="rId9"/>
    <p:sldId id="305" r:id="rId10"/>
    <p:sldId id="270" r:id="rId11"/>
    <p:sldId id="306" r:id="rId12"/>
    <p:sldId id="310" r:id="rId13"/>
    <p:sldId id="307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182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Parkinsons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Amphetamines: DA agonist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what general NAc stimulation is doing. Possible for increased ICD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hope to answer this question. Using the tasks, possible to compare OCD NAc ON, NAc off, OCD no-stim, and HC. Presents a unique opportunity to study how NAc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889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19"/>
            <a:ext cx="9144000" cy="2921959"/>
          </a:xfrm>
        </p:spPr>
        <p:txBody>
          <a:bodyPr>
            <a:normAutofit/>
          </a:bodyPr>
          <a:lstStyle/>
          <a:p>
            <a:r>
              <a:rPr lang="en-US" sz="1800" dirty="0"/>
              <a:t>Exploring the dynamics of dopamine, compulsions, and ventral striatal activity</a:t>
            </a:r>
          </a:p>
          <a:p>
            <a:endParaRPr lang="en-US" sz="1800" dirty="0"/>
          </a:p>
          <a:p>
            <a:r>
              <a:rPr lang="en-US" sz="1800" dirty="0"/>
              <a:t>Guillaume </a:t>
            </a:r>
            <a:r>
              <a:rPr lang="en-US" sz="1800" dirty="0" err="1"/>
              <a:t>Pagnier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Borton</a:t>
            </a:r>
            <a:r>
              <a:rPr lang="en-US" sz="1800" dirty="0"/>
              <a:t> lab meeting 12.7.18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8" y="3943230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" y="2015604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" y="520771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648" y="2740090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60407"/>
            <a:ext cx="6029325" cy="73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C5E11-2A0A-4AFC-9855-20D5EBB0A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505" y="5554425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84D-5D17-4737-BC4B-7FC2337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Impulsivity and compulsivity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C551-444B-41A6-9505-5F25555D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26" y="1486958"/>
            <a:ext cx="7838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 types of gamblers</a:t>
            </a:r>
          </a:p>
          <a:p>
            <a:pPr marL="0" indent="0">
              <a:buNone/>
            </a:pPr>
            <a:r>
              <a:rPr lang="en-US" sz="2000" dirty="0"/>
              <a:t>	Impulsive –higher sensation seekers/DA mediated</a:t>
            </a:r>
          </a:p>
          <a:p>
            <a:pPr marL="0" indent="0">
              <a:buNone/>
            </a:pPr>
            <a:r>
              <a:rPr lang="en-US" sz="2000" dirty="0"/>
              <a:t>	Compulsive- Time on Device players, more related to OCD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C378A-3114-4C60-B552-460991965A6C}"/>
              </a:ext>
            </a:extLst>
          </p:cNvPr>
          <p:cNvSpPr txBox="1"/>
          <p:nvPr/>
        </p:nvSpPr>
        <p:spPr>
          <a:xfrm>
            <a:off x="192366" y="416291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1E74-127B-48A2-9C77-10E119194147}"/>
              </a:ext>
            </a:extLst>
          </p:cNvPr>
          <p:cNvSpPr txBox="1"/>
          <p:nvPr/>
        </p:nvSpPr>
        <p:spPr>
          <a:xfrm>
            <a:off x="3764281" y="422721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9975-3E63-4084-AFAB-6DC5770AD654}"/>
              </a:ext>
            </a:extLst>
          </p:cNvPr>
          <p:cNvSpPr txBox="1"/>
          <p:nvPr/>
        </p:nvSpPr>
        <p:spPr>
          <a:xfrm>
            <a:off x="1259951" y="5747984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55C68-251B-462B-B759-8899D9B9801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661873" y="4688884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4C63B-D9B9-4193-819C-29C703DE49F4}"/>
              </a:ext>
            </a:extLst>
          </p:cNvPr>
          <p:cNvCxnSpPr>
            <a:cxnSpLocks/>
          </p:cNvCxnSpPr>
          <p:nvPr/>
        </p:nvCxnSpPr>
        <p:spPr>
          <a:xfrm flipH="1">
            <a:off x="1466848" y="4458051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24C17-5F2E-45B7-BAE7-BBBCD6B6C51D}"/>
              </a:ext>
            </a:extLst>
          </p:cNvPr>
          <p:cNvSpPr txBox="1"/>
          <p:nvPr/>
        </p:nvSpPr>
        <p:spPr>
          <a:xfrm>
            <a:off x="1401603" y="406730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and dopamine?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C4419-B308-4F73-A34F-AA1260CC13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62820" y="4624579"/>
            <a:ext cx="2099053" cy="112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8036BC-E447-4E30-9F6A-465F7E86689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562820" y="3422461"/>
            <a:ext cx="1974821" cy="740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88192-E606-4836-9411-8762BC755F7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537641" y="3422461"/>
            <a:ext cx="1921642" cy="831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67BA13-ED3A-42A8-9341-2EFD847BD293}"/>
              </a:ext>
            </a:extLst>
          </p:cNvPr>
          <p:cNvSpPr txBox="1"/>
          <p:nvPr/>
        </p:nvSpPr>
        <p:spPr>
          <a:xfrm>
            <a:off x="1259951" y="2960796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Impulsive Behavior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3BEA31-6880-4EE5-95B1-E08D44CC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27" y="3161026"/>
            <a:ext cx="7044943" cy="32635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601AB3D-3C47-4319-AD96-E0460487E78A}"/>
              </a:ext>
            </a:extLst>
          </p:cNvPr>
          <p:cNvSpPr/>
          <p:nvPr/>
        </p:nvSpPr>
        <p:spPr>
          <a:xfrm>
            <a:off x="5231755" y="4162914"/>
            <a:ext cx="6686854" cy="67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F71CC-E038-4165-8652-06D45910CAB5}"/>
              </a:ext>
            </a:extLst>
          </p:cNvPr>
          <p:cNvSpPr/>
          <p:nvPr/>
        </p:nvSpPr>
        <p:spPr>
          <a:xfrm>
            <a:off x="5237387" y="5371042"/>
            <a:ext cx="6686854" cy="469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3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dopamine = NAc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(NAc)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NAc</a:t>
            </a:r>
            <a:r>
              <a:rPr lang="en-US" dirty="0"/>
              <a:t>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6772"/>
          </a:xfrm>
        </p:spPr>
        <p:txBody>
          <a:bodyPr/>
          <a:lstStyle/>
          <a:p>
            <a:r>
              <a:rPr lang="en-US" dirty="0"/>
              <a:t>Affect impulsivity?</a:t>
            </a:r>
          </a:p>
          <a:p>
            <a:r>
              <a:rPr lang="en-US" dirty="0"/>
              <a:t>Affect compulsivity?</a:t>
            </a:r>
          </a:p>
          <a:p>
            <a:endParaRPr lang="en-US" dirty="0"/>
          </a:p>
          <a:p>
            <a:r>
              <a:rPr lang="en-US" dirty="0"/>
              <a:t>Affect risky decision making </a:t>
            </a:r>
            <a:r>
              <a:rPr lang="en-US"/>
              <a:t>via benefits/costs?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C864B-3755-4A05-AA36-EC02D39BC8CF}"/>
              </a:ext>
            </a:extLst>
          </p:cNvPr>
          <p:cNvSpPr txBox="1"/>
          <p:nvPr/>
        </p:nvSpPr>
        <p:spPr>
          <a:xfrm>
            <a:off x="2467035" y="5231684"/>
            <a:ext cx="1261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E270B-1B62-4BE9-87A0-8355987AD8D0}"/>
              </a:ext>
            </a:extLst>
          </p:cNvPr>
          <p:cNvSpPr txBox="1"/>
          <p:nvPr/>
        </p:nvSpPr>
        <p:spPr>
          <a:xfrm>
            <a:off x="4717752" y="5227731"/>
            <a:ext cx="8835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91FE-8E2D-48E7-AA2D-3404564F2270}"/>
              </a:ext>
            </a:extLst>
          </p:cNvPr>
          <p:cNvCxnSpPr>
            <a:cxnSpLocks/>
          </p:cNvCxnSpPr>
          <p:nvPr/>
        </p:nvCxnSpPr>
        <p:spPr>
          <a:xfrm>
            <a:off x="5601327" y="5409262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D5FC5F-D93A-4429-8254-6EFA0B4928AA}"/>
              </a:ext>
            </a:extLst>
          </p:cNvPr>
          <p:cNvSpPr txBox="1"/>
          <p:nvPr/>
        </p:nvSpPr>
        <p:spPr>
          <a:xfrm>
            <a:off x="6590673" y="5209263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Impulsive and compulsive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3A057-28CD-42CC-8164-85A93FB4AD1D}"/>
              </a:ext>
            </a:extLst>
          </p:cNvPr>
          <p:cNvCxnSpPr>
            <a:cxnSpLocks/>
          </p:cNvCxnSpPr>
          <p:nvPr/>
        </p:nvCxnSpPr>
        <p:spPr>
          <a:xfrm>
            <a:off x="3728406" y="5414783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8CE7C5E-0302-48EF-937D-0D76F41DA99F}"/>
              </a:ext>
            </a:extLst>
          </p:cNvPr>
          <p:cNvCxnSpPr>
            <a:stCxn id="22" idx="0"/>
            <a:endCxn id="18" idx="0"/>
          </p:cNvCxnSpPr>
          <p:nvPr/>
        </p:nvCxnSpPr>
        <p:spPr>
          <a:xfrm rot="16200000" flipH="1" flipV="1">
            <a:off x="5702936" y="2604047"/>
            <a:ext cx="22421" cy="5232852"/>
          </a:xfrm>
          <a:prstGeom prst="curvedConnector3">
            <a:avLst>
              <a:gd name="adj1" fmla="val -1019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B6A6C-AA21-424C-8034-822C20C28610}"/>
              </a:ext>
            </a:extLst>
          </p:cNvPr>
          <p:cNvSpPr txBox="1"/>
          <p:nvPr/>
        </p:nvSpPr>
        <p:spPr>
          <a:xfrm>
            <a:off x="5480126" y="46460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9FDBE3-61F3-454E-A725-D0E9ADA296E0}"/>
              </a:ext>
            </a:extLst>
          </p:cNvPr>
          <p:cNvSpPr txBox="1">
            <a:spLocks/>
          </p:cNvSpPr>
          <p:nvPr/>
        </p:nvSpPr>
        <p:spPr>
          <a:xfrm>
            <a:off x="838200" y="263827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77E97-C77A-45E5-A092-93C6949AA13C}"/>
              </a:ext>
            </a:extLst>
          </p:cNvPr>
          <p:cNvSpPr txBox="1"/>
          <p:nvPr/>
        </p:nvSpPr>
        <p:spPr>
          <a:xfrm>
            <a:off x="838200" y="3044572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Reward Prediction Errors guide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865E1A-9D97-4ADE-9EA2-BF80C617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13" y="4667571"/>
            <a:ext cx="2252773" cy="134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BB34D-F418-4167-A05C-D675CDA2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" y="4691830"/>
            <a:ext cx="2465341" cy="134967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196508-0ED3-47B9-9A60-5FE8BBD0D868}"/>
              </a:ext>
            </a:extLst>
          </p:cNvPr>
          <p:cNvSpPr txBox="1">
            <a:spLocks/>
          </p:cNvSpPr>
          <p:nvPr/>
        </p:nvSpPr>
        <p:spPr>
          <a:xfrm>
            <a:off x="7334694" y="264114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1D1CA-03C7-4FB8-B38F-CA16980798D7}"/>
              </a:ext>
            </a:extLst>
          </p:cNvPr>
          <p:cNvSpPr txBox="1"/>
          <p:nvPr/>
        </p:nvSpPr>
        <p:spPr>
          <a:xfrm>
            <a:off x="7334694" y="3445308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choice to not pursue rewards</a:t>
            </a:r>
          </a:p>
        </p:txBody>
      </p:sp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17403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601</Words>
  <Application>Microsoft Office PowerPoint</Application>
  <PresentationFormat>Widescreen</PresentationFormat>
  <Paragraphs>110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Task</vt:lpstr>
      <vt:lpstr>PowerPoint Presentation</vt:lpstr>
      <vt:lpstr>PowerPoint Presentation</vt:lpstr>
      <vt:lpstr>DA affects choice behavior and potentially impulsivity</vt:lpstr>
      <vt:lpstr>Impulsivity and compulsivity</vt:lpstr>
      <vt:lpstr>Increased dopamine = NAc stimulation?</vt:lpstr>
      <vt:lpstr>What does NAc stimulation do?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96</cp:revision>
  <dcterms:created xsi:type="dcterms:W3CDTF">2018-10-26T15:50:38Z</dcterms:created>
  <dcterms:modified xsi:type="dcterms:W3CDTF">2018-12-07T18:57:30Z</dcterms:modified>
</cp:coreProperties>
</file>