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2" r:id="rId4"/>
    <p:sldId id="303" r:id="rId5"/>
    <p:sldId id="300" r:id="rId6"/>
    <p:sldId id="304" r:id="rId7"/>
    <p:sldId id="261" r:id="rId8"/>
    <p:sldId id="263" r:id="rId9"/>
    <p:sldId id="305" r:id="rId10"/>
    <p:sldId id="270" r:id="rId11"/>
    <p:sldId id="306" r:id="rId12"/>
    <p:sldId id="307" r:id="rId13"/>
    <p:sldId id="308" r:id="rId14"/>
    <p:sldId id="309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182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A8AF-726B-4E5B-8C1C-EBADF88DE91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BCE-83B5-4D36-8240-34FC3A27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gambling via anticipation of reward though unsure about what gambling really does</a:t>
            </a:r>
          </a:p>
          <a:p>
            <a:r>
              <a:rPr lang="en-US" dirty="0"/>
              <a:t>Dopamine selectively </a:t>
            </a:r>
            <a:r>
              <a:rPr lang="en-US" dirty="0" err="1"/>
              <a:t>recuits</a:t>
            </a:r>
            <a:r>
              <a:rPr lang="en-US" dirty="0"/>
              <a:t> </a:t>
            </a:r>
            <a:r>
              <a:rPr lang="en-US" dirty="0" err="1"/>
              <a:t>NaC</a:t>
            </a:r>
            <a:r>
              <a:rPr lang="en-US" dirty="0"/>
              <a:t> (</a:t>
            </a:r>
            <a:r>
              <a:rPr lang="en-US" dirty="0" err="1"/>
              <a:t>Kuntson</a:t>
            </a:r>
            <a:r>
              <a:rPr lang="en-US" dirty="0"/>
              <a:t>, 2001)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Cocaine: blocks reuptake transmission. Physiologically addictive via fewer transporters</a:t>
            </a:r>
          </a:p>
          <a:p>
            <a:r>
              <a:rPr lang="en-US" dirty="0"/>
              <a:t>Amphetamines: DA agonist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Howe, M. W., Tierney, P. L., Sandberg, S. G., Phillips, P. E.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Graybiel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M. Prolonged dopamine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striatum signals proximity and value of distant rewards.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575–579 (2013).</a:t>
            </a:r>
          </a:p>
          <a:p>
            <a:pPr marL="228600" indent="-228600">
              <a:buAutoNum type="alphaLcParenR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M.,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Ostlund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B. &amp; Maidment, N. T. Phasic mesolimbic dopamine signaling precedes and predicts performance of a self-initiated action sequence task.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Biol. Psychiatry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846–854 (2012).</a:t>
            </a:r>
          </a:p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Hamid, A. A. et al. Mesolimbic dopamine signals the value of work.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Nat.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Neurosci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117–126 (2016).</a:t>
            </a:r>
          </a:p>
          <a:p>
            <a:pPr marL="228600" indent="-228600">
              <a:buAutoNum type="alphaL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true in instrumental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Ramping task</a:t>
            </a:r>
          </a:p>
          <a:p>
            <a:pPr marL="228600" indent="-228600">
              <a:buAutoNum type="arabicParenR"/>
            </a:pPr>
            <a:r>
              <a:rPr lang="en-US" dirty="0"/>
              <a:t>Increases gambling behavior</a:t>
            </a:r>
          </a:p>
          <a:p>
            <a:pPr marL="228600" indent="-228600">
              <a:buAutoNum type="arabicParenR"/>
            </a:pPr>
            <a:r>
              <a:rPr lang="en-US" dirty="0"/>
              <a:t>Impulsive individuals have different DA networks</a:t>
            </a:r>
          </a:p>
          <a:p>
            <a:pPr marL="228600" indent="-228600">
              <a:buAutoNum type="arabicParenR"/>
            </a:pPr>
            <a:r>
              <a:rPr lang="en-US" dirty="0"/>
              <a:t>Sometimes </a:t>
            </a:r>
            <a:r>
              <a:rPr lang="en-US" dirty="0" err="1"/>
              <a:t>Parkinsons</a:t>
            </a:r>
            <a:r>
              <a:rPr lang="en-US" dirty="0"/>
              <a:t> patients have impulse control disorders</a:t>
            </a:r>
          </a:p>
          <a:p>
            <a:pPr marL="228600" indent="-228600">
              <a:buAutoNum type="arabicParenR"/>
            </a:pPr>
            <a:r>
              <a:rPr lang="en-US" dirty="0"/>
              <a:t>Risky choice increased in boosting DA but only relative to wins</a:t>
            </a:r>
          </a:p>
          <a:p>
            <a:pPr marL="228600" indent="-228600">
              <a:buAutoNum type="arabicParenR"/>
            </a:pPr>
            <a:r>
              <a:rPr lang="en-US" dirty="0"/>
              <a:t>Phenotypic and genotypic overlap between OCD and PG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Unsure what general NAc stimulation is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hope to answer this question. Using the tasks, possible to compare OCD NAc ON, NAc off, OCD no-stim, and HC. Presents a unique opportunity to study how NAc stimulation affects these results in a </a:t>
            </a:r>
            <a:r>
              <a:rPr lang="en-US" i="1" dirty="0"/>
              <a:t>causal </a:t>
            </a:r>
            <a:r>
              <a:rPr lang="en-US" i="0" dirty="0"/>
              <a:t>way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5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0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46D-DE46-404C-B5B0-D084FC4E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977B-735A-4B0F-9B9C-FACCD22E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E93-2707-4F95-891A-E741E4D9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06FD-FD41-4060-8882-989169B1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5D99-ECA9-41E8-BB34-A22E76F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52E-2D8B-4748-98F3-5824F9B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B4E41-B10B-4396-B257-41B268AD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F3AF-51DE-4302-B83E-49240A5F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5637-D5A9-47B2-BF08-8186595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DDD2-38A6-456E-8FE4-E6E35888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BF54A-2B8F-4392-B9CD-02C6D999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C6B8-DC6A-4104-93A0-D7BD9FB6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FF64-084D-453E-BA5C-476CD99E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A1C-F9EA-4ABB-93D0-A505B99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880A-1019-4794-9B11-A348BC1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7C9-135C-4370-93F0-66A7CCB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A406-7919-46B2-8169-79ED2FE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9A7-86A4-4E97-9E7E-8822712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D257-44EF-445D-8B06-05F10D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B4A7-132D-42CD-9CAC-4EC4C75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34E-E301-4E01-9126-E5C215C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0AA0-D75E-49D1-92F4-A253D5D5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2F20-28FC-408D-B78F-470C63C6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B44B-844D-4F1B-B8D5-8F13E27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9987-DCCD-4AC4-B908-1318CA3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832-FC5A-4096-BFA1-44444DA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3424-FFDC-4B4A-9C17-6B9F008E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5167-0480-4787-B6D9-5A27320D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5ED1-8F73-41B2-8BE1-80307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D79-0DD9-4A4A-AB24-98BC03A3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78EF-AB08-4B3F-B01A-795FC3F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4C0-18EC-484E-B7A3-3C9FABE8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49EA-5E54-401F-9FFF-84D4A2B5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EB8A-1124-480A-849A-DF7DD10D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F94B-D8D1-47B2-BA9F-18333D8EF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B54D1-15DA-4A2A-90E0-BC4BF0507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D61C-0A3F-4102-9BA5-E775A1D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D8EC-B56A-4A0C-926E-A2D33B6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D0F37-71F3-4E38-9AA4-663CA3D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D60-4F08-4144-A9EE-B9E0C13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1597A-6F5B-49A9-B282-6A0F93D5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46A-09B2-4578-BC2D-9FA90A43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2553-438A-4B1C-948C-ACA6D8B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7A205-C077-48CD-B0D8-AD54177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863FD-E433-45C2-8E55-FFB6224F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8434-733F-4696-92E1-4EDB331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923-72AC-49EE-BE6A-06AA859F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E359-79F3-4520-BBAF-66B1E54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C7B4-1304-4335-8FF9-83BC5CC8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63B9-CD60-4279-A6EA-314FF05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84AC-1AF3-4D72-8365-2FA410F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A725-4B36-4CA1-9DC5-59BDADF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9660-028B-4D1D-8FC5-B3B7A44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4DF2-6F85-46EB-8919-9D498BE7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5794-5EFC-4F7C-AE9A-3D3F3CE8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9EEC-74EC-4502-9516-DEE307D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9707-2727-46DB-B414-449CAD1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EAD-91E8-4C86-9762-468789AF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ACE5-CA91-4EAA-96CA-2C5EC39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9142-BF1B-4C86-9E0D-3E10F500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AA5-94AA-4D05-B513-9EA05BEEF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64B0-74F8-467E-90BE-ED67765F5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769-4017-47C2-85FE-D12437ED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C013-E63D-4793-B1D6-DE949876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022"/>
            <a:ext cx="9144000" cy="1955378"/>
          </a:xfrm>
        </p:spPr>
        <p:txBody>
          <a:bodyPr>
            <a:normAutofit/>
          </a:bodyPr>
          <a:lstStyle/>
          <a:p>
            <a:r>
              <a:rPr lang="en-US" sz="3600" dirty="0"/>
              <a:t>Studying dopamine: a risky proposal?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E2BB-41C2-4299-960B-87D856B8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7719"/>
            <a:ext cx="9144000" cy="2921959"/>
          </a:xfrm>
        </p:spPr>
        <p:txBody>
          <a:bodyPr>
            <a:normAutofit/>
          </a:bodyPr>
          <a:lstStyle/>
          <a:p>
            <a:r>
              <a:rPr lang="en-US" sz="1800" dirty="0"/>
              <a:t>Exploring the dynamics of dopamine, compulsions, and ventral striatal activity</a:t>
            </a:r>
          </a:p>
          <a:p>
            <a:endParaRPr lang="en-US" sz="1800" dirty="0"/>
          </a:p>
          <a:p>
            <a:r>
              <a:rPr lang="en-US" sz="1800" dirty="0"/>
              <a:t>Guillaume </a:t>
            </a:r>
            <a:r>
              <a:rPr lang="en-US" sz="1800" dirty="0" err="1"/>
              <a:t>Pagnier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Borton</a:t>
            </a:r>
            <a:r>
              <a:rPr lang="en-US" sz="1800" dirty="0"/>
              <a:t> lab meeting 12.7.18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70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089BF98-B94D-4666-B6FF-5C865B0551EA}"/>
              </a:ext>
            </a:extLst>
          </p:cNvPr>
          <p:cNvGrpSpPr/>
          <p:nvPr/>
        </p:nvGrpSpPr>
        <p:grpSpPr>
          <a:xfrm>
            <a:off x="268765" y="1689691"/>
            <a:ext cx="5583592" cy="3715657"/>
            <a:chOff x="31613777" y="5776570"/>
            <a:chExt cx="4916525" cy="32717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02AC88-EAC3-46B7-A876-AD056BD93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13777" y="5776570"/>
              <a:ext cx="4697900" cy="32717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2B52-586A-49B4-A03F-75EDD4397982}"/>
                </a:ext>
              </a:extLst>
            </p:cNvPr>
            <p:cNvSpPr txBox="1"/>
            <p:nvPr/>
          </p:nvSpPr>
          <p:spPr>
            <a:xfrm>
              <a:off x="32001305" y="5859133"/>
              <a:ext cx="4528997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Gamble propensity vs. gamble interruption time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79D59-239F-4051-9672-7F914D2732D5}"/>
              </a:ext>
            </a:extLst>
          </p:cNvPr>
          <p:cNvGrpSpPr/>
          <p:nvPr/>
        </p:nvGrpSpPr>
        <p:grpSpPr>
          <a:xfrm>
            <a:off x="6196307" y="1571171"/>
            <a:ext cx="5726928" cy="3715657"/>
            <a:chOff x="36426678" y="5704558"/>
            <a:chExt cx="4730917" cy="32947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F7E8CB-2D5A-4BE1-8AB5-B0D30955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6678" y="5704558"/>
              <a:ext cx="4730917" cy="329474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2EF349-BBB2-4438-BEF0-F33E3F9A5031}"/>
                </a:ext>
              </a:extLst>
            </p:cNvPr>
            <p:cNvSpPr txBox="1"/>
            <p:nvPr/>
          </p:nvSpPr>
          <p:spPr>
            <a:xfrm>
              <a:off x="37020266" y="5809652"/>
              <a:ext cx="409406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Reaction Time vs. gamble interruption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7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F1C2-CAB5-4A83-9871-31B80950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affects choice behavior and potentially impulsivity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22009-2B41-40CA-B56D-9B6CB1C92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548" y="4278436"/>
            <a:ext cx="6229350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4DD89-7659-4E89-8D2A-579AC7A9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48" y="2122558"/>
            <a:ext cx="4573572" cy="1448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5FE6B-7332-4281-9DB4-B9C830249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48" y="5455304"/>
            <a:ext cx="59055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6B887-2E51-458C-95FA-045136F34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477" y="1655048"/>
            <a:ext cx="6716975" cy="74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B5F48-B82F-4D44-889E-E1B18A17F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043" y="3001835"/>
            <a:ext cx="5572125" cy="103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77A1EB-05D7-40DB-AE6A-C51417D6C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894383"/>
            <a:ext cx="6029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2791-2596-4985-9418-080C6C35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Increased DA = NAc stimulation?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8895-431B-4988-8DBB-7FB1294C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872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We don’t know</a:t>
            </a:r>
          </a:p>
          <a:p>
            <a:endParaRPr lang="en-US" dirty="0"/>
          </a:p>
          <a:p>
            <a:r>
              <a:rPr lang="en-US" dirty="0"/>
              <a:t>Revisiting the Ventral Striatum (NAc)</a:t>
            </a:r>
          </a:p>
          <a:p>
            <a:pPr lvl="1"/>
            <a:r>
              <a:rPr lang="en-US" dirty="0"/>
              <a:t>95% Medium spiny neurons (D1 and D2 etc.)</a:t>
            </a:r>
          </a:p>
          <a:p>
            <a:pPr lvl="1"/>
            <a:r>
              <a:rPr lang="en-US" dirty="0"/>
              <a:t>5% Excitatory and inhibitory interneurons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It’s complex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59CAA-EE8B-470E-B2A1-AF248987D23C}"/>
              </a:ext>
            </a:extLst>
          </p:cNvPr>
          <p:cNvSpPr txBox="1"/>
          <p:nvPr/>
        </p:nvSpPr>
        <p:spPr>
          <a:xfrm>
            <a:off x="8906814" y="4414421"/>
            <a:ext cx="2923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Ventral Tegmental Area (VTA)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E59410-F8FB-4BEE-B2AF-4BAE45CC00D9}"/>
              </a:ext>
            </a:extLst>
          </p:cNvPr>
          <p:cNvCxnSpPr>
            <a:cxnSpLocks/>
          </p:cNvCxnSpPr>
          <p:nvPr/>
        </p:nvCxnSpPr>
        <p:spPr>
          <a:xfrm flipH="1" flipV="1">
            <a:off x="9212475" y="3640524"/>
            <a:ext cx="1156085" cy="77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7EA89B-C49C-4B5A-A0D1-B177B5B76945}"/>
              </a:ext>
            </a:extLst>
          </p:cNvPr>
          <p:cNvSpPr txBox="1"/>
          <p:nvPr/>
        </p:nvSpPr>
        <p:spPr>
          <a:xfrm>
            <a:off x="8002549" y="3271192"/>
            <a:ext cx="2289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Ventral Striatum (NAc)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AD47E-5235-4B3E-BDED-2C59B033A9F7}"/>
              </a:ext>
            </a:extLst>
          </p:cNvPr>
          <p:cNvSpPr txBox="1"/>
          <p:nvPr/>
        </p:nvSpPr>
        <p:spPr>
          <a:xfrm>
            <a:off x="9790517" y="382519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Dopamine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272289-7A10-45EE-B330-34FE7B1E0A53}"/>
              </a:ext>
            </a:extLst>
          </p:cNvPr>
          <p:cNvCxnSpPr>
            <a:cxnSpLocks/>
          </p:cNvCxnSpPr>
          <p:nvPr/>
        </p:nvCxnSpPr>
        <p:spPr>
          <a:xfrm flipH="1" flipV="1">
            <a:off x="8696288" y="2522753"/>
            <a:ext cx="9586" cy="75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DB2064-C4C3-4B67-8B60-1E0815F6092B}"/>
              </a:ext>
            </a:extLst>
          </p:cNvPr>
          <p:cNvSpPr txBox="1"/>
          <p:nvPr/>
        </p:nvSpPr>
        <p:spPr>
          <a:xfrm>
            <a:off x="7299774" y="2626666"/>
            <a:ext cx="12378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D1 receptor – </a:t>
            </a:r>
          </a:p>
          <a:p>
            <a:r>
              <a:rPr lang="en-US" sz="1050" dirty="0"/>
              <a:t>containing neurons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C6C18-8E4D-43F2-A487-5974AF3869B6}"/>
              </a:ext>
            </a:extLst>
          </p:cNvPr>
          <p:cNvSpPr txBox="1"/>
          <p:nvPr/>
        </p:nvSpPr>
        <p:spPr>
          <a:xfrm>
            <a:off x="8114759" y="2144935"/>
            <a:ext cx="20845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Rest of basal ganglia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88B8B-868E-4A51-BE4F-090698278192}"/>
              </a:ext>
            </a:extLst>
          </p:cNvPr>
          <p:cNvSpPr txBox="1"/>
          <p:nvPr/>
        </p:nvSpPr>
        <p:spPr>
          <a:xfrm>
            <a:off x="9583590" y="2626666"/>
            <a:ext cx="12378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D2 receptor – </a:t>
            </a:r>
          </a:p>
          <a:p>
            <a:r>
              <a:rPr lang="en-US" sz="1050" dirty="0"/>
              <a:t>containing neurons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D0008C-B338-4A99-9F1F-A26D632887DC}"/>
              </a:ext>
            </a:extLst>
          </p:cNvPr>
          <p:cNvCxnSpPr>
            <a:cxnSpLocks/>
          </p:cNvCxnSpPr>
          <p:nvPr/>
        </p:nvCxnSpPr>
        <p:spPr>
          <a:xfrm flipH="1" flipV="1">
            <a:off x="9505560" y="2522753"/>
            <a:ext cx="9586" cy="75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4" grpId="0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AC97-4836-42B9-B69E-43E96A1E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NAc stimulation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9895-E859-4EA0-A85A-05210EF2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impulsivity?</a:t>
            </a:r>
          </a:p>
          <a:p>
            <a:r>
              <a:rPr lang="en-US" dirty="0"/>
              <a:t>Increase risky decision making?</a:t>
            </a:r>
          </a:p>
          <a:p>
            <a:r>
              <a:rPr lang="en-US" dirty="0"/>
              <a:t>Decrease compulsive behavior?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Causal way to investigate NAc stimulation on above questions.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39188E-0BB6-455F-A95D-AFD46723CBDA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Explore relationship between NAc, gambling and OCD?</a:t>
            </a:r>
          </a:p>
        </p:txBody>
      </p:sp>
    </p:spTree>
    <p:extLst>
      <p:ext uri="{BB962C8B-B14F-4D97-AF65-F5344CB8AC3E}">
        <p14:creationId xmlns:p14="http://schemas.microsoft.com/office/powerpoint/2010/main" val="42804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E7AFBB-1A73-44D4-94CB-913940225787}"/>
              </a:ext>
            </a:extLst>
          </p:cNvPr>
          <p:cNvSpPr txBox="1"/>
          <p:nvPr/>
        </p:nvSpPr>
        <p:spPr>
          <a:xfrm>
            <a:off x="3461941" y="2206953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OCD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B029A-D33B-4DAC-8891-F52839A9D827}"/>
              </a:ext>
            </a:extLst>
          </p:cNvPr>
          <p:cNvSpPr txBox="1"/>
          <p:nvPr/>
        </p:nvSpPr>
        <p:spPr>
          <a:xfrm>
            <a:off x="6715094" y="2206953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Gambling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63C00-5F5B-4041-A9B2-1C4842BE86DE}"/>
              </a:ext>
            </a:extLst>
          </p:cNvPr>
          <p:cNvSpPr txBox="1"/>
          <p:nvPr/>
        </p:nvSpPr>
        <p:spPr>
          <a:xfrm>
            <a:off x="4210764" y="3727718"/>
            <a:ext cx="2803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Compulsive Behavior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AB1400-5709-4E21-B0E7-8E233B0D396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612686" y="2668618"/>
            <a:ext cx="1792661" cy="1059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73497D-5C89-4234-9C76-56FA44F437A8}"/>
              </a:ext>
            </a:extLst>
          </p:cNvPr>
          <p:cNvCxnSpPr>
            <a:cxnSpLocks/>
          </p:cNvCxnSpPr>
          <p:nvPr/>
        </p:nvCxnSpPr>
        <p:spPr>
          <a:xfrm flipH="1">
            <a:off x="4453627" y="2437785"/>
            <a:ext cx="1952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4AB941-62BC-43FF-8B75-F2799B777967}"/>
              </a:ext>
            </a:extLst>
          </p:cNvPr>
          <p:cNvSpPr txBox="1"/>
          <p:nvPr/>
        </p:nvSpPr>
        <p:spPr>
          <a:xfrm>
            <a:off x="4417661" y="200414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 and dopamine?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5DA2EF-128E-4709-93E7-58BC0537B92F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922718" y="2650480"/>
            <a:ext cx="1689968" cy="1077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A025-60C3-4A36-B744-2B941E16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5" y="173214"/>
            <a:ext cx="3790244" cy="910519"/>
          </a:xfrm>
        </p:spPr>
        <p:txBody>
          <a:bodyPr/>
          <a:lstStyle/>
          <a:p>
            <a:r>
              <a:rPr lang="en-US" sz="3200" dirty="0"/>
              <a:t>Acknowledgements</a:t>
            </a:r>
            <a:endParaRPr lang="en-US" dirty="0"/>
          </a:p>
        </p:txBody>
      </p:sp>
      <p:pic>
        <p:nvPicPr>
          <p:cNvPr id="1028" name="Picture 4" descr="frankLabPhoto_1_resized.png">
            <a:extLst>
              <a:ext uri="{FF2B5EF4-FFF2-40B4-BE49-F238E27FC236}">
                <a16:creationId xmlns:a16="http://schemas.microsoft.com/office/drawing/2014/main" id="{8083C9F3-07D2-49A7-B081-5F9011A2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10" y="1935531"/>
            <a:ext cx="7115181" cy="40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711DF-A7A2-4F08-8CE2-80B063F9CDDC}"/>
              </a:ext>
            </a:extLst>
          </p:cNvPr>
          <p:cNvSpPr txBox="1"/>
          <p:nvPr/>
        </p:nvSpPr>
        <p:spPr>
          <a:xfrm>
            <a:off x="5320841" y="132545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LNCC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E16F1-77D1-4D9D-A85E-41F8CCA9D536}"/>
              </a:ext>
            </a:extLst>
          </p:cNvPr>
          <p:cNvSpPr txBox="1"/>
          <p:nvPr/>
        </p:nvSpPr>
        <p:spPr>
          <a:xfrm>
            <a:off x="2496881" y="6238196"/>
            <a:ext cx="669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thanks to Andrew, Carolyn, Dan, Andrea, </a:t>
            </a:r>
            <a:r>
              <a:rPr lang="en-US" dirty="0" err="1"/>
              <a:t>Wasita</a:t>
            </a:r>
            <a:r>
              <a:rPr lang="en-US" dirty="0"/>
              <a:t>, and Michael </a:t>
            </a:r>
          </a:p>
        </p:txBody>
      </p:sp>
    </p:spTree>
    <p:extLst>
      <p:ext uri="{BB962C8B-B14F-4D97-AF65-F5344CB8AC3E}">
        <p14:creationId xmlns:p14="http://schemas.microsoft.com/office/powerpoint/2010/main" val="399244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is dopamine (DA)?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069FC-8BD5-400A-A129-2378A5E50292}"/>
              </a:ext>
            </a:extLst>
          </p:cNvPr>
          <p:cNvSpPr txBox="1"/>
          <p:nvPr/>
        </p:nvSpPr>
        <p:spPr>
          <a:xfrm>
            <a:off x="1471551" y="1317004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Neurotransmitter</a:t>
            </a:r>
          </a:p>
        </p:txBody>
      </p:sp>
      <p:pic>
        <p:nvPicPr>
          <p:cNvPr id="1026" name="Picture 2" descr="What are neurotransmitters">
            <a:extLst>
              <a:ext uri="{FF2B5EF4-FFF2-40B4-BE49-F238E27FC236}">
                <a16:creationId xmlns:a16="http://schemas.microsoft.com/office/drawing/2014/main" id="{8D9910C7-F4BF-4372-8F8B-A59C5D99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8" y="2079290"/>
            <a:ext cx="4697512" cy="38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8ECDBF-1802-45DE-8644-6D6C471A2F70}"/>
              </a:ext>
            </a:extLst>
          </p:cNvPr>
          <p:cNvSpPr txBox="1"/>
          <p:nvPr/>
        </p:nvSpPr>
        <p:spPr>
          <a:xfrm>
            <a:off x="8851559" y="5602182"/>
            <a:ext cx="2923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Ventral Tegmental Area (VTA)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A0515-5788-40BB-89E7-63D884AC2D7B}"/>
              </a:ext>
            </a:extLst>
          </p:cNvPr>
          <p:cNvSpPr txBox="1"/>
          <p:nvPr/>
        </p:nvSpPr>
        <p:spPr>
          <a:xfrm>
            <a:off x="9882127" y="5192426"/>
            <a:ext cx="6591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SNpc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27054B-F4EE-4D08-9DDB-387A616B0EA2}"/>
              </a:ext>
            </a:extLst>
          </p:cNvPr>
          <p:cNvSpPr/>
          <p:nvPr/>
        </p:nvSpPr>
        <p:spPr>
          <a:xfrm>
            <a:off x="940974" y="6217629"/>
            <a:ext cx="35702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545454"/>
                </a:solidFill>
                <a:latin typeface="arial" panose="020B0604020202020204" pitchFamily="34" charset="0"/>
              </a:rPr>
              <a:t>Credit: </a:t>
            </a:r>
            <a:r>
              <a:rPr lang="en-US" sz="800" dirty="0">
                <a:solidFill>
                  <a:srgbClr val="545454"/>
                </a:solidFill>
                <a:latin typeface="arial" panose="020B0604020202020204" pitchFamily="34" charset="0"/>
              </a:rPr>
              <a:t>Getty Images/</a:t>
            </a:r>
            <a:r>
              <a:rPr lang="en-US" sz="800" dirty="0" err="1">
                <a:solidFill>
                  <a:srgbClr val="545454"/>
                </a:solidFill>
                <a:latin typeface="arial" panose="020B0604020202020204" pitchFamily="34" charset="0"/>
              </a:rPr>
              <a:t>iStockphoto</a:t>
            </a:r>
            <a:endParaRPr lang="en-US" sz="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70BE6-D79F-4C8F-B811-36A92D85A04E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7408306" y="4942282"/>
            <a:ext cx="1590014" cy="6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912BE4-D3E7-441A-B67A-EE6CB5FAD54C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8229364" y="4307493"/>
            <a:ext cx="1609974" cy="88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CD3E2E-A04F-4DA5-8482-F199F4E7E303}"/>
              </a:ext>
            </a:extLst>
          </p:cNvPr>
          <p:cNvSpPr txBox="1"/>
          <p:nvPr/>
        </p:nvSpPr>
        <p:spPr>
          <a:xfrm>
            <a:off x="6263409" y="4572950"/>
            <a:ext cx="2289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Ventral Striatum (NAc)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F9F71-BD1B-443B-AB24-4A95DC535EB6}"/>
              </a:ext>
            </a:extLst>
          </p:cNvPr>
          <p:cNvSpPr txBox="1"/>
          <p:nvPr/>
        </p:nvSpPr>
        <p:spPr>
          <a:xfrm>
            <a:off x="6590454" y="4042035"/>
            <a:ext cx="1638910" cy="53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Dorsal Striatum</a:t>
            </a:r>
          </a:p>
          <a:p>
            <a:r>
              <a:rPr lang="en-US" sz="1050" dirty="0"/>
              <a:t> (Caudate and Putamen)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CE2AC7D-6B00-460C-A5A5-64A93257BB01}"/>
              </a:ext>
            </a:extLst>
          </p:cNvPr>
          <p:cNvSpPr txBox="1"/>
          <p:nvPr/>
        </p:nvSpPr>
        <p:spPr>
          <a:xfrm rot="1284152">
            <a:off x="8243487" y="5012741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39311D-00F3-4A4C-9391-37941999AA19}"/>
              </a:ext>
            </a:extLst>
          </p:cNvPr>
          <p:cNvSpPr txBox="1"/>
          <p:nvPr/>
        </p:nvSpPr>
        <p:spPr>
          <a:xfrm rot="1840457">
            <a:off x="8867248" y="4440222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54681FB-DC9A-4C10-8BE4-B7F323AEFA5D}"/>
              </a:ext>
            </a:extLst>
          </p:cNvPr>
          <p:cNvSpPr/>
          <p:nvPr/>
        </p:nvSpPr>
        <p:spPr>
          <a:xfrm>
            <a:off x="6171073" y="3791581"/>
            <a:ext cx="2464021" cy="1562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781B11AF-5BEC-4060-BA3C-33DCA2BD0E10}"/>
              </a:ext>
            </a:extLst>
          </p:cNvPr>
          <p:cNvSpPr txBox="1"/>
          <p:nvPr/>
        </p:nvSpPr>
        <p:spPr>
          <a:xfrm>
            <a:off x="6957068" y="5299780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Striatum</a:t>
            </a: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E639964A-35E3-4800-BD4F-06451667C949}"/>
              </a:ext>
            </a:extLst>
          </p:cNvPr>
          <p:cNvCxnSpPr>
            <a:cxnSpLocks/>
            <a:stCxn id="1031" idx="0"/>
          </p:cNvCxnSpPr>
          <p:nvPr/>
        </p:nvCxnSpPr>
        <p:spPr>
          <a:xfrm flipV="1">
            <a:off x="7403084" y="2077967"/>
            <a:ext cx="50017" cy="171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D3993F-1265-447E-8C85-D4CC30AB45D5}"/>
              </a:ext>
            </a:extLst>
          </p:cNvPr>
          <p:cNvSpPr txBox="1"/>
          <p:nvPr/>
        </p:nvSpPr>
        <p:spPr>
          <a:xfrm>
            <a:off x="6211222" y="1737941"/>
            <a:ext cx="25937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Rest of Basal Ganglia (BG)</a:t>
            </a:r>
          </a:p>
        </p:txBody>
      </p:sp>
      <p:pic>
        <p:nvPicPr>
          <p:cNvPr id="46" name="3 Marcador de contenido">
            <a:extLst>
              <a:ext uri="{FF2B5EF4-FFF2-40B4-BE49-F238E27FC236}">
                <a16:creationId xmlns:a16="http://schemas.microsoft.com/office/drawing/2014/main" id="{6D7F0552-9459-4ECA-BD14-CD3D501715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351" y="1351524"/>
            <a:ext cx="2937077" cy="29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2" grpId="0" animBg="1"/>
      <p:bldP spid="20" grpId="0"/>
      <p:bldP spid="30" grpId="0" animBg="1"/>
      <p:bldP spid="31" grpId="0" animBg="1"/>
      <p:bldP spid="1030" grpId="0"/>
      <p:bldP spid="39" grpId="0"/>
      <p:bldP spid="1031" grpId="0" animBg="1"/>
      <p:bldP spid="1032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722CB9-0038-4D22-A408-187BB31C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279" y="249378"/>
            <a:ext cx="7613441" cy="57000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42181A-8F38-4672-9AB7-AC4427000F21}"/>
              </a:ext>
            </a:extLst>
          </p:cNvPr>
          <p:cNvSpPr/>
          <p:nvPr/>
        </p:nvSpPr>
        <p:spPr>
          <a:xfrm>
            <a:off x="107597" y="6469726"/>
            <a:ext cx="35702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545454"/>
                </a:solidFill>
                <a:latin typeface="arial" panose="020B0604020202020204" pitchFamily="34" charset="0"/>
              </a:rPr>
              <a:t>Credit: </a:t>
            </a:r>
            <a:r>
              <a:rPr lang="en-US" sz="800" dirty="0">
                <a:solidFill>
                  <a:srgbClr val="545454"/>
                </a:solidFill>
                <a:latin typeface="arial" panose="020B0604020202020204" pitchFamily="34" charset="0"/>
              </a:rPr>
              <a:t>Michael Frank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96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EA65-018E-4D47-AB50-331573E7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dopamine via drugs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E160D-B0F7-4779-A304-DAAAB05E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31" y="1794860"/>
            <a:ext cx="8035601" cy="41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So, what does dopamine (DA) do?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72419-61FB-40DB-98A8-F39C5B253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138916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things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CFA508-1D36-4B92-92BC-4C3D077A0FEB}"/>
              </a:ext>
            </a:extLst>
          </p:cNvPr>
          <p:cNvSpPr txBox="1">
            <a:spLocks/>
          </p:cNvSpPr>
          <p:nvPr/>
        </p:nvSpPr>
        <p:spPr>
          <a:xfrm>
            <a:off x="1330842" y="2775467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Current behavior (performance)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0B981-26CF-4BF4-8642-FA8C8A1288FC}"/>
              </a:ext>
            </a:extLst>
          </p:cNvPr>
          <p:cNvSpPr txBox="1">
            <a:spLocks/>
          </p:cNvSpPr>
          <p:nvPr/>
        </p:nvSpPr>
        <p:spPr>
          <a:xfrm>
            <a:off x="7129130" y="2711668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Future behavior (learning)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04FD7-80B0-45E6-A30A-6460D2AD5D8B}"/>
              </a:ext>
            </a:extLst>
          </p:cNvPr>
          <p:cNvSpPr txBox="1"/>
          <p:nvPr/>
        </p:nvSpPr>
        <p:spPr>
          <a:xfrm>
            <a:off x="7129130" y="3117964"/>
            <a:ext cx="401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Reward Prediction Errors guide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553-0132-4CE4-8996-3775A9FE9F40}"/>
              </a:ext>
            </a:extLst>
          </p:cNvPr>
          <p:cNvSpPr txBox="1"/>
          <p:nvPr/>
        </p:nvSpPr>
        <p:spPr>
          <a:xfrm>
            <a:off x="1330842" y="3579629"/>
            <a:ext cx="40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lesions leads to akinetic movements and the choice to not pursue rewards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DE47B-9C39-41D8-9148-CB9338FA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143" y="4740963"/>
            <a:ext cx="2252773" cy="1349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0BDD4-E6B8-431F-AF73-2D2A359F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48" y="4765222"/>
            <a:ext cx="2465341" cy="13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2B5C-7ED3-444F-87E3-8F6E12DB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Reflects state value of a reward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58932-9FD8-43F1-BA4B-D7A5554345AD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Striatal DA encodes the </a:t>
            </a:r>
            <a:r>
              <a:rPr lang="en-US" sz="3600" i="1" dirty="0"/>
              <a:t>value</a:t>
            </a:r>
            <a:r>
              <a:rPr lang="en-US" sz="3600" dirty="0"/>
              <a:t> of work and ramps up to an expected reward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36899-9FAA-494A-91FA-221C2C59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2" y="2436849"/>
            <a:ext cx="6186312" cy="442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0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F00-EC1A-4DB3-9B6D-09DA5DF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fluctuating levels of DA bias value perception?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9AC-1112-4FE8-A761-B887348C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At different levels of DA, participants may be perceiving value differently.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72A-91A3-4CA3-8E1D-90E53BBB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43" y="2727774"/>
            <a:ext cx="5124509" cy="3503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CBA1A-F2D2-44B3-9638-168A599ED716}"/>
              </a:ext>
            </a:extLst>
          </p:cNvPr>
          <p:cNvSpPr txBox="1"/>
          <p:nvPr/>
        </p:nvSpPr>
        <p:spPr>
          <a:xfrm>
            <a:off x="444324" y="6231265"/>
            <a:ext cx="1130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i.e. participants should prefer risky gambles as the potential reward is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68C89-40DB-4292-927A-E51CC02E1E8A}"/>
              </a:ext>
            </a:extLst>
          </p:cNvPr>
          <p:cNvSpPr txBox="1"/>
          <p:nvPr/>
        </p:nvSpPr>
        <p:spPr>
          <a:xfrm>
            <a:off x="1932102" y="2269893"/>
            <a:ext cx="832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Specifically when experiencing high levels of DA, participants should focus on rewards.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AE67-871C-4FA0-8792-45D6D97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69333"/>
            <a:ext cx="3203222" cy="983638"/>
          </a:xfrm>
        </p:spPr>
        <p:txBody>
          <a:bodyPr/>
          <a:lstStyle/>
          <a:p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6630-FEBA-4E1F-ADAF-CD63338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Designed to elicit DA ramping in humans online via </a:t>
            </a:r>
            <a:r>
              <a:rPr lang="en-US" dirty="0" err="1"/>
              <a:t>mTurk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2B9D-8149-425F-B829-E44FE1B0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0" y="2415504"/>
            <a:ext cx="8112811" cy="40773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F3485-624E-4326-B27E-D751C83D853A}"/>
              </a:ext>
            </a:extLst>
          </p:cNvPr>
          <p:cNvCxnSpPr>
            <a:cxnSpLocks/>
          </p:cNvCxnSpPr>
          <p:nvPr/>
        </p:nvCxnSpPr>
        <p:spPr>
          <a:xfrm flipH="1">
            <a:off x="4120587" y="3648096"/>
            <a:ext cx="19114" cy="1456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C8466-4972-47E4-A533-05B8563B55EF}"/>
              </a:ext>
            </a:extLst>
          </p:cNvPr>
          <p:cNvCxnSpPr>
            <a:cxnSpLocks/>
          </p:cNvCxnSpPr>
          <p:nvPr/>
        </p:nvCxnSpPr>
        <p:spPr>
          <a:xfrm>
            <a:off x="5142232" y="3648096"/>
            <a:ext cx="0" cy="1021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27E3F-BFFD-4DF7-8B0F-16719BBA7EF1}"/>
              </a:ext>
            </a:extLst>
          </p:cNvPr>
          <p:cNvCxnSpPr>
            <a:cxnSpLocks/>
          </p:cNvCxnSpPr>
          <p:nvPr/>
        </p:nvCxnSpPr>
        <p:spPr>
          <a:xfrm>
            <a:off x="6073565" y="3648096"/>
            <a:ext cx="1" cy="530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2F10-7F9E-48A5-8FF1-2B6298279E8C}"/>
              </a:ext>
            </a:extLst>
          </p:cNvPr>
          <p:cNvSpPr txBox="1"/>
          <p:nvPr/>
        </p:nvSpPr>
        <p:spPr>
          <a:xfrm>
            <a:off x="5614815" y="334031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FC90-4AA1-4C77-BEC4-5316E74ACFB4}"/>
              </a:ext>
            </a:extLst>
          </p:cNvPr>
          <p:cNvSpPr txBox="1"/>
          <p:nvPr/>
        </p:nvSpPr>
        <p:spPr>
          <a:xfrm>
            <a:off x="4727345" y="334210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CA80E-FB23-423C-97C7-B335375AC4F1}"/>
              </a:ext>
            </a:extLst>
          </p:cNvPr>
          <p:cNvSpPr txBox="1"/>
          <p:nvPr/>
        </p:nvSpPr>
        <p:spPr>
          <a:xfrm>
            <a:off x="3721157" y="334032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</p:spTree>
    <p:extLst>
      <p:ext uri="{BB962C8B-B14F-4D97-AF65-F5344CB8AC3E}">
        <p14:creationId xmlns:p14="http://schemas.microsoft.com/office/powerpoint/2010/main" val="40944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3F8CF-2488-4F3E-9699-B1033E6D9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8" y="92060"/>
            <a:ext cx="3474003" cy="221704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DC8201E-4366-4100-AB5E-B125DBB21CEE}"/>
              </a:ext>
            </a:extLst>
          </p:cNvPr>
          <p:cNvGrpSpPr/>
          <p:nvPr/>
        </p:nvGrpSpPr>
        <p:grpSpPr>
          <a:xfrm>
            <a:off x="2606421" y="2125485"/>
            <a:ext cx="2699645" cy="1943787"/>
            <a:chOff x="819618" y="3498113"/>
            <a:chExt cx="1501629" cy="105439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6166956-BFA2-4194-B41A-8ABCCF988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4CF8D6-1BC2-41D2-ABC3-F691DC19E6E3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1C0475-38BA-4922-88CF-3DE45CFD877E}"/>
              </a:ext>
            </a:extLst>
          </p:cNvPr>
          <p:cNvSpPr/>
          <p:nvPr/>
        </p:nvSpPr>
        <p:spPr>
          <a:xfrm>
            <a:off x="449752" y="275674"/>
            <a:ext cx="3049754" cy="1849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C7562-4259-4373-977F-ED2135F9B0DB}"/>
              </a:ext>
            </a:extLst>
          </p:cNvPr>
          <p:cNvGrpSpPr/>
          <p:nvPr/>
        </p:nvGrpSpPr>
        <p:grpSpPr>
          <a:xfrm>
            <a:off x="8350968" y="2073714"/>
            <a:ext cx="3259128" cy="2368970"/>
            <a:chOff x="6844536" y="5592929"/>
            <a:chExt cx="1951362" cy="14183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B1C7EA-0656-4664-85AD-DB4DB57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40838-6822-4F79-A862-E183B92D9C23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2C7F-7DFC-46B1-AA08-5C95DDDAA15B}"/>
              </a:ext>
            </a:extLst>
          </p:cNvPr>
          <p:cNvGrpSpPr/>
          <p:nvPr/>
        </p:nvGrpSpPr>
        <p:grpSpPr>
          <a:xfrm>
            <a:off x="8905480" y="5007002"/>
            <a:ext cx="2806404" cy="1850998"/>
            <a:chOff x="3284310" y="5592929"/>
            <a:chExt cx="1684588" cy="1112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2A1B5B-671C-43B7-B087-ADE11F4C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EA1E9-EBD6-4676-A277-26BC3176BFA1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A7CCD5-2B02-459A-9583-98F0B4DD93F0}"/>
              </a:ext>
            </a:extLst>
          </p:cNvPr>
          <p:cNvGrpSpPr/>
          <p:nvPr/>
        </p:nvGrpSpPr>
        <p:grpSpPr>
          <a:xfrm>
            <a:off x="4542954" y="3917403"/>
            <a:ext cx="3106091" cy="1943786"/>
            <a:chOff x="5193079" y="4397282"/>
            <a:chExt cx="1501629" cy="9681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1FFAA-520A-48AE-8BE0-C89FBCE3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38CBE-2AC9-4D1E-9548-123583366803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2109E4-A3E6-436B-9D58-BB97397FA462}"/>
              </a:ext>
            </a:extLst>
          </p:cNvPr>
          <p:cNvCxnSpPr>
            <a:cxnSpLocks/>
          </p:cNvCxnSpPr>
          <p:nvPr/>
        </p:nvCxnSpPr>
        <p:spPr>
          <a:xfrm flipV="1">
            <a:off x="7649045" y="3700291"/>
            <a:ext cx="1089921" cy="1196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039A5-CAA4-4B13-9053-5FEAE1AE068D}"/>
              </a:ext>
            </a:extLst>
          </p:cNvPr>
          <p:cNvCxnSpPr>
            <a:cxnSpLocks/>
          </p:cNvCxnSpPr>
          <p:nvPr/>
        </p:nvCxnSpPr>
        <p:spPr>
          <a:xfrm>
            <a:off x="7649045" y="4896970"/>
            <a:ext cx="1235333" cy="1014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73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600</Words>
  <Application>Microsoft Office PowerPoint</Application>
  <PresentationFormat>Widescreen</PresentationFormat>
  <Paragraphs>103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Avenir Heavy</vt:lpstr>
      <vt:lpstr>Calibri</vt:lpstr>
      <vt:lpstr>Calibri Light</vt:lpstr>
      <vt:lpstr>Office Theme</vt:lpstr>
      <vt:lpstr>Studying dopamine: a risky proposal?</vt:lpstr>
      <vt:lpstr>What is dopamine (DA)?</vt:lpstr>
      <vt:lpstr>PowerPoint Presentation</vt:lpstr>
      <vt:lpstr>Exploiting dopamine via drugs</vt:lpstr>
      <vt:lpstr>So, what does dopamine (DA) do?</vt:lpstr>
      <vt:lpstr>PowerPoint Presentation</vt:lpstr>
      <vt:lpstr>Do fluctuating levels of DA bias value perception?</vt:lpstr>
      <vt:lpstr>Task</vt:lpstr>
      <vt:lpstr>PowerPoint Presentation</vt:lpstr>
      <vt:lpstr>PowerPoint Presentation</vt:lpstr>
      <vt:lpstr>DA affects choice behavior and potentially impulsivity</vt:lpstr>
      <vt:lpstr>Increased DA = NAc stimulation?</vt:lpstr>
      <vt:lpstr>What does NAc stimulation do?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risk-taking</dc:title>
  <dc:creator>Guillaume P</dc:creator>
  <cp:lastModifiedBy>Guillaume Pagnier</cp:lastModifiedBy>
  <cp:revision>84</cp:revision>
  <dcterms:created xsi:type="dcterms:W3CDTF">2018-10-26T15:50:38Z</dcterms:created>
  <dcterms:modified xsi:type="dcterms:W3CDTF">2018-12-07T15:06:42Z</dcterms:modified>
</cp:coreProperties>
</file>