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95" autoAdjust="0"/>
    <p:restoredTop sz="92714" autoAdjust="0"/>
  </p:normalViewPr>
  <p:slideViewPr>
    <p:cSldViewPr>
      <p:cViewPr varScale="1">
        <p:scale>
          <a:sx n="18" d="100"/>
          <a:sy n="18" d="100"/>
        </p:scale>
        <p:origin x="954" y="144"/>
      </p:cViewPr>
      <p:guideLst>
        <p:guide orient="horz" pos="9536"/>
        <p:guide pos="134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8212C-E14D-47E6-BF5A-B7E00B760EDE}" type="datetimeFigureOut">
              <a:rPr lang="de-DE" smtClean="0"/>
              <a:pPr/>
              <a:t>30.10.2018</a:t>
            </a:fld>
            <a:endParaRPr lang="de-DE" dirty="0"/>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67A51-A136-4E03-91EB-3FC58591863F}" type="slidenum">
              <a:rPr lang="de-DE" smtClean="0"/>
              <a:pPr/>
              <a:t>‹#›</a:t>
            </a:fld>
            <a:endParaRPr lang="de-DE" dirty="0"/>
          </a:p>
        </p:txBody>
      </p:sp>
    </p:spTree>
    <p:extLst>
      <p:ext uri="{BB962C8B-B14F-4D97-AF65-F5344CB8AC3E}">
        <p14:creationId xmlns:p14="http://schemas.microsoft.com/office/powerpoint/2010/main" val="152940609"/>
      </p:ext>
    </p:extLst>
  </p:cSld>
  <p:clrMap bg1="lt1" tx1="dk1" bg2="lt2" tx2="dk2" accent1="accent1" accent2="accent2" accent3="accent3" accent4="accent4" accent5="accent5" accent6="accent6" hlink="hlink" folHlink="folHlink"/>
  <p:notesStyle>
    <a:lvl1pPr marL="0" algn="l" defTabSz="3986369" rtl="0" eaLnBrk="1" latinLnBrk="0" hangingPunct="1">
      <a:defRPr sz="5200" kern="1200">
        <a:solidFill>
          <a:schemeClr val="tx1"/>
        </a:solidFill>
        <a:latin typeface="+mn-lt"/>
        <a:ea typeface="+mn-ea"/>
        <a:cs typeface="+mn-cs"/>
      </a:defRPr>
    </a:lvl1pPr>
    <a:lvl2pPr marL="1993183" algn="l" defTabSz="3986369" rtl="0" eaLnBrk="1" latinLnBrk="0" hangingPunct="1">
      <a:defRPr sz="5200" kern="1200">
        <a:solidFill>
          <a:schemeClr val="tx1"/>
        </a:solidFill>
        <a:latin typeface="+mn-lt"/>
        <a:ea typeface="+mn-ea"/>
        <a:cs typeface="+mn-cs"/>
      </a:defRPr>
    </a:lvl2pPr>
    <a:lvl3pPr marL="3986369" algn="l" defTabSz="3986369" rtl="0" eaLnBrk="1" latinLnBrk="0" hangingPunct="1">
      <a:defRPr sz="5200" kern="1200">
        <a:solidFill>
          <a:schemeClr val="tx1"/>
        </a:solidFill>
        <a:latin typeface="+mn-lt"/>
        <a:ea typeface="+mn-ea"/>
        <a:cs typeface="+mn-cs"/>
      </a:defRPr>
    </a:lvl3pPr>
    <a:lvl4pPr marL="5979552" algn="l" defTabSz="3986369" rtl="0" eaLnBrk="1" latinLnBrk="0" hangingPunct="1">
      <a:defRPr sz="5200" kern="1200">
        <a:solidFill>
          <a:schemeClr val="tx1"/>
        </a:solidFill>
        <a:latin typeface="+mn-lt"/>
        <a:ea typeface="+mn-ea"/>
        <a:cs typeface="+mn-cs"/>
      </a:defRPr>
    </a:lvl4pPr>
    <a:lvl5pPr marL="7972735" algn="l" defTabSz="3986369" rtl="0" eaLnBrk="1" latinLnBrk="0" hangingPunct="1">
      <a:defRPr sz="5200" kern="1200">
        <a:solidFill>
          <a:schemeClr val="tx1"/>
        </a:solidFill>
        <a:latin typeface="+mn-lt"/>
        <a:ea typeface="+mn-ea"/>
        <a:cs typeface="+mn-cs"/>
      </a:defRPr>
    </a:lvl5pPr>
    <a:lvl6pPr marL="9965921" algn="l" defTabSz="3986369" rtl="0" eaLnBrk="1" latinLnBrk="0" hangingPunct="1">
      <a:defRPr sz="5200" kern="1200">
        <a:solidFill>
          <a:schemeClr val="tx1"/>
        </a:solidFill>
        <a:latin typeface="+mn-lt"/>
        <a:ea typeface="+mn-ea"/>
        <a:cs typeface="+mn-cs"/>
      </a:defRPr>
    </a:lvl6pPr>
    <a:lvl7pPr marL="11959104" algn="l" defTabSz="3986369" rtl="0" eaLnBrk="1" latinLnBrk="0" hangingPunct="1">
      <a:defRPr sz="5200" kern="1200">
        <a:solidFill>
          <a:schemeClr val="tx1"/>
        </a:solidFill>
        <a:latin typeface="+mn-lt"/>
        <a:ea typeface="+mn-ea"/>
        <a:cs typeface="+mn-cs"/>
      </a:defRPr>
    </a:lvl7pPr>
    <a:lvl8pPr marL="13952290" algn="l" defTabSz="3986369" rtl="0" eaLnBrk="1" latinLnBrk="0" hangingPunct="1">
      <a:defRPr sz="5200" kern="1200">
        <a:solidFill>
          <a:schemeClr val="tx1"/>
        </a:solidFill>
        <a:latin typeface="+mn-lt"/>
        <a:ea typeface="+mn-ea"/>
        <a:cs typeface="+mn-cs"/>
      </a:defRPr>
    </a:lvl8pPr>
    <a:lvl9pPr marL="15945473" algn="l" defTabSz="3986369"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BC67A51-A136-4E03-91EB-3FC58591863F}"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8"/>
            <a:ext cx="36389945" cy="6489546"/>
          </a:xfrm>
        </p:spPr>
        <p:txBody>
          <a:bodyPr/>
          <a:lstStyle/>
          <a:p>
            <a:r>
              <a:rPr lang="de-DE" dirty="0"/>
              <a:t>Titelmasterformat durch Klicken bearbeiten</a:t>
            </a:r>
          </a:p>
        </p:txBody>
      </p:sp>
      <p:sp>
        <p:nvSpPr>
          <p:cNvPr id="3" name="Untertitel 2"/>
          <p:cNvSpPr>
            <a:spLocks noGrp="1"/>
          </p:cNvSpPr>
          <p:nvPr>
            <p:ph type="subTitle" idx="1"/>
          </p:nvPr>
        </p:nvSpPr>
        <p:spPr>
          <a:xfrm>
            <a:off x="6421755" y="17155954"/>
            <a:ext cx="29968191" cy="7736998"/>
          </a:xfrm>
        </p:spPr>
        <p:txBody>
          <a:bodyPr/>
          <a:lstStyle>
            <a:lvl1pPr marL="0" indent="0" algn="ctr">
              <a:buNone/>
              <a:defRPr>
                <a:solidFill>
                  <a:schemeClr val="tx1">
                    <a:tint val="75000"/>
                  </a:schemeClr>
                </a:solidFill>
              </a:defRPr>
            </a:lvl1pPr>
            <a:lvl2pPr marL="1993183" indent="0" algn="ctr">
              <a:buNone/>
              <a:defRPr>
                <a:solidFill>
                  <a:schemeClr val="tx1">
                    <a:tint val="75000"/>
                  </a:schemeClr>
                </a:solidFill>
              </a:defRPr>
            </a:lvl2pPr>
            <a:lvl3pPr marL="3986369" indent="0" algn="ctr">
              <a:buNone/>
              <a:defRPr>
                <a:solidFill>
                  <a:schemeClr val="tx1">
                    <a:tint val="75000"/>
                  </a:schemeClr>
                </a:solidFill>
              </a:defRPr>
            </a:lvl3pPr>
            <a:lvl4pPr marL="5979552" indent="0" algn="ctr">
              <a:buNone/>
              <a:defRPr>
                <a:solidFill>
                  <a:schemeClr val="tx1">
                    <a:tint val="75000"/>
                  </a:schemeClr>
                </a:solidFill>
              </a:defRPr>
            </a:lvl4pPr>
            <a:lvl5pPr marL="7972735" indent="0" algn="ctr">
              <a:buNone/>
              <a:defRPr>
                <a:solidFill>
                  <a:schemeClr val="tx1">
                    <a:tint val="75000"/>
                  </a:schemeClr>
                </a:solidFill>
              </a:defRPr>
            </a:lvl5pPr>
            <a:lvl6pPr marL="9965921" indent="0" algn="ctr">
              <a:buNone/>
              <a:defRPr>
                <a:solidFill>
                  <a:schemeClr val="tx1">
                    <a:tint val="75000"/>
                  </a:schemeClr>
                </a:solidFill>
              </a:defRPr>
            </a:lvl6pPr>
            <a:lvl7pPr marL="11959104" indent="0" algn="ctr">
              <a:buNone/>
              <a:defRPr>
                <a:solidFill>
                  <a:schemeClr val="tx1">
                    <a:tint val="75000"/>
                  </a:schemeClr>
                </a:solidFill>
              </a:defRPr>
            </a:lvl7pPr>
            <a:lvl8pPr marL="13952290" indent="0" algn="ctr">
              <a:buNone/>
              <a:defRPr>
                <a:solidFill>
                  <a:schemeClr val="tx1">
                    <a:tint val="75000"/>
                  </a:schemeClr>
                </a:solidFill>
              </a:defRPr>
            </a:lvl8pPr>
            <a:lvl9pPr marL="15945473" indent="0" algn="ctr">
              <a:buNone/>
              <a:defRPr>
                <a:solidFill>
                  <a:schemeClr val="tx1">
                    <a:tint val="75000"/>
                  </a:schemeClr>
                </a:solidFill>
              </a:defRPr>
            </a:lvl9pPr>
          </a:lstStyle>
          <a:p>
            <a:r>
              <a:rPr lang="de-DE" dirty="0"/>
              <a:t>Formatvorlage des Untertitelmasters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3625023" y="1212420"/>
            <a:ext cx="10435353" cy="2583204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318972" y="1212420"/>
            <a:ext cx="30592529" cy="2583204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1" y="19454635"/>
            <a:ext cx="36389945" cy="6012994"/>
          </a:xfrm>
        </p:spPr>
        <p:txBody>
          <a:bodyPr anchor="t"/>
          <a:lstStyle>
            <a:lvl1pPr algn="l">
              <a:defRPr sz="17300" b="1" cap="all"/>
            </a:lvl1pPr>
          </a:lstStyle>
          <a:p>
            <a:r>
              <a:rPr lang="de-DE"/>
              <a:t>Titelmasterformat durch Klicken bearbeiten</a:t>
            </a:r>
          </a:p>
        </p:txBody>
      </p:sp>
      <p:sp>
        <p:nvSpPr>
          <p:cNvPr id="3" name="Textplatzhalter 2"/>
          <p:cNvSpPr>
            <a:spLocks noGrp="1"/>
          </p:cNvSpPr>
          <p:nvPr>
            <p:ph type="body" idx="1"/>
          </p:nvPr>
        </p:nvSpPr>
        <p:spPr>
          <a:xfrm>
            <a:off x="3381831" y="12831933"/>
            <a:ext cx="36389945" cy="6622700"/>
          </a:xfrm>
        </p:spPr>
        <p:txBody>
          <a:bodyPr anchor="b"/>
          <a:lstStyle>
            <a:lvl1pPr marL="0" indent="0">
              <a:buNone/>
              <a:defRPr sz="8800">
                <a:solidFill>
                  <a:schemeClr val="tx1">
                    <a:tint val="75000"/>
                  </a:schemeClr>
                </a:solidFill>
              </a:defRPr>
            </a:lvl1pPr>
            <a:lvl2pPr marL="1993183" indent="0">
              <a:buNone/>
              <a:defRPr sz="7800">
                <a:solidFill>
                  <a:schemeClr val="tx1">
                    <a:tint val="75000"/>
                  </a:schemeClr>
                </a:solidFill>
              </a:defRPr>
            </a:lvl2pPr>
            <a:lvl3pPr marL="3986369" indent="0">
              <a:buNone/>
              <a:defRPr sz="6900">
                <a:solidFill>
                  <a:schemeClr val="tx1">
                    <a:tint val="75000"/>
                  </a:schemeClr>
                </a:solidFill>
              </a:defRPr>
            </a:lvl3pPr>
            <a:lvl4pPr marL="5979552" indent="0">
              <a:buNone/>
              <a:defRPr sz="6200">
                <a:solidFill>
                  <a:schemeClr val="tx1">
                    <a:tint val="75000"/>
                  </a:schemeClr>
                </a:solidFill>
              </a:defRPr>
            </a:lvl4pPr>
            <a:lvl5pPr marL="7972735" indent="0">
              <a:buNone/>
              <a:defRPr sz="6200">
                <a:solidFill>
                  <a:schemeClr val="tx1">
                    <a:tint val="75000"/>
                  </a:schemeClr>
                </a:solidFill>
              </a:defRPr>
            </a:lvl5pPr>
            <a:lvl6pPr marL="9965921" indent="0">
              <a:buNone/>
              <a:defRPr sz="6200">
                <a:solidFill>
                  <a:schemeClr val="tx1">
                    <a:tint val="75000"/>
                  </a:schemeClr>
                </a:solidFill>
              </a:defRPr>
            </a:lvl6pPr>
            <a:lvl7pPr marL="11959104" indent="0">
              <a:buNone/>
              <a:defRPr sz="6200">
                <a:solidFill>
                  <a:schemeClr val="tx1">
                    <a:tint val="75000"/>
                  </a:schemeClr>
                </a:solidFill>
              </a:defRPr>
            </a:lvl7pPr>
            <a:lvl8pPr marL="13952290" indent="0">
              <a:buNone/>
              <a:defRPr sz="6200">
                <a:solidFill>
                  <a:schemeClr val="tx1">
                    <a:tint val="75000"/>
                  </a:schemeClr>
                </a:solidFill>
              </a:defRPr>
            </a:lvl8pPr>
            <a:lvl9pPr marL="15945473" indent="0">
              <a:buNone/>
              <a:defRPr sz="62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18976"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3546444"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40586" y="1212411"/>
            <a:ext cx="38530530" cy="504586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140592" y="6776885"/>
            <a:ext cx="18915934"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4" name="Inhaltsplatzhalter 3"/>
          <p:cNvSpPr>
            <a:spLocks noGrp="1"/>
          </p:cNvSpPr>
          <p:nvPr>
            <p:ph sz="half" idx="2"/>
          </p:nvPr>
        </p:nvSpPr>
        <p:spPr>
          <a:xfrm>
            <a:off x="2140592" y="9601167"/>
            <a:ext cx="18915934"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1747756" y="6776885"/>
            <a:ext cx="18923371"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6" name="Inhaltsplatzhalter 5"/>
          <p:cNvSpPr>
            <a:spLocks noGrp="1"/>
          </p:cNvSpPr>
          <p:nvPr>
            <p:ph sz="quarter" idx="4"/>
          </p:nvPr>
        </p:nvSpPr>
        <p:spPr>
          <a:xfrm>
            <a:off x="21747756" y="9601167"/>
            <a:ext cx="18923371"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593" y="1205402"/>
            <a:ext cx="14084755" cy="5129967"/>
          </a:xfrm>
        </p:spPr>
        <p:txBody>
          <a:bodyPr anchor="b"/>
          <a:lstStyle>
            <a:lvl1pPr algn="l">
              <a:defRPr sz="8800" b="1"/>
            </a:lvl1pPr>
          </a:lstStyle>
          <a:p>
            <a:r>
              <a:rPr lang="de-DE"/>
              <a:t>Titelmasterformat durch Klicken bearbeiten</a:t>
            </a:r>
          </a:p>
        </p:txBody>
      </p:sp>
      <p:sp>
        <p:nvSpPr>
          <p:cNvPr id="3" name="Inhaltsplatzhalter 2"/>
          <p:cNvSpPr>
            <a:spLocks noGrp="1"/>
          </p:cNvSpPr>
          <p:nvPr>
            <p:ph idx="1"/>
          </p:nvPr>
        </p:nvSpPr>
        <p:spPr>
          <a:xfrm>
            <a:off x="16738189" y="1205411"/>
            <a:ext cx="23932928" cy="25839058"/>
          </a:xfrm>
        </p:spPr>
        <p:txBody>
          <a:bodyPr/>
          <a:lstStyle>
            <a:lvl1pPr>
              <a:defRPr sz="140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140593" y="6335376"/>
            <a:ext cx="14084755" cy="20709089"/>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1392" y="21192649"/>
            <a:ext cx="25687020" cy="2501915"/>
          </a:xfrm>
        </p:spPr>
        <p:txBody>
          <a:bodyPr anchor="b"/>
          <a:lstStyle>
            <a:lvl1pPr algn="l">
              <a:defRPr sz="8800" b="1"/>
            </a:lvl1pPr>
          </a:lstStyle>
          <a:p>
            <a:r>
              <a:rPr lang="de-DE"/>
              <a:t>Titelmasterformat durch Klicken bearbeiten</a:t>
            </a:r>
          </a:p>
        </p:txBody>
      </p:sp>
      <p:sp>
        <p:nvSpPr>
          <p:cNvPr id="3" name="Bildplatzhalter 2"/>
          <p:cNvSpPr>
            <a:spLocks noGrp="1"/>
          </p:cNvSpPr>
          <p:nvPr>
            <p:ph type="pic" idx="1"/>
          </p:nvPr>
        </p:nvSpPr>
        <p:spPr>
          <a:xfrm>
            <a:off x="8391392" y="2705145"/>
            <a:ext cx="25687020" cy="18165128"/>
          </a:xfrm>
        </p:spPr>
        <p:txBody>
          <a:bodyPr/>
          <a:lstStyle>
            <a:lvl1pPr marL="0" indent="0">
              <a:buNone/>
              <a:defRPr sz="14000"/>
            </a:lvl1pPr>
            <a:lvl2pPr marL="1993183" indent="0">
              <a:buNone/>
              <a:defRPr sz="12100"/>
            </a:lvl2pPr>
            <a:lvl3pPr marL="3986369" indent="0">
              <a:buNone/>
              <a:defRPr sz="10400"/>
            </a:lvl3pPr>
            <a:lvl4pPr marL="5979552" indent="0">
              <a:buNone/>
              <a:defRPr sz="8800"/>
            </a:lvl4pPr>
            <a:lvl5pPr marL="7972735" indent="0">
              <a:buNone/>
              <a:defRPr sz="8800"/>
            </a:lvl5pPr>
            <a:lvl6pPr marL="9965921" indent="0">
              <a:buNone/>
              <a:defRPr sz="8800"/>
            </a:lvl6pPr>
            <a:lvl7pPr marL="11959104" indent="0">
              <a:buNone/>
              <a:defRPr sz="8800"/>
            </a:lvl7pPr>
            <a:lvl8pPr marL="13952290" indent="0">
              <a:buNone/>
              <a:defRPr sz="8800"/>
            </a:lvl8pPr>
            <a:lvl9pPr marL="15945473" indent="0">
              <a:buNone/>
              <a:defRPr sz="8800"/>
            </a:lvl9pPr>
          </a:lstStyle>
          <a:p>
            <a:endParaRPr lang="de-DE" dirty="0"/>
          </a:p>
        </p:txBody>
      </p:sp>
      <p:sp>
        <p:nvSpPr>
          <p:cNvPr id="4" name="Textplatzhalter 3"/>
          <p:cNvSpPr>
            <a:spLocks noGrp="1"/>
          </p:cNvSpPr>
          <p:nvPr>
            <p:ph type="body" sz="half" idx="2"/>
          </p:nvPr>
        </p:nvSpPr>
        <p:spPr>
          <a:xfrm>
            <a:off x="8391392" y="23694564"/>
            <a:ext cx="25687020" cy="3553128"/>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6" y="1212411"/>
            <a:ext cx="38530530" cy="5045869"/>
          </a:xfrm>
          <a:prstGeom prst="rect">
            <a:avLst/>
          </a:prstGeom>
        </p:spPr>
        <p:txBody>
          <a:bodyPr vert="horz" lIns="398636" tIns="199320" rIns="398636" bIns="199320" rtlCol="0" anchor="ctr">
            <a:normAutofit/>
          </a:bodyPr>
          <a:lstStyle/>
          <a:p>
            <a:r>
              <a:rPr lang="de-DE" dirty="0"/>
              <a:t>Titelmasterformat durch Klicken bearbeiten</a:t>
            </a:r>
          </a:p>
        </p:txBody>
      </p:sp>
      <p:sp>
        <p:nvSpPr>
          <p:cNvPr id="3" name="Textplatzhalter 2"/>
          <p:cNvSpPr>
            <a:spLocks noGrp="1"/>
          </p:cNvSpPr>
          <p:nvPr>
            <p:ph type="body" idx="1"/>
          </p:nvPr>
        </p:nvSpPr>
        <p:spPr>
          <a:xfrm>
            <a:off x="2140586" y="7064225"/>
            <a:ext cx="38530530" cy="19980240"/>
          </a:xfrm>
          <a:prstGeom prst="rect">
            <a:avLst/>
          </a:prstGeom>
        </p:spPr>
        <p:txBody>
          <a:bodyPr vert="horz" lIns="398636" tIns="199320" rIns="398636" bIns="1993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140586" y="28060649"/>
            <a:ext cx="9989398" cy="1611876"/>
          </a:xfrm>
          <a:prstGeom prst="rect">
            <a:avLst/>
          </a:prstGeom>
        </p:spPr>
        <p:txBody>
          <a:bodyPr vert="horz" lIns="398636" tIns="199320" rIns="398636" bIns="199320" rtlCol="0" anchor="ctr"/>
          <a:lstStyle>
            <a:lvl1pPr algn="l">
              <a:defRPr sz="5200">
                <a:solidFill>
                  <a:schemeClr val="tx1">
                    <a:tint val="75000"/>
                  </a:schemeClr>
                </a:solidFill>
              </a:defRPr>
            </a:lvl1pPr>
          </a:lstStyle>
          <a:p>
            <a:fld id="{0DBF1F82-4E5B-4407-973D-C7AE76259AD1}" type="datetimeFigureOut">
              <a:rPr lang="de-DE" smtClean="0"/>
              <a:pPr/>
              <a:t>30.10.2018</a:t>
            </a:fld>
            <a:endParaRPr lang="de-DE" dirty="0"/>
          </a:p>
        </p:txBody>
      </p:sp>
      <p:sp>
        <p:nvSpPr>
          <p:cNvPr id="5" name="Fußzeilenplatzhalter 4"/>
          <p:cNvSpPr>
            <a:spLocks noGrp="1"/>
          </p:cNvSpPr>
          <p:nvPr>
            <p:ph type="ftr" sz="quarter" idx="3"/>
          </p:nvPr>
        </p:nvSpPr>
        <p:spPr>
          <a:xfrm>
            <a:off x="14627331" y="28060649"/>
            <a:ext cx="13557039" cy="1611876"/>
          </a:xfrm>
          <a:prstGeom prst="rect">
            <a:avLst/>
          </a:prstGeom>
        </p:spPr>
        <p:txBody>
          <a:bodyPr vert="horz" lIns="398636" tIns="199320" rIns="398636" bIns="199320" rtlCol="0" anchor="ctr"/>
          <a:lstStyle>
            <a:lvl1pPr algn="ctr">
              <a:defRPr sz="5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30681719" y="28060649"/>
            <a:ext cx="9989398" cy="1611876"/>
          </a:xfrm>
          <a:prstGeom prst="rect">
            <a:avLst/>
          </a:prstGeom>
        </p:spPr>
        <p:txBody>
          <a:bodyPr vert="horz" lIns="398636" tIns="199320" rIns="398636" bIns="199320" rtlCol="0" anchor="ctr"/>
          <a:lstStyle>
            <a:lvl1pPr algn="r">
              <a:defRPr sz="5200">
                <a:solidFill>
                  <a:schemeClr val="tx1">
                    <a:tint val="75000"/>
                  </a:schemeClr>
                </a:solidFill>
              </a:defRPr>
            </a:lvl1pPr>
          </a:lstStyle>
          <a:p>
            <a:fld id="{8DFFA617-3512-46F3-98D2-CB992EB5581D}"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6369" rtl="0" eaLnBrk="1" latinLnBrk="0" hangingPunct="1">
        <a:spcBef>
          <a:spcPct val="0"/>
        </a:spcBef>
        <a:buNone/>
        <a:defRPr sz="19200" kern="1200">
          <a:solidFill>
            <a:schemeClr val="tx1"/>
          </a:solidFill>
          <a:latin typeface="+mj-lt"/>
          <a:ea typeface="+mj-ea"/>
          <a:cs typeface="+mj-cs"/>
        </a:defRPr>
      </a:lvl1pPr>
    </p:titleStyle>
    <p:bodyStyle>
      <a:lvl1pPr marL="1494887" indent="-1494887" algn="l" defTabSz="3986369" rtl="0" eaLnBrk="1" latinLnBrk="0" hangingPunct="1">
        <a:spcBef>
          <a:spcPct val="20000"/>
        </a:spcBef>
        <a:buFont typeface="Arial" pitchFamily="34" charset="0"/>
        <a:buChar char="•"/>
        <a:defRPr sz="14000" kern="1200">
          <a:solidFill>
            <a:schemeClr val="tx1"/>
          </a:solidFill>
          <a:latin typeface="+mn-lt"/>
          <a:ea typeface="+mn-ea"/>
          <a:cs typeface="+mn-cs"/>
        </a:defRPr>
      </a:lvl1pPr>
      <a:lvl2pPr marL="3238924" indent="-1245741" algn="l" defTabSz="3986369" rtl="0" eaLnBrk="1" latinLnBrk="0" hangingPunct="1">
        <a:spcBef>
          <a:spcPct val="20000"/>
        </a:spcBef>
        <a:buFont typeface="Arial" pitchFamily="34" charset="0"/>
        <a:buChar char="–"/>
        <a:defRPr sz="12100" kern="1200">
          <a:solidFill>
            <a:schemeClr val="tx1"/>
          </a:solidFill>
          <a:latin typeface="+mn-lt"/>
          <a:ea typeface="+mn-ea"/>
          <a:cs typeface="+mn-cs"/>
        </a:defRPr>
      </a:lvl2pPr>
      <a:lvl3pPr marL="4982960" indent="-996591" algn="l" defTabSz="3986369"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6976143"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8969329"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0962512"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2955695"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4948881"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6942064"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emf"/><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Group 88">
            <a:extLst>
              <a:ext uri="{FF2B5EF4-FFF2-40B4-BE49-F238E27FC236}">
                <a16:creationId xmlns:a16="http://schemas.microsoft.com/office/drawing/2014/main" id="{19274681-EDFE-4769-9E97-8D35DB7434A0}"/>
              </a:ext>
            </a:extLst>
          </p:cNvPr>
          <p:cNvGrpSpPr/>
          <p:nvPr/>
        </p:nvGrpSpPr>
        <p:grpSpPr>
          <a:xfrm>
            <a:off x="4019562" y="20924431"/>
            <a:ext cx="5609373" cy="3827133"/>
            <a:chOff x="381828" y="2022688"/>
            <a:chExt cx="2378620" cy="1622872"/>
          </a:xfrm>
        </p:grpSpPr>
        <p:pic>
          <p:nvPicPr>
            <p:cNvPr id="90" name="Picture 89">
              <a:extLst>
                <a:ext uri="{FF2B5EF4-FFF2-40B4-BE49-F238E27FC236}">
                  <a16:creationId xmlns:a16="http://schemas.microsoft.com/office/drawing/2014/main" id="{4DBB5578-DBF0-46FC-BA72-00A6650801BF}"/>
                </a:ext>
              </a:extLst>
            </p:cNvPr>
            <p:cNvPicPr>
              <a:picLocks noChangeAspect="1"/>
            </p:cNvPicPr>
            <p:nvPr/>
          </p:nvPicPr>
          <p:blipFill>
            <a:blip r:embed="rId3"/>
            <a:stretch>
              <a:fillRect/>
            </a:stretch>
          </p:blipFill>
          <p:spPr>
            <a:xfrm>
              <a:off x="381828" y="2022688"/>
              <a:ext cx="2378620" cy="1622872"/>
            </a:xfrm>
            <a:prstGeom prst="rect">
              <a:avLst/>
            </a:prstGeom>
          </p:spPr>
        </p:pic>
        <p:sp>
          <p:nvSpPr>
            <p:cNvPr id="91" name="Rectangle 90">
              <a:extLst>
                <a:ext uri="{FF2B5EF4-FFF2-40B4-BE49-F238E27FC236}">
                  <a16:creationId xmlns:a16="http://schemas.microsoft.com/office/drawing/2014/main" id="{98CC7201-5778-433B-8855-2A10FA0FAC40}"/>
                </a:ext>
              </a:extLst>
            </p:cNvPr>
            <p:cNvSpPr/>
            <p:nvPr/>
          </p:nvSpPr>
          <p:spPr>
            <a:xfrm>
              <a:off x="814025" y="212723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9611E2E5-F46B-43DC-A81D-A6756123F6D5}"/>
              </a:ext>
            </a:extLst>
          </p:cNvPr>
          <p:cNvGrpSpPr/>
          <p:nvPr/>
        </p:nvGrpSpPr>
        <p:grpSpPr>
          <a:xfrm>
            <a:off x="17308113" y="23051590"/>
            <a:ext cx="4601793" cy="3344916"/>
            <a:chOff x="7404811" y="5427729"/>
            <a:chExt cx="1951362" cy="1418391"/>
          </a:xfrm>
        </p:grpSpPr>
        <p:pic>
          <p:nvPicPr>
            <p:cNvPr id="84" name="Picture 83">
              <a:extLst>
                <a:ext uri="{FF2B5EF4-FFF2-40B4-BE49-F238E27FC236}">
                  <a16:creationId xmlns:a16="http://schemas.microsoft.com/office/drawing/2014/main" id="{1B6AF218-B0CA-4A6E-9911-0D447B1A1784}"/>
                </a:ext>
              </a:extLst>
            </p:cNvPr>
            <p:cNvPicPr>
              <a:picLocks noChangeAspect="1"/>
            </p:cNvPicPr>
            <p:nvPr/>
          </p:nvPicPr>
          <p:blipFill>
            <a:blip r:embed="rId4"/>
            <a:stretch>
              <a:fillRect/>
            </a:stretch>
          </p:blipFill>
          <p:spPr>
            <a:xfrm>
              <a:off x="7404811" y="5427729"/>
              <a:ext cx="1951362" cy="1418391"/>
            </a:xfrm>
            <a:prstGeom prst="rect">
              <a:avLst/>
            </a:prstGeom>
          </p:spPr>
        </p:pic>
        <p:sp>
          <p:nvSpPr>
            <p:cNvPr id="85" name="Rectangle 84">
              <a:extLst>
                <a:ext uri="{FF2B5EF4-FFF2-40B4-BE49-F238E27FC236}">
                  <a16:creationId xmlns:a16="http://schemas.microsoft.com/office/drawing/2014/main" id="{2B4A416F-B8CB-4738-99A4-1169582F4FAC}"/>
                </a:ext>
              </a:extLst>
            </p:cNvPr>
            <p:cNvSpPr/>
            <p:nvPr/>
          </p:nvSpPr>
          <p:spPr>
            <a:xfrm>
              <a:off x="7629678" y="543979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27" name="Picture 26">
            <a:extLst>
              <a:ext uri="{FF2B5EF4-FFF2-40B4-BE49-F238E27FC236}">
                <a16:creationId xmlns:a16="http://schemas.microsoft.com/office/drawing/2014/main" id="{8D533106-5685-467E-B890-6ACA0AFA661B}"/>
              </a:ext>
            </a:extLst>
          </p:cNvPr>
          <p:cNvPicPr>
            <a:picLocks noChangeAspect="1"/>
          </p:cNvPicPr>
          <p:nvPr/>
        </p:nvPicPr>
        <p:blipFill>
          <a:blip r:embed="rId5"/>
          <a:stretch>
            <a:fillRect/>
          </a:stretch>
        </p:blipFill>
        <p:spPr>
          <a:xfrm>
            <a:off x="38715044" y="6795813"/>
            <a:ext cx="3121666" cy="2253415"/>
          </a:xfrm>
          <a:prstGeom prst="rect">
            <a:avLst/>
          </a:prstGeom>
        </p:spPr>
      </p:pic>
      <p:pic>
        <p:nvPicPr>
          <p:cNvPr id="28" name="Picture 27">
            <a:extLst>
              <a:ext uri="{FF2B5EF4-FFF2-40B4-BE49-F238E27FC236}">
                <a16:creationId xmlns:a16="http://schemas.microsoft.com/office/drawing/2014/main" id="{655A71A9-9201-4887-A848-88A8BEDFC7CE}"/>
              </a:ext>
            </a:extLst>
          </p:cNvPr>
          <p:cNvPicPr>
            <a:picLocks noChangeAspect="1"/>
          </p:cNvPicPr>
          <p:nvPr/>
        </p:nvPicPr>
        <p:blipFill>
          <a:blip r:embed="rId6"/>
          <a:stretch>
            <a:fillRect/>
          </a:stretch>
        </p:blipFill>
        <p:spPr>
          <a:xfrm>
            <a:off x="38621410" y="4418815"/>
            <a:ext cx="3177129" cy="2293452"/>
          </a:xfrm>
          <a:prstGeom prst="rect">
            <a:avLst/>
          </a:prstGeom>
        </p:spPr>
      </p:pic>
      <p:sp>
        <p:nvSpPr>
          <p:cNvPr id="144" name="Abgerundetes Rechteck 143"/>
          <p:cNvSpPr/>
          <p:nvPr/>
        </p:nvSpPr>
        <p:spPr>
          <a:xfrm>
            <a:off x="1553026" y="231597"/>
            <a:ext cx="39705650" cy="355917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ctr"/>
          <a:lstStyle/>
          <a:p>
            <a:pPr algn="ctr"/>
            <a:endParaRPr lang="en-US" noProof="1">
              <a:latin typeface="Arial"/>
              <a:cs typeface="Arial"/>
            </a:endParaRPr>
          </a:p>
        </p:txBody>
      </p:sp>
      <p:sp>
        <p:nvSpPr>
          <p:cNvPr id="2" name="Titel 1"/>
          <p:cNvSpPr>
            <a:spLocks noGrp="1"/>
          </p:cNvSpPr>
          <p:nvPr>
            <p:ph type="ctrTitle"/>
          </p:nvPr>
        </p:nvSpPr>
        <p:spPr>
          <a:xfrm>
            <a:off x="1243610" y="140032"/>
            <a:ext cx="40396488" cy="4103308"/>
          </a:xfrm>
          <a:noFill/>
        </p:spPr>
        <p:txBody>
          <a:bodyPr>
            <a:noAutofit/>
          </a:bodyPr>
          <a:lstStyle/>
          <a:p>
            <a:pPr>
              <a:spcAft>
                <a:spcPts val="0"/>
              </a:spcAft>
            </a:pPr>
            <a:r>
              <a:rPr lang="en-US" sz="6000" b="1" noProof="1">
                <a:solidFill>
                  <a:srgbClr val="333333"/>
                </a:solidFill>
                <a:latin typeface="Avenir Heavy"/>
                <a:ea typeface="Times New Roman"/>
                <a:cs typeface="Avenir Heavy"/>
              </a:rPr>
              <a:t>Ramping risk-taking: Progressing value function increases gambling in humans</a:t>
            </a:r>
            <a:br>
              <a:rPr lang="en-US" sz="6900" kern="1400" noProof="1">
                <a:solidFill>
                  <a:schemeClr val="tx2">
                    <a:lumMod val="75000"/>
                  </a:schemeClr>
                </a:solidFill>
                <a:latin typeface="Avenir Light"/>
                <a:ea typeface="Times New Roman"/>
                <a:cs typeface="Avenir Light"/>
              </a:rPr>
            </a:br>
            <a:r>
              <a:rPr lang="en-US" sz="4000" kern="1400" noProof="1">
                <a:solidFill>
                  <a:srgbClr val="000000"/>
                </a:solidFill>
                <a:latin typeface="Avenir Light"/>
                <a:ea typeface="Times New Roman"/>
                <a:cs typeface="Avenir Light"/>
              </a:rPr>
              <a:t>Guillaume J. Pagnier</a:t>
            </a:r>
            <a:r>
              <a:rPr lang="en-US" sz="4000" kern="1400" baseline="30000" noProof="1">
                <a:solidFill>
                  <a:srgbClr val="000000"/>
                </a:solidFill>
                <a:latin typeface="Avenir Light"/>
                <a:ea typeface="Times New Roman"/>
                <a:cs typeface="Avenir Light"/>
              </a:rPr>
              <a:t>1,2</a:t>
            </a:r>
            <a:r>
              <a:rPr lang="en-US" sz="4000" kern="1400" noProof="1">
                <a:solidFill>
                  <a:srgbClr val="000000"/>
                </a:solidFill>
                <a:latin typeface="Avenir Light"/>
                <a:ea typeface="Times New Roman"/>
                <a:cs typeface="Avenir Light"/>
              </a:rPr>
              <a:t>, Andrew Westbrook</a:t>
            </a:r>
            <a:r>
              <a:rPr lang="en-US" sz="4000" kern="1400" baseline="30000" noProof="1">
                <a:solidFill>
                  <a:srgbClr val="000000"/>
                </a:solidFill>
                <a:latin typeface="Avenir Light"/>
                <a:ea typeface="Times New Roman"/>
                <a:cs typeface="Avenir Light"/>
              </a:rPr>
              <a:t>2</a:t>
            </a:r>
            <a:r>
              <a:rPr lang="en-US" sz="4000" kern="1400" noProof="1">
                <a:solidFill>
                  <a:srgbClr val="000000"/>
                </a:solidFill>
                <a:latin typeface="Avenir Light"/>
                <a:ea typeface="Times New Roman"/>
                <a:cs typeface="Avenir Light"/>
              </a:rPr>
              <a:t> &amp; Michael J. Frank</a:t>
            </a:r>
            <a:r>
              <a:rPr lang="en-US" sz="4000" kern="1400" baseline="30000" noProof="1">
                <a:solidFill>
                  <a:srgbClr val="000000"/>
                </a:solidFill>
                <a:latin typeface="Avenir Light"/>
                <a:ea typeface="Times New Roman"/>
                <a:cs typeface="Avenir Light"/>
              </a:rPr>
              <a:t>1,2</a:t>
            </a:r>
            <a:br>
              <a:rPr lang="en-US" sz="6900" kern="1400" noProof="1">
                <a:solidFill>
                  <a:srgbClr val="000000"/>
                </a:solidFill>
                <a:latin typeface="Avenir Light"/>
                <a:ea typeface="Times New Roman"/>
                <a:cs typeface="Avenir Light"/>
              </a:rPr>
            </a:br>
            <a:r>
              <a:rPr lang="en-US" sz="3200" kern="1400" baseline="30000" noProof="1">
                <a:solidFill>
                  <a:srgbClr val="000000"/>
                </a:solidFill>
                <a:latin typeface="Avenir Light"/>
                <a:ea typeface="Times New Roman"/>
                <a:cs typeface="Avenir Light"/>
              </a:rPr>
              <a:t>1</a:t>
            </a:r>
            <a:r>
              <a:rPr lang="en-US" sz="3200" kern="1400" noProof="1">
                <a:solidFill>
                  <a:srgbClr val="000000"/>
                </a:solidFill>
                <a:latin typeface="Avenir Light"/>
                <a:ea typeface="Times New Roman"/>
                <a:cs typeface="Avenir Light"/>
              </a:rPr>
              <a:t>Department of Neuroscience, Brown University </a:t>
            </a:r>
            <a:r>
              <a:rPr lang="en-US" sz="3200" kern="1400" baseline="30000" noProof="1">
                <a:solidFill>
                  <a:srgbClr val="000000"/>
                </a:solidFill>
                <a:latin typeface="Avenir Light"/>
                <a:ea typeface="Times New Roman"/>
                <a:cs typeface="Avenir Light"/>
              </a:rPr>
              <a:t>2</a:t>
            </a:r>
            <a:r>
              <a:rPr lang="en-US" sz="3200" kern="1400" noProof="1">
                <a:solidFill>
                  <a:srgbClr val="000000"/>
                </a:solidFill>
                <a:latin typeface="Avenir Light"/>
                <a:ea typeface="Times New Roman"/>
                <a:cs typeface="Avenir Light"/>
              </a:rPr>
              <a:t>Department of Cognitive, Linguistic and Psychological Sciences, Brown University</a:t>
            </a:r>
          </a:p>
        </p:txBody>
      </p:sp>
      <p:sp>
        <p:nvSpPr>
          <p:cNvPr id="145" name="Rechteck 144"/>
          <p:cNvSpPr/>
          <p:nvPr/>
        </p:nvSpPr>
        <p:spPr>
          <a:xfrm>
            <a:off x="22149514" y="3740895"/>
            <a:ext cx="1980000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Results</a:t>
            </a:r>
            <a:r>
              <a:rPr lang="en-US" sz="4000" noProof="1">
                <a:solidFill>
                  <a:srgbClr val="000000"/>
                </a:solidFill>
                <a:latin typeface="Avenir Heavy"/>
                <a:cs typeface="Avenir Heavy"/>
              </a:rPr>
              <a:t> </a:t>
            </a:r>
          </a:p>
        </p:txBody>
      </p:sp>
      <p:sp>
        <p:nvSpPr>
          <p:cNvPr id="141" name="Abgerundetes Rechteck 140"/>
          <p:cNvSpPr/>
          <p:nvPr/>
        </p:nvSpPr>
        <p:spPr>
          <a:xfrm>
            <a:off x="33791226" y="17646802"/>
            <a:ext cx="8568952" cy="733484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pPr marL="476250" indent="-476250"/>
            <a:r>
              <a:rPr lang="en-US" sz="2400" noProof="1">
                <a:solidFill>
                  <a:schemeClr val="tx1"/>
                </a:solidFill>
                <a:latin typeface="Avenir Light" panose="020B0402020203020204" pitchFamily="34" charset="77"/>
              </a:rPr>
              <a:t> </a:t>
            </a:r>
          </a:p>
          <a:p>
            <a:endParaRPr lang="en-US" sz="2800" noProof="1">
              <a:solidFill>
                <a:schemeClr val="tx1"/>
              </a:solidFill>
              <a:latin typeface="Avenir Light"/>
              <a:cs typeface="Avenir Light"/>
            </a:endParaRPr>
          </a:p>
        </p:txBody>
      </p:sp>
      <p:sp>
        <p:nvSpPr>
          <p:cNvPr id="138" name="Abgerundetes Rechteck 137"/>
          <p:cNvSpPr/>
          <p:nvPr/>
        </p:nvSpPr>
        <p:spPr>
          <a:xfrm>
            <a:off x="519936" y="3891303"/>
            <a:ext cx="19985245" cy="74937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342900" indent="-342900">
              <a:buFont typeface="Arial" panose="020B0604020202020204" pitchFamily="34" charset="0"/>
              <a:buChar char="•"/>
            </a:pPr>
            <a:endParaRPr lang="en-US" sz="2600" b="1" noProof="1">
              <a:solidFill>
                <a:schemeClr val="tx1"/>
              </a:solidFill>
              <a:latin typeface="+mj-lt"/>
            </a:endParaRP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noProof="1">
                <a:solidFill>
                  <a:schemeClr val="tx1"/>
                </a:solidFill>
                <a:latin typeface="+mj-lt"/>
              </a:rPr>
              <a:t>Phasic dopamine (DA) spikes in the striatum occur when agents experience an unexpected reward. These fast DA spikes, called Reward Prediction Errors, (RPEs) are instrumental in learning how to maximize reward (Fig 1A).</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Aside from providing phasic RPEs that drive learning, DA may also organize motivated behavior at the time of action selection. Striatal DA may generally promote vigor in responding (</a:t>
            </a:r>
            <a:r>
              <a:rPr lang="en-US" sz="2600" dirty="0" err="1">
                <a:solidFill>
                  <a:schemeClr val="tx1"/>
                </a:solidFill>
                <a:latin typeface="+mj-lt"/>
              </a:rPr>
              <a:t>Niv</a:t>
            </a:r>
            <a:r>
              <a:rPr lang="en-US" sz="2600" dirty="0">
                <a:solidFill>
                  <a:schemeClr val="tx1"/>
                </a:solidFill>
                <a:latin typeface="+mj-lt"/>
              </a:rPr>
              <a:t> et al., 2007), and/or affect an agent’s instantaneous willingness to work for reward (Hamid et al., 2016).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Recent work has shown that striatal DA ramps as animals progress through a series of states towards an anticipated reward. The magnitude of this dopaminergic ramp is independent of the overall number of states (Fig. 1B). </a:t>
            </a:r>
            <a:br>
              <a:rPr lang="en-US" sz="2600" dirty="0">
                <a:solidFill>
                  <a:schemeClr val="tx1"/>
                </a:solidFill>
              </a:rPr>
            </a:b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Dopamine agonists have been shown to increase gambling propensity in humans (</a:t>
            </a:r>
            <a:r>
              <a:rPr lang="en-US" sz="2600" dirty="0" err="1">
                <a:solidFill>
                  <a:schemeClr val="tx1"/>
                </a:solidFill>
              </a:rPr>
              <a:t>Rigoli</a:t>
            </a:r>
            <a:r>
              <a:rPr lang="en-US" sz="2600" dirty="0">
                <a:solidFill>
                  <a:schemeClr val="tx1"/>
                </a:solidFill>
              </a:rPr>
              <a:t> et al., 2016). </a:t>
            </a:r>
            <a:r>
              <a:rPr lang="en-US" sz="2600" dirty="0">
                <a:solidFill>
                  <a:schemeClr val="tx1"/>
                </a:solidFill>
                <a:latin typeface="+mj-lt"/>
              </a:rPr>
              <a:t>More generally, increasing striatal DA tone is hypothesized to bias the expression of the benefits of actions relative to their costs (value) (Fig 1C). </a:t>
            </a:r>
            <a:r>
              <a:rPr lang="en-US" sz="2600" dirty="0">
                <a:solidFill>
                  <a:schemeClr val="tx1"/>
                </a:solidFill>
              </a:rPr>
              <a:t>Thus, we hypothesize that agents will become increasingly sensitive to benefits versus costs as they approach an anticipated reward.</a:t>
            </a:r>
            <a:endParaRPr lang="en-US" sz="2600" dirty="0">
              <a:solidFill>
                <a:schemeClr val="tx1"/>
              </a:solidFill>
              <a:latin typeface="+mj-lt"/>
            </a:endParaRP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To test the hypothesis that humans’ value calculations should change as a function of proximity to reward, we offered risky gambles to test the specific prediction that human participants will become increasingly likely to gamble as gambles are offered closer in time to an anticipated reward.</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457200" indent="-457200">
              <a:buFont typeface="Arial"/>
              <a:buChar char="•"/>
            </a:pPr>
            <a:endParaRPr lang="en-US" sz="2400" noProof="1">
              <a:solidFill>
                <a:schemeClr val="tx1"/>
              </a:solidFill>
              <a:latin typeface="+mj-lt"/>
              <a:cs typeface="Avenir Light"/>
            </a:endParaRPr>
          </a:p>
        </p:txBody>
      </p:sp>
      <p:sp>
        <p:nvSpPr>
          <p:cNvPr id="142" name="Rechteck 141"/>
          <p:cNvSpPr/>
          <p:nvPr/>
        </p:nvSpPr>
        <p:spPr>
          <a:xfrm>
            <a:off x="-405722" y="3756415"/>
            <a:ext cx="19800000" cy="1079641"/>
          </a:xfrm>
          <a:prstGeom prst="rect">
            <a:avLst/>
          </a:prstGeom>
          <a:noFill/>
          <a:ln>
            <a:noFill/>
          </a:ln>
        </p:spPr>
        <p:txBody>
          <a:bodyPr wrap="square" lIns="398636" tIns="199320" rIns="398636" bIns="199320">
            <a:spAutoFit/>
          </a:bodyPr>
          <a:lstStyle/>
          <a:p>
            <a:pPr algn="ctr"/>
            <a:r>
              <a:rPr lang="en-US" sz="4400" noProof="1">
                <a:latin typeface="+mj-lt"/>
                <a:cs typeface="Avenir Heavy"/>
              </a:rPr>
              <a:t>Background</a:t>
            </a:r>
            <a:endParaRPr lang="en-US" sz="4000" noProof="1">
              <a:latin typeface="+mj-lt"/>
              <a:cs typeface="Avenir Heavy"/>
            </a:endParaRPr>
          </a:p>
        </p:txBody>
      </p:sp>
      <p:sp>
        <p:nvSpPr>
          <p:cNvPr id="53" name="Rechteck 52"/>
          <p:cNvSpPr/>
          <p:nvPr/>
        </p:nvSpPr>
        <p:spPr>
          <a:xfrm>
            <a:off x="21516070" y="20551673"/>
            <a:ext cx="19793546"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Conclusions</a:t>
            </a:r>
          </a:p>
        </p:txBody>
      </p:sp>
      <p:sp>
        <p:nvSpPr>
          <p:cNvPr id="55" name="Rechteck 54"/>
          <p:cNvSpPr/>
          <p:nvPr/>
        </p:nvSpPr>
        <p:spPr>
          <a:xfrm>
            <a:off x="22073417" y="26253836"/>
            <a:ext cx="19646663" cy="2895523"/>
          </a:xfrm>
          <a:prstGeom prst="rect">
            <a:avLst/>
          </a:prstGeom>
          <a:noFill/>
          <a:ln>
            <a:noFill/>
          </a:ln>
        </p:spPr>
        <p:txBody>
          <a:bodyPr wrap="square" lIns="398636" tIns="199320" rIns="398636" bIns="199320">
            <a:spAutoFit/>
          </a:bodyPr>
          <a:lstStyle/>
          <a:p>
            <a:r>
              <a:rPr lang="en-US" sz="1800" b="1" noProof="1">
                <a:solidFill>
                  <a:srgbClr val="000000"/>
                </a:solidFill>
                <a:latin typeface="+mj-lt"/>
                <a:cs typeface="Avenir Heavy"/>
              </a:rPr>
              <a:t>References:</a:t>
            </a:r>
          </a:p>
          <a:p>
            <a:pPr marL="457200" indent="-457200">
              <a:buAutoNum type="arabicPeriod"/>
            </a:pPr>
            <a:r>
              <a:rPr lang="en-US" sz="1800" dirty="0">
                <a:latin typeface="+mj-lt"/>
              </a:rPr>
              <a:t>Schultz, W. (2001). Book review: Reward signaling by dopamine neurons. </a:t>
            </a:r>
            <a:r>
              <a:rPr lang="en-US" sz="1800" i="1" dirty="0">
                <a:latin typeface="+mj-lt"/>
              </a:rPr>
              <a:t>The Neuroscientist</a:t>
            </a:r>
            <a:r>
              <a:rPr lang="en-US" sz="1800" dirty="0">
                <a:latin typeface="+mj-lt"/>
              </a:rPr>
              <a:t>, </a:t>
            </a:r>
            <a:r>
              <a:rPr lang="en-US" sz="1800" i="1" dirty="0">
                <a:latin typeface="+mj-lt"/>
              </a:rPr>
              <a:t>7</a:t>
            </a:r>
            <a:r>
              <a:rPr lang="en-US" sz="1800" dirty="0">
                <a:latin typeface="+mj-lt"/>
              </a:rPr>
              <a:t>(4), 293-302</a:t>
            </a:r>
          </a:p>
          <a:p>
            <a:pPr marL="457200" indent="-457200">
              <a:buAutoNum type="arabicPeriod"/>
            </a:pPr>
            <a:r>
              <a:rPr lang="en-US" sz="1800" dirty="0" err="1">
                <a:latin typeface="+mj-lt"/>
              </a:rPr>
              <a:t>Niv</a:t>
            </a:r>
            <a:r>
              <a:rPr lang="en-US" sz="1800" dirty="0">
                <a:latin typeface="+mj-lt"/>
              </a:rPr>
              <a:t>, Y., </a:t>
            </a:r>
            <a:r>
              <a:rPr lang="en-US" sz="1800" dirty="0" err="1">
                <a:latin typeface="+mj-lt"/>
              </a:rPr>
              <a:t>Daw</a:t>
            </a:r>
            <a:r>
              <a:rPr lang="en-US" sz="1800" dirty="0">
                <a:latin typeface="+mj-lt"/>
              </a:rPr>
              <a:t>, N. D., Joel, D., &amp; Dayan, P. (2007). Tonic dopamine: opportunity costs and the control of response vigor. </a:t>
            </a:r>
            <a:r>
              <a:rPr lang="en-US" sz="1800" i="1" dirty="0">
                <a:latin typeface="+mj-lt"/>
              </a:rPr>
              <a:t>Psychopharmacology</a:t>
            </a:r>
            <a:r>
              <a:rPr lang="en-US" sz="1800" dirty="0">
                <a:latin typeface="+mj-lt"/>
              </a:rPr>
              <a:t>, </a:t>
            </a:r>
            <a:r>
              <a:rPr lang="en-US" sz="1800" i="1" dirty="0">
                <a:latin typeface="+mj-lt"/>
              </a:rPr>
              <a:t>191</a:t>
            </a:r>
            <a:r>
              <a:rPr lang="en-US" sz="1800" dirty="0">
                <a:latin typeface="+mj-lt"/>
              </a:rPr>
              <a:t>(3), 507-520.</a:t>
            </a:r>
          </a:p>
          <a:p>
            <a:pPr marL="457200" indent="-457200">
              <a:buFontTx/>
              <a:buAutoNum type="arabicPeriod"/>
            </a:pPr>
            <a:r>
              <a:rPr lang="en-US" sz="1800" dirty="0">
                <a:latin typeface="+mj-lt"/>
              </a:rPr>
              <a:t>Hamid, A. A., Pettibone, J. R., Mabrouk, O. S., Hetrick, V. L., Schmidt, R., Vander </a:t>
            </a:r>
            <a:r>
              <a:rPr lang="en-US" sz="1800" dirty="0" err="1">
                <a:latin typeface="+mj-lt"/>
              </a:rPr>
              <a:t>Weele</a:t>
            </a:r>
            <a:r>
              <a:rPr lang="en-US" sz="1800" dirty="0">
                <a:latin typeface="+mj-lt"/>
              </a:rPr>
              <a:t>, C. M., ... &amp; </a:t>
            </a:r>
            <a:r>
              <a:rPr lang="en-US" sz="1800" dirty="0" err="1">
                <a:latin typeface="+mj-lt"/>
              </a:rPr>
              <a:t>Berke</a:t>
            </a:r>
            <a:r>
              <a:rPr lang="en-US" sz="1800" dirty="0">
                <a:latin typeface="+mj-lt"/>
              </a:rPr>
              <a:t>, J. D. (2016). Mesolimbic dopamine signals the value of work. </a:t>
            </a:r>
            <a:r>
              <a:rPr lang="en-US" sz="1800" i="1" dirty="0">
                <a:latin typeface="+mj-lt"/>
              </a:rPr>
              <a:t>Nature neuroscience</a:t>
            </a:r>
            <a:r>
              <a:rPr lang="en-US" sz="1800" dirty="0">
                <a:latin typeface="+mj-lt"/>
              </a:rPr>
              <a:t>, </a:t>
            </a:r>
            <a:r>
              <a:rPr lang="en-US" sz="1800" i="1" dirty="0">
                <a:latin typeface="+mj-lt"/>
              </a:rPr>
              <a:t>19</a:t>
            </a:r>
            <a:r>
              <a:rPr lang="en-US" sz="1800" dirty="0">
                <a:latin typeface="+mj-lt"/>
              </a:rPr>
              <a:t>(1), 117.</a:t>
            </a:r>
          </a:p>
          <a:p>
            <a:pPr marL="457200" indent="-457200">
              <a:buFontTx/>
              <a:buAutoNum type="arabicPeriod"/>
            </a:pPr>
            <a:r>
              <a:rPr lang="en-US" sz="1800" dirty="0">
                <a:latin typeface="+mj-lt"/>
              </a:rPr>
              <a:t>Collins, A. G., &amp; Frank, M. J. (2014). Opponent actor learning (</a:t>
            </a:r>
            <a:r>
              <a:rPr lang="en-US" sz="1800" dirty="0" err="1">
                <a:latin typeface="+mj-lt"/>
              </a:rPr>
              <a:t>OpAL</a:t>
            </a:r>
            <a:r>
              <a:rPr lang="en-US" sz="1800" dirty="0">
                <a:latin typeface="+mj-lt"/>
              </a:rPr>
              <a:t>): Modeling interactive effects of striatal dopamine on reinforcement learning and choice incentive. </a:t>
            </a:r>
            <a:r>
              <a:rPr lang="en-US" sz="1800" i="1" dirty="0">
                <a:latin typeface="+mj-lt"/>
              </a:rPr>
              <a:t>Psychological review</a:t>
            </a:r>
            <a:r>
              <a:rPr lang="en-US" sz="1800" dirty="0">
                <a:latin typeface="+mj-lt"/>
              </a:rPr>
              <a:t>, </a:t>
            </a:r>
            <a:r>
              <a:rPr lang="en-US" sz="1800" i="1" dirty="0">
                <a:latin typeface="+mj-lt"/>
              </a:rPr>
              <a:t>121</a:t>
            </a:r>
            <a:r>
              <a:rPr lang="en-US" sz="1800" dirty="0">
                <a:latin typeface="+mj-lt"/>
              </a:rPr>
              <a:t>(3), 337.</a:t>
            </a:r>
          </a:p>
          <a:p>
            <a:pPr marL="457200" indent="-457200">
              <a:buAutoNum type="arabicPeriod"/>
            </a:pPr>
            <a:r>
              <a:rPr lang="en-US" sz="1800" dirty="0">
                <a:latin typeface="+mj-lt"/>
              </a:rPr>
              <a:t>Howe, M. W., Tierney, P. L., Sandberg, S. G., Phillips, P. E., &amp; </a:t>
            </a:r>
            <a:r>
              <a:rPr lang="en-US" sz="1800" dirty="0" err="1">
                <a:latin typeface="+mj-lt"/>
              </a:rPr>
              <a:t>Graybiel</a:t>
            </a:r>
            <a:r>
              <a:rPr lang="en-US" sz="1800" dirty="0">
                <a:latin typeface="+mj-lt"/>
              </a:rPr>
              <a:t>, A. M. (2013). Prolonged dopamine </a:t>
            </a:r>
            <a:r>
              <a:rPr lang="en-US" sz="1800" dirty="0" err="1">
                <a:latin typeface="+mj-lt"/>
              </a:rPr>
              <a:t>signalling</a:t>
            </a:r>
            <a:r>
              <a:rPr lang="en-US" sz="1800" dirty="0">
                <a:latin typeface="+mj-lt"/>
              </a:rPr>
              <a:t> in striatum signals proximity and value of distant rewards. </a:t>
            </a:r>
            <a:r>
              <a:rPr lang="en-US" sz="1800" i="1" dirty="0">
                <a:latin typeface="+mj-lt"/>
              </a:rPr>
              <a:t>Nature</a:t>
            </a:r>
            <a:r>
              <a:rPr lang="en-US" sz="1800" dirty="0">
                <a:latin typeface="+mj-lt"/>
              </a:rPr>
              <a:t>, </a:t>
            </a:r>
            <a:r>
              <a:rPr lang="en-US" sz="1800" i="1" dirty="0">
                <a:latin typeface="+mj-lt"/>
              </a:rPr>
              <a:t>500</a:t>
            </a:r>
            <a:r>
              <a:rPr lang="en-US" sz="1800" dirty="0">
                <a:latin typeface="+mj-lt"/>
              </a:rPr>
              <a:t>(7464), 575.</a:t>
            </a:r>
          </a:p>
          <a:p>
            <a:pPr marL="457200" indent="-457200">
              <a:buAutoNum type="arabicPeriod"/>
            </a:pPr>
            <a:r>
              <a:rPr lang="en-US" sz="1800" dirty="0" err="1">
                <a:latin typeface="+mj-lt"/>
              </a:rPr>
              <a:t>Buckholtz</a:t>
            </a:r>
            <a:r>
              <a:rPr lang="en-US" sz="1800" dirty="0">
                <a:latin typeface="+mj-lt"/>
              </a:rPr>
              <a:t>, J. W., Treadway, M. T., Cowan, R. L., Woodward, N. D., Li, R., Ansari, M. S., ... &amp; Kessler, R. M. (2010). Dopaminergic network differences in human impulsivity. </a:t>
            </a:r>
            <a:r>
              <a:rPr lang="en-US" sz="1800" i="1" dirty="0">
                <a:latin typeface="+mj-lt"/>
              </a:rPr>
              <a:t>Science</a:t>
            </a:r>
            <a:r>
              <a:rPr lang="en-US" sz="1800" dirty="0">
                <a:latin typeface="+mj-lt"/>
              </a:rPr>
              <a:t>, </a:t>
            </a:r>
            <a:r>
              <a:rPr lang="en-US" sz="1800" i="1" dirty="0">
                <a:latin typeface="+mj-lt"/>
              </a:rPr>
              <a:t>329</a:t>
            </a:r>
            <a:r>
              <a:rPr lang="en-US" sz="1800" dirty="0">
                <a:latin typeface="+mj-lt"/>
              </a:rPr>
              <a:t>(5991), 532-532.</a:t>
            </a:r>
          </a:p>
        </p:txBody>
      </p:sp>
      <p:sp>
        <p:nvSpPr>
          <p:cNvPr id="56" name="Abgerundetes Rechteck 55"/>
          <p:cNvSpPr/>
          <p:nvPr/>
        </p:nvSpPr>
        <p:spPr>
          <a:xfrm>
            <a:off x="33791226" y="5091509"/>
            <a:ext cx="8136904" cy="11375886"/>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457200" indent="-457200">
              <a:buFont typeface="Arial"/>
              <a:buChar char="•"/>
            </a:pPr>
            <a:endParaRPr lang="en-US" sz="3200" noProof="1">
              <a:solidFill>
                <a:schemeClr val="tx1"/>
              </a:solidFill>
              <a:latin typeface="Avenir Light"/>
              <a:cs typeface="Avenir Light"/>
            </a:endParaRPr>
          </a:p>
        </p:txBody>
      </p:sp>
      <p:pic>
        <p:nvPicPr>
          <p:cNvPr id="4" name="Bild 3" descr="Brown Logo_2016_2 Color Process ST_1300.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7142" y="561243"/>
            <a:ext cx="2615299" cy="3042790"/>
          </a:xfrm>
          <a:prstGeom prst="rect">
            <a:avLst/>
          </a:prstGeom>
        </p:spPr>
      </p:pic>
      <p:sp>
        <p:nvSpPr>
          <p:cNvPr id="36" name="Abgerundetes Rechteck 35"/>
          <p:cNvSpPr/>
          <p:nvPr/>
        </p:nvSpPr>
        <p:spPr>
          <a:xfrm>
            <a:off x="33791226" y="25829813"/>
            <a:ext cx="8640960" cy="22481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endParaRPr lang="en-US" sz="2400" noProof="1">
              <a:solidFill>
                <a:schemeClr val="bg1"/>
              </a:solidFill>
              <a:latin typeface="Avenir Light"/>
              <a:cs typeface="Avenir Light"/>
            </a:endParaRPr>
          </a:p>
        </p:txBody>
      </p:sp>
      <p:sp>
        <p:nvSpPr>
          <p:cNvPr id="1028" name="Rectangle 4"/>
          <p:cNvSpPr>
            <a:spLocks noChangeArrowheads="1"/>
          </p:cNvSpPr>
          <p:nvPr/>
        </p:nvSpPr>
        <p:spPr bwMode="auto">
          <a:xfrm>
            <a:off x="3" y="-1182526"/>
            <a:ext cx="805058" cy="1602862"/>
          </a:xfrm>
          <a:prstGeom prst="rect">
            <a:avLst/>
          </a:prstGeom>
          <a:noFill/>
          <a:ln w="9525">
            <a:noFill/>
            <a:miter lim="800000"/>
            <a:headEnd/>
            <a:tailEnd/>
          </a:ln>
          <a:effectLst/>
        </p:spPr>
        <p:txBody>
          <a:bodyPr vert="horz" wrap="none" lIns="398636" tIns="199320" rIns="398636" bIns="199320" numCol="1" anchor="ctr" anchorCtr="0" compatLnSpc="1">
            <a:prstTxWarp prst="textNoShape">
              <a:avLst/>
            </a:prstTxWarp>
            <a:spAutoFit/>
          </a:bodyPr>
          <a:lstStyle/>
          <a:p>
            <a:endParaRPr lang="en-US" noProof="1">
              <a:latin typeface="Arial"/>
              <a:cs typeface="Arial"/>
            </a:endParaRPr>
          </a:p>
        </p:txBody>
      </p:sp>
      <p:sp>
        <p:nvSpPr>
          <p:cNvPr id="32" name="Rechteck 31"/>
          <p:cNvSpPr/>
          <p:nvPr/>
        </p:nvSpPr>
        <p:spPr>
          <a:xfrm>
            <a:off x="0" y="17425103"/>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Question</a:t>
            </a:r>
          </a:p>
        </p:txBody>
      </p:sp>
      <p:sp>
        <p:nvSpPr>
          <p:cNvPr id="45" name="Textfeld 44"/>
          <p:cNvSpPr txBox="1"/>
          <p:nvPr/>
        </p:nvSpPr>
        <p:spPr>
          <a:xfrm>
            <a:off x="10199492" y="24291029"/>
            <a:ext cx="6720935" cy="4185761"/>
          </a:xfrm>
          <a:prstGeom prst="rect">
            <a:avLst/>
          </a:prstGeom>
          <a:noFill/>
        </p:spPr>
        <p:txBody>
          <a:bodyPr wrap="square" rtlCol="0">
            <a:spAutoFit/>
          </a:bodyPr>
          <a:lstStyle/>
          <a:p>
            <a:pPr>
              <a:spcAft>
                <a:spcPts val="600"/>
              </a:spcAft>
            </a:pPr>
            <a:r>
              <a:rPr lang="en-US" sz="3000" noProof="1">
                <a:latin typeface="+mj-lt"/>
                <a:cs typeface="Avenir Heavy"/>
              </a:rPr>
              <a:t>Subjects</a:t>
            </a:r>
            <a:endParaRPr lang="en-US" sz="3200" noProof="1">
              <a:latin typeface="+mj-lt"/>
              <a:cs typeface="Avenir Heavy"/>
            </a:endParaRPr>
          </a:p>
          <a:p>
            <a:pPr>
              <a:spcAft>
                <a:spcPts val="600"/>
              </a:spcAft>
            </a:pPr>
            <a:r>
              <a:rPr lang="en-US" sz="2400" noProof="1">
                <a:latin typeface="+mj-lt"/>
              </a:rPr>
              <a:t>207 Participants were recruited via Amazon’s mechanical turk; (127 male; 76 female; 4 declined to answer) and were between the age of 18-40.</a:t>
            </a:r>
          </a:p>
          <a:p>
            <a:pPr>
              <a:spcAft>
                <a:spcPts val="600"/>
              </a:spcAft>
            </a:pPr>
            <a:r>
              <a:rPr lang="en-US" sz="2400" noProof="1">
                <a:latin typeface="+mj-lt"/>
              </a:rPr>
              <a:t>Participants underwent 133 trials (~45 minutes) and were given $3 base pay plus whatever they won on a chosen trial (0$ - $4 bonus).</a:t>
            </a:r>
          </a:p>
          <a:p>
            <a:pPr>
              <a:spcAft>
                <a:spcPts val="600"/>
              </a:spcAft>
            </a:pPr>
            <a:r>
              <a:rPr lang="en-US" sz="2400" noProof="1">
                <a:latin typeface="+mj-lt"/>
              </a:rPr>
              <a:t>There was the option to gamble on 86.39 % of trials.</a:t>
            </a:r>
          </a:p>
          <a:p>
            <a:pPr>
              <a:spcAft>
                <a:spcPts val="600"/>
              </a:spcAft>
            </a:pPr>
            <a:r>
              <a:rPr lang="en-US" sz="2400" noProof="1">
                <a:latin typeface="+mj-lt"/>
                <a:cs typeface="Avenir Heavy"/>
              </a:rPr>
              <a:t>Each trial had a value attribute (low/mid/high) and a magnitude attribute (low/mid/high). </a:t>
            </a:r>
            <a:endParaRPr lang="en-US" sz="3200" noProof="1">
              <a:latin typeface="+mj-lt"/>
              <a:cs typeface="Avenir Heavy"/>
            </a:endParaRPr>
          </a:p>
        </p:txBody>
      </p:sp>
      <p:pic>
        <p:nvPicPr>
          <p:cNvPr id="133" name="Picture 132">
            <a:extLst>
              <a:ext uri="{FF2B5EF4-FFF2-40B4-BE49-F238E27FC236}">
                <a16:creationId xmlns:a16="http://schemas.microsoft.com/office/drawing/2014/main" id="{B549004F-08E4-EE40-8988-4A3DFC0BBF44}"/>
              </a:ext>
            </a:extLst>
          </p:cNvPr>
          <p:cNvPicPr/>
          <p:nvPr/>
        </p:nvPicPr>
        <p:blipFill>
          <a:blip r:embed="rId8"/>
          <a:stretch>
            <a:fillRect/>
          </a:stretch>
        </p:blipFill>
        <p:spPr>
          <a:xfrm>
            <a:off x="4809677" y="436041"/>
            <a:ext cx="2675313" cy="3121121"/>
          </a:xfrm>
          <a:prstGeom prst="rect">
            <a:avLst/>
          </a:prstGeom>
        </p:spPr>
      </p:pic>
      <p:sp>
        <p:nvSpPr>
          <p:cNvPr id="112" name="TextBox 111">
            <a:extLst>
              <a:ext uri="{FF2B5EF4-FFF2-40B4-BE49-F238E27FC236}">
                <a16:creationId xmlns:a16="http://schemas.microsoft.com/office/drawing/2014/main" id="{67948FF0-3E34-0240-8401-EA11A32A3D43}"/>
              </a:ext>
            </a:extLst>
          </p:cNvPr>
          <p:cNvSpPr txBox="1"/>
          <p:nvPr/>
        </p:nvSpPr>
        <p:spPr>
          <a:xfrm>
            <a:off x="1693835" y="12107761"/>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6" name="TextBox 145">
            <a:extLst>
              <a:ext uri="{FF2B5EF4-FFF2-40B4-BE49-F238E27FC236}">
                <a16:creationId xmlns:a16="http://schemas.microsoft.com/office/drawing/2014/main" id="{6004E716-F127-A94F-9B6E-A16A7A81E0A3}"/>
              </a:ext>
            </a:extLst>
          </p:cNvPr>
          <p:cNvSpPr txBox="1"/>
          <p:nvPr/>
        </p:nvSpPr>
        <p:spPr>
          <a:xfrm>
            <a:off x="7281248" y="12113587"/>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67" name="Rectangle 166">
            <a:extLst>
              <a:ext uri="{FF2B5EF4-FFF2-40B4-BE49-F238E27FC236}">
                <a16:creationId xmlns:a16="http://schemas.microsoft.com/office/drawing/2014/main" id="{C032A6DA-25D1-6C4C-A4D5-DC8C61088CE9}"/>
              </a:ext>
            </a:extLst>
          </p:cNvPr>
          <p:cNvSpPr/>
          <p:nvPr/>
        </p:nvSpPr>
        <p:spPr>
          <a:xfrm>
            <a:off x="22735571" y="9585443"/>
            <a:ext cx="596081" cy="33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5FCCD03B-F973-184F-B1B0-D50C847089BD}"/>
              </a:ext>
            </a:extLst>
          </p:cNvPr>
          <p:cNvSpPr/>
          <p:nvPr/>
        </p:nvSpPr>
        <p:spPr>
          <a:xfrm>
            <a:off x="22459312" y="10794766"/>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218FB0CF-4B0D-8E43-8145-905B9A9BE097}"/>
              </a:ext>
            </a:extLst>
          </p:cNvPr>
          <p:cNvSpPr/>
          <p:nvPr/>
        </p:nvSpPr>
        <p:spPr>
          <a:xfrm>
            <a:off x="22956995" y="12498278"/>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306EA4-3F15-4C4D-BF5D-B9FEDF9EED0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519934" y="1053752"/>
            <a:ext cx="6745764" cy="2368817"/>
          </a:xfrm>
          <a:prstGeom prst="rect">
            <a:avLst/>
          </a:prstGeom>
        </p:spPr>
      </p:pic>
      <p:sp>
        <p:nvSpPr>
          <p:cNvPr id="42" name="TextBox 41">
            <a:extLst>
              <a:ext uri="{FF2B5EF4-FFF2-40B4-BE49-F238E27FC236}">
                <a16:creationId xmlns:a16="http://schemas.microsoft.com/office/drawing/2014/main" id="{DFDF3AFD-AAF1-4F27-8A78-45F62D1D581D}"/>
              </a:ext>
            </a:extLst>
          </p:cNvPr>
          <p:cNvSpPr txBox="1"/>
          <p:nvPr/>
        </p:nvSpPr>
        <p:spPr>
          <a:xfrm>
            <a:off x="14301028" y="12143502"/>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pic>
        <p:nvPicPr>
          <p:cNvPr id="6" name="Picture 5">
            <a:extLst>
              <a:ext uri="{FF2B5EF4-FFF2-40B4-BE49-F238E27FC236}">
                <a16:creationId xmlns:a16="http://schemas.microsoft.com/office/drawing/2014/main" id="{1CA746C1-4ABB-453B-AED2-77A0351E9D88}"/>
              </a:ext>
            </a:extLst>
          </p:cNvPr>
          <p:cNvPicPr>
            <a:picLocks noChangeAspect="1"/>
          </p:cNvPicPr>
          <p:nvPr/>
        </p:nvPicPr>
        <p:blipFill>
          <a:blip r:embed="rId10"/>
          <a:stretch>
            <a:fillRect/>
          </a:stretch>
        </p:blipFill>
        <p:spPr>
          <a:xfrm>
            <a:off x="7223873" y="12955460"/>
            <a:ext cx="6490070" cy="3624972"/>
          </a:xfrm>
          <a:prstGeom prst="rect">
            <a:avLst/>
          </a:prstGeom>
        </p:spPr>
      </p:pic>
      <p:sp>
        <p:nvSpPr>
          <p:cNvPr id="44" name="Rectangle 43">
            <a:extLst>
              <a:ext uri="{FF2B5EF4-FFF2-40B4-BE49-F238E27FC236}">
                <a16:creationId xmlns:a16="http://schemas.microsoft.com/office/drawing/2014/main" id="{6468B8EB-E44C-4611-BEEA-A19E64F2AC9D}"/>
              </a:ext>
            </a:extLst>
          </p:cNvPr>
          <p:cNvSpPr/>
          <p:nvPr/>
        </p:nvSpPr>
        <p:spPr>
          <a:xfrm>
            <a:off x="7484990" y="16842364"/>
            <a:ext cx="6236677" cy="369332"/>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2e </a:t>
            </a:r>
            <a:r>
              <a:rPr lang="en-US" sz="900" dirty="0">
                <a:latin typeface="Avenir Roman" panose="02000503020000020003"/>
              </a:rPr>
              <a:t>Howe, M. W., Tierney, P. L., Sandberg, S. G., Phillips, P. E., &amp; </a:t>
            </a:r>
            <a:r>
              <a:rPr lang="en-US" sz="900" dirty="0" err="1">
                <a:latin typeface="Avenir Roman" panose="02000503020000020003"/>
              </a:rPr>
              <a:t>Graybiel</a:t>
            </a:r>
            <a:r>
              <a:rPr lang="en-US" sz="900" dirty="0">
                <a:latin typeface="Avenir Roman" panose="02000503020000020003"/>
              </a:rPr>
              <a:t>, A. M. (2013). Prolonged dopamine </a:t>
            </a:r>
            <a:r>
              <a:rPr lang="en-US" sz="900" dirty="0" err="1">
                <a:latin typeface="Avenir Roman" panose="02000503020000020003"/>
              </a:rPr>
              <a:t>signalling</a:t>
            </a:r>
            <a:r>
              <a:rPr lang="en-US" sz="900" dirty="0">
                <a:latin typeface="Avenir Roman" panose="02000503020000020003"/>
              </a:rPr>
              <a:t> in striatum signals proximity and value of distant rewards. </a:t>
            </a:r>
            <a:r>
              <a:rPr lang="en-US" sz="900" i="1" dirty="0">
                <a:latin typeface="Avenir Roman" panose="02000503020000020003"/>
              </a:rPr>
              <a:t>Nature</a:t>
            </a:r>
            <a:r>
              <a:rPr lang="en-US" sz="900" dirty="0">
                <a:latin typeface="Avenir Roman" panose="02000503020000020003"/>
              </a:rPr>
              <a:t>, </a:t>
            </a:r>
            <a:r>
              <a:rPr lang="en-US" sz="900" i="1" dirty="0">
                <a:latin typeface="Avenir Roman" panose="02000503020000020003"/>
              </a:rPr>
              <a:t>500</a:t>
            </a:r>
            <a:r>
              <a:rPr lang="en-US" sz="900" dirty="0">
                <a:latin typeface="Avenir Roman" panose="02000503020000020003"/>
              </a:rPr>
              <a:t>(7464), 575.</a:t>
            </a:r>
          </a:p>
        </p:txBody>
      </p:sp>
      <p:pic>
        <p:nvPicPr>
          <p:cNvPr id="7" name="Picture 6">
            <a:extLst>
              <a:ext uri="{FF2B5EF4-FFF2-40B4-BE49-F238E27FC236}">
                <a16:creationId xmlns:a16="http://schemas.microsoft.com/office/drawing/2014/main" id="{2C8DB4F9-A0CB-43CA-A802-CD00291CBC98}"/>
              </a:ext>
            </a:extLst>
          </p:cNvPr>
          <p:cNvPicPr>
            <a:picLocks noChangeAspect="1"/>
          </p:cNvPicPr>
          <p:nvPr/>
        </p:nvPicPr>
        <p:blipFill>
          <a:blip r:embed="rId11"/>
          <a:stretch>
            <a:fillRect/>
          </a:stretch>
        </p:blipFill>
        <p:spPr>
          <a:xfrm>
            <a:off x="2147066" y="12554475"/>
            <a:ext cx="3655466" cy="2064078"/>
          </a:xfrm>
          <a:prstGeom prst="rect">
            <a:avLst/>
          </a:prstGeom>
        </p:spPr>
      </p:pic>
      <p:pic>
        <p:nvPicPr>
          <p:cNvPr id="8" name="Picture 7">
            <a:extLst>
              <a:ext uri="{FF2B5EF4-FFF2-40B4-BE49-F238E27FC236}">
                <a16:creationId xmlns:a16="http://schemas.microsoft.com/office/drawing/2014/main" id="{F773136E-22FD-430D-92BC-89B9CAC023AE}"/>
              </a:ext>
            </a:extLst>
          </p:cNvPr>
          <p:cNvPicPr>
            <a:picLocks noChangeAspect="1"/>
          </p:cNvPicPr>
          <p:nvPr/>
        </p:nvPicPr>
        <p:blipFill>
          <a:blip r:embed="rId12"/>
          <a:stretch>
            <a:fillRect/>
          </a:stretch>
        </p:blipFill>
        <p:spPr>
          <a:xfrm>
            <a:off x="2267991" y="14692783"/>
            <a:ext cx="3498756" cy="2067099"/>
          </a:xfrm>
          <a:prstGeom prst="rect">
            <a:avLst/>
          </a:prstGeom>
        </p:spPr>
      </p:pic>
      <p:sp>
        <p:nvSpPr>
          <p:cNvPr id="68" name="Rechteck 31">
            <a:extLst>
              <a:ext uri="{FF2B5EF4-FFF2-40B4-BE49-F238E27FC236}">
                <a16:creationId xmlns:a16="http://schemas.microsoft.com/office/drawing/2014/main" id="{03066899-B7B6-405E-B0F0-7E1962A7BB6D}"/>
              </a:ext>
            </a:extLst>
          </p:cNvPr>
          <p:cNvSpPr/>
          <p:nvPr/>
        </p:nvSpPr>
        <p:spPr>
          <a:xfrm>
            <a:off x="-9445" y="19852128"/>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Methods</a:t>
            </a:r>
            <a:endParaRPr lang="en-US" sz="4000" noProof="1">
              <a:solidFill>
                <a:srgbClr val="000000"/>
              </a:solidFill>
              <a:latin typeface="+mj-lt"/>
              <a:cs typeface="Avenir Heavy"/>
            </a:endParaRPr>
          </a:p>
        </p:txBody>
      </p:sp>
      <p:sp>
        <p:nvSpPr>
          <p:cNvPr id="69" name="Textfeld 44">
            <a:extLst>
              <a:ext uri="{FF2B5EF4-FFF2-40B4-BE49-F238E27FC236}">
                <a16:creationId xmlns:a16="http://schemas.microsoft.com/office/drawing/2014/main" id="{36D6F0E0-1BBC-44A7-8A25-BC1D484CDE46}"/>
              </a:ext>
            </a:extLst>
          </p:cNvPr>
          <p:cNvSpPr txBox="1"/>
          <p:nvPr/>
        </p:nvSpPr>
        <p:spPr>
          <a:xfrm>
            <a:off x="1243610" y="18228002"/>
            <a:ext cx="17375775" cy="1892826"/>
          </a:xfrm>
          <a:prstGeom prst="rect">
            <a:avLst/>
          </a:prstGeom>
          <a:noFill/>
        </p:spPr>
        <p:txBody>
          <a:bodyPr wrap="square" rtlCol="0">
            <a:spAutoFit/>
          </a:bodyPr>
          <a:lstStyle/>
          <a:p>
            <a:pPr algn="ctr">
              <a:spcAft>
                <a:spcPts val="600"/>
              </a:spcAft>
            </a:pPr>
            <a:r>
              <a:rPr lang="en-US" sz="4000" b="1" noProof="1">
                <a:latin typeface="+mj-lt"/>
                <a:cs typeface="Avenir Heavy"/>
              </a:rPr>
              <a:t>As the distance to a reward decreases does a participant’s propensity to gamble (via an adjusting value function) change?</a:t>
            </a:r>
            <a:endParaRPr lang="en-US" sz="3600" b="1" noProof="1">
              <a:latin typeface="+mj-lt"/>
            </a:endParaRPr>
          </a:p>
          <a:p>
            <a:pPr algn="ctr">
              <a:spcAft>
                <a:spcPts val="600"/>
              </a:spcAft>
            </a:pPr>
            <a:endParaRPr lang="en-US" sz="3200" noProof="1">
              <a:latin typeface="Avenir Heavy"/>
              <a:cs typeface="Avenir Heavy"/>
            </a:endParaRPr>
          </a:p>
        </p:txBody>
      </p:sp>
      <p:graphicFrame>
        <p:nvGraphicFramePr>
          <p:cNvPr id="11" name="Table 10">
            <a:extLst>
              <a:ext uri="{FF2B5EF4-FFF2-40B4-BE49-F238E27FC236}">
                <a16:creationId xmlns:a16="http://schemas.microsoft.com/office/drawing/2014/main" id="{E7F8CEE6-4264-477D-B029-B92049E74451}"/>
              </a:ext>
            </a:extLst>
          </p:cNvPr>
          <p:cNvGraphicFramePr>
            <a:graphicFrameLocks noGrp="1"/>
          </p:cNvGraphicFramePr>
          <p:nvPr>
            <p:extLst>
              <p:ext uri="{D42A27DB-BD31-4B8C-83A1-F6EECF244321}">
                <p14:modId xmlns:p14="http://schemas.microsoft.com/office/powerpoint/2010/main" val="657188332"/>
              </p:ext>
            </p:extLst>
          </p:nvPr>
        </p:nvGraphicFramePr>
        <p:xfrm>
          <a:off x="1353441" y="24326442"/>
          <a:ext cx="7676624" cy="2247807"/>
        </p:xfrm>
        <a:graphic>
          <a:graphicData uri="http://schemas.openxmlformats.org/drawingml/2006/table">
            <a:tbl>
              <a:tblPr firstRow="1" bandRow="1">
                <a:tableStyleId>{5940675A-B579-460E-94D1-54222C63F5DA}</a:tableStyleId>
              </a:tblPr>
              <a:tblGrid>
                <a:gridCol w="3644176">
                  <a:extLst>
                    <a:ext uri="{9D8B030D-6E8A-4147-A177-3AD203B41FA5}">
                      <a16:colId xmlns:a16="http://schemas.microsoft.com/office/drawing/2014/main" val="3187685577"/>
                    </a:ext>
                  </a:extLst>
                </a:gridCol>
                <a:gridCol w="4032448">
                  <a:extLst>
                    <a:ext uri="{9D8B030D-6E8A-4147-A177-3AD203B41FA5}">
                      <a16:colId xmlns:a16="http://schemas.microsoft.com/office/drawing/2014/main" val="4213025412"/>
                    </a:ext>
                  </a:extLst>
                </a:gridCol>
              </a:tblGrid>
              <a:tr h="815883">
                <a:tc>
                  <a:txBody>
                    <a:bodyPr/>
                    <a:lstStyle/>
                    <a:p>
                      <a:r>
                        <a:rPr lang="en-US" sz="2000" dirty="0"/>
                        <a:t>Guaranteed amount  = $1 or $2</a:t>
                      </a:r>
                    </a:p>
                  </a:txBody>
                  <a:tcPr marL="56283" marR="56283" marT="28142" marB="28142"/>
                </a:tc>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Gamble = 1.5 x guaranteed amount</a:t>
                      </a:r>
                    </a:p>
                  </a:txBody>
                  <a:tcPr marL="56283" marR="56283" marT="28142" marB="28142"/>
                </a:tc>
                <a:extLst>
                  <a:ext uri="{0D108BD9-81ED-4DB2-BD59-A6C34878D82A}">
                    <a16:rowId xmlns:a16="http://schemas.microsoft.com/office/drawing/2014/main" val="2480911570"/>
                  </a:ext>
                </a:extLst>
              </a:tr>
              <a:tr h="715962">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Guaranteed amount  = $3 or $4</a:t>
                      </a:r>
                    </a:p>
                    <a:p>
                      <a:endParaRPr lang="en-US" sz="2000" dirty="0"/>
                    </a:p>
                  </a:txBody>
                  <a:tcPr marL="56283" marR="56283" marT="28142" marB="28142"/>
                </a:tc>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Gamble = 2 x guaranteed amount</a:t>
                      </a:r>
                    </a:p>
                    <a:p>
                      <a:endParaRPr lang="en-US" sz="2000" dirty="0"/>
                    </a:p>
                  </a:txBody>
                  <a:tcPr marL="56283" marR="56283" marT="28142" marB="28142"/>
                </a:tc>
                <a:extLst>
                  <a:ext uri="{0D108BD9-81ED-4DB2-BD59-A6C34878D82A}">
                    <a16:rowId xmlns:a16="http://schemas.microsoft.com/office/drawing/2014/main" val="2786918704"/>
                  </a:ext>
                </a:extLst>
              </a:tr>
              <a:tr h="715962">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Guaranteed amount  = $5 or $6</a:t>
                      </a:r>
                    </a:p>
                    <a:p>
                      <a:endParaRPr lang="en-US" sz="2000" dirty="0"/>
                    </a:p>
                  </a:txBody>
                  <a:tcPr marL="56283" marR="56283" marT="28142" marB="28142"/>
                </a:tc>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Gamble = 3 x guaranteed amount</a:t>
                      </a:r>
                    </a:p>
                    <a:p>
                      <a:endParaRPr lang="en-US" sz="2000" dirty="0"/>
                    </a:p>
                  </a:txBody>
                  <a:tcPr marL="56283" marR="56283" marT="28142" marB="28142"/>
                </a:tc>
                <a:extLst>
                  <a:ext uri="{0D108BD9-81ED-4DB2-BD59-A6C34878D82A}">
                    <a16:rowId xmlns:a16="http://schemas.microsoft.com/office/drawing/2014/main" val="4130959178"/>
                  </a:ext>
                </a:extLst>
              </a:tr>
            </a:tbl>
          </a:graphicData>
        </a:graphic>
      </p:graphicFrame>
      <p:sp>
        <p:nvSpPr>
          <p:cNvPr id="70" name="Textfeld 44">
            <a:extLst>
              <a:ext uri="{FF2B5EF4-FFF2-40B4-BE49-F238E27FC236}">
                <a16:creationId xmlns:a16="http://schemas.microsoft.com/office/drawing/2014/main" id="{5BCA6E63-6CE0-4078-B929-68FC4F101713}"/>
              </a:ext>
            </a:extLst>
          </p:cNvPr>
          <p:cNvSpPr txBox="1"/>
          <p:nvPr/>
        </p:nvSpPr>
        <p:spPr>
          <a:xfrm>
            <a:off x="2242571" y="23811389"/>
            <a:ext cx="1925438" cy="461665"/>
          </a:xfrm>
          <a:prstGeom prst="rect">
            <a:avLst/>
          </a:prstGeom>
          <a:noFill/>
        </p:spPr>
        <p:txBody>
          <a:bodyPr wrap="square" rtlCol="0">
            <a:spAutoFit/>
          </a:bodyPr>
          <a:lstStyle/>
          <a:p>
            <a:pPr>
              <a:spcAft>
                <a:spcPts val="600"/>
              </a:spcAft>
            </a:pPr>
            <a:r>
              <a:rPr lang="en-US" sz="2400" noProof="1">
                <a:latin typeface="Avenir Heavy"/>
                <a:cs typeface="Avenir Heavy"/>
              </a:rPr>
              <a:t>Magnitude</a:t>
            </a:r>
          </a:p>
        </p:txBody>
      </p:sp>
      <p:sp>
        <p:nvSpPr>
          <p:cNvPr id="71" name="Textfeld 44">
            <a:extLst>
              <a:ext uri="{FF2B5EF4-FFF2-40B4-BE49-F238E27FC236}">
                <a16:creationId xmlns:a16="http://schemas.microsoft.com/office/drawing/2014/main" id="{817011CE-9F7F-46EC-BC03-D276FFE946FA}"/>
              </a:ext>
            </a:extLst>
          </p:cNvPr>
          <p:cNvSpPr txBox="1"/>
          <p:nvPr/>
        </p:nvSpPr>
        <p:spPr>
          <a:xfrm>
            <a:off x="6579274" y="23838083"/>
            <a:ext cx="1430613" cy="461665"/>
          </a:xfrm>
          <a:prstGeom prst="rect">
            <a:avLst/>
          </a:prstGeom>
          <a:noFill/>
        </p:spPr>
        <p:txBody>
          <a:bodyPr wrap="square" rtlCol="0">
            <a:spAutoFit/>
          </a:bodyPr>
          <a:lstStyle/>
          <a:p>
            <a:pPr>
              <a:spcAft>
                <a:spcPts val="600"/>
              </a:spcAft>
            </a:pPr>
            <a:r>
              <a:rPr lang="en-US" sz="2400" noProof="1">
                <a:latin typeface="Avenir Heavy"/>
                <a:cs typeface="Avenir Heavy"/>
              </a:rPr>
              <a:t>Value</a:t>
            </a:r>
            <a:endParaRPr lang="en-US" sz="3200" noProof="1">
              <a:latin typeface="Avenir Heavy"/>
              <a:cs typeface="Avenir Heavy"/>
            </a:endParaRPr>
          </a:p>
        </p:txBody>
      </p:sp>
      <p:sp>
        <p:nvSpPr>
          <p:cNvPr id="72" name="Textfeld 44">
            <a:extLst>
              <a:ext uri="{FF2B5EF4-FFF2-40B4-BE49-F238E27FC236}">
                <a16:creationId xmlns:a16="http://schemas.microsoft.com/office/drawing/2014/main" id="{B0939118-83AE-4C7A-811D-0D2591853B3A}"/>
              </a:ext>
            </a:extLst>
          </p:cNvPr>
          <p:cNvSpPr txBox="1"/>
          <p:nvPr/>
        </p:nvSpPr>
        <p:spPr>
          <a:xfrm>
            <a:off x="455356" y="24396597"/>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Low</a:t>
            </a:r>
          </a:p>
        </p:txBody>
      </p:sp>
      <p:sp>
        <p:nvSpPr>
          <p:cNvPr id="73" name="Textfeld 44">
            <a:extLst>
              <a:ext uri="{FF2B5EF4-FFF2-40B4-BE49-F238E27FC236}">
                <a16:creationId xmlns:a16="http://schemas.microsoft.com/office/drawing/2014/main" id="{923DB65B-20F5-46A4-8750-8C130F6636C4}"/>
              </a:ext>
            </a:extLst>
          </p:cNvPr>
          <p:cNvSpPr txBox="1"/>
          <p:nvPr/>
        </p:nvSpPr>
        <p:spPr>
          <a:xfrm>
            <a:off x="485391" y="25219512"/>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Mid</a:t>
            </a:r>
          </a:p>
        </p:txBody>
      </p:sp>
      <p:sp>
        <p:nvSpPr>
          <p:cNvPr id="74" name="Textfeld 44">
            <a:extLst>
              <a:ext uri="{FF2B5EF4-FFF2-40B4-BE49-F238E27FC236}">
                <a16:creationId xmlns:a16="http://schemas.microsoft.com/office/drawing/2014/main" id="{54E8FA0F-F89B-40CD-A13D-C3FFAE3B07AA}"/>
              </a:ext>
            </a:extLst>
          </p:cNvPr>
          <p:cNvSpPr txBox="1"/>
          <p:nvPr/>
        </p:nvSpPr>
        <p:spPr>
          <a:xfrm>
            <a:off x="450290" y="25942012"/>
            <a:ext cx="882093" cy="461665"/>
          </a:xfrm>
          <a:prstGeom prst="rect">
            <a:avLst/>
          </a:prstGeom>
          <a:noFill/>
        </p:spPr>
        <p:txBody>
          <a:bodyPr wrap="square" rtlCol="0">
            <a:spAutoFit/>
          </a:bodyPr>
          <a:lstStyle/>
          <a:p>
            <a:pPr>
              <a:spcAft>
                <a:spcPts val="600"/>
              </a:spcAft>
            </a:pPr>
            <a:r>
              <a:rPr lang="en-US" sz="2400" noProof="1">
                <a:latin typeface="Avenir Heavy"/>
                <a:cs typeface="Avenir Heavy"/>
              </a:rPr>
              <a:t>High</a:t>
            </a:r>
          </a:p>
        </p:txBody>
      </p:sp>
      <p:sp>
        <p:nvSpPr>
          <p:cNvPr id="78" name="Rectangle 77">
            <a:extLst>
              <a:ext uri="{FF2B5EF4-FFF2-40B4-BE49-F238E27FC236}">
                <a16:creationId xmlns:a16="http://schemas.microsoft.com/office/drawing/2014/main" id="{F46199EF-AEBD-436B-87B9-1AADD63FA297}"/>
              </a:ext>
            </a:extLst>
          </p:cNvPr>
          <p:cNvSpPr/>
          <p:nvPr/>
        </p:nvSpPr>
        <p:spPr>
          <a:xfrm>
            <a:off x="14989530" y="16770219"/>
            <a:ext cx="6236677" cy="446276"/>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1B  </a:t>
            </a:r>
            <a:r>
              <a:rPr lang="en-US" sz="900" dirty="0">
                <a:latin typeface="Avenir Roman" panose="02000503020000020003"/>
              </a:rPr>
              <a:t>Collins, A. G., &amp; Frank, M. J. (2014). Opponent actor learning (</a:t>
            </a:r>
            <a:r>
              <a:rPr lang="en-US" sz="900" dirty="0" err="1">
                <a:latin typeface="Avenir Roman" panose="02000503020000020003"/>
              </a:rPr>
              <a:t>OpAL</a:t>
            </a:r>
            <a:r>
              <a:rPr lang="en-US" sz="900" dirty="0">
                <a:latin typeface="Avenir Roman" panose="02000503020000020003"/>
              </a:rPr>
              <a:t>): Modeling interactive effects of striatal dopamine on reinforcement learning and choice incentive. </a:t>
            </a:r>
            <a:r>
              <a:rPr lang="en-US" sz="900" i="1" dirty="0">
                <a:latin typeface="Avenir Roman" panose="02000503020000020003"/>
              </a:rPr>
              <a:t>Psychological review</a:t>
            </a:r>
            <a:r>
              <a:rPr lang="en-US" sz="900" dirty="0">
                <a:latin typeface="Avenir Roman" panose="02000503020000020003"/>
              </a:rPr>
              <a:t>, </a:t>
            </a:r>
            <a:r>
              <a:rPr lang="en-US" sz="900" i="1" dirty="0">
                <a:latin typeface="Avenir Roman" panose="02000503020000020003"/>
              </a:rPr>
              <a:t>121</a:t>
            </a:r>
            <a:r>
              <a:rPr lang="en-US" sz="900" dirty="0">
                <a:latin typeface="Avenir Roman" panose="02000503020000020003"/>
              </a:rPr>
              <a:t>(3), 337.</a:t>
            </a:r>
          </a:p>
          <a:p>
            <a:endParaRPr lang="en-US" sz="500" dirty="0">
              <a:latin typeface="Avenir Roman" panose="02000503020000020003"/>
              <a:cs typeface="Arial" panose="020B0604020202020204" pitchFamily="34" charset="0"/>
            </a:endParaRPr>
          </a:p>
        </p:txBody>
      </p:sp>
      <p:sp>
        <p:nvSpPr>
          <p:cNvPr id="79" name="Rectangle 78">
            <a:extLst>
              <a:ext uri="{FF2B5EF4-FFF2-40B4-BE49-F238E27FC236}">
                <a16:creationId xmlns:a16="http://schemas.microsoft.com/office/drawing/2014/main" id="{C9E794C2-EB8A-4936-8ED3-68120D89277B}"/>
              </a:ext>
            </a:extLst>
          </p:cNvPr>
          <p:cNvSpPr/>
          <p:nvPr/>
        </p:nvSpPr>
        <p:spPr>
          <a:xfrm>
            <a:off x="1177911" y="16900472"/>
            <a:ext cx="6236677" cy="230832"/>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a:t>
            </a:r>
            <a:r>
              <a:rPr lang="en-US" sz="900" dirty="0">
                <a:latin typeface="Avenir Roman" panose="02000503020000020003"/>
              </a:rPr>
              <a:t>Schultz, W. (2001). Book review: Reward signaling by dopamine neurons. </a:t>
            </a:r>
            <a:r>
              <a:rPr lang="en-US" sz="900" i="1" dirty="0">
                <a:latin typeface="Avenir Roman" panose="02000503020000020003"/>
              </a:rPr>
              <a:t>The Neuroscientist</a:t>
            </a:r>
            <a:r>
              <a:rPr lang="en-US" sz="900" dirty="0">
                <a:latin typeface="Avenir Roman" panose="02000503020000020003"/>
              </a:rPr>
              <a:t>, </a:t>
            </a:r>
            <a:r>
              <a:rPr lang="en-US" sz="900" i="1" dirty="0">
                <a:latin typeface="Avenir Roman" panose="02000503020000020003"/>
              </a:rPr>
              <a:t>7</a:t>
            </a:r>
            <a:r>
              <a:rPr lang="en-US" sz="900" dirty="0">
                <a:latin typeface="Avenir Roman" panose="02000503020000020003"/>
              </a:rPr>
              <a:t>(4), 293-302</a:t>
            </a:r>
          </a:p>
        </p:txBody>
      </p:sp>
      <p:grpSp>
        <p:nvGrpSpPr>
          <p:cNvPr id="75" name="Group 74">
            <a:extLst>
              <a:ext uri="{FF2B5EF4-FFF2-40B4-BE49-F238E27FC236}">
                <a16:creationId xmlns:a16="http://schemas.microsoft.com/office/drawing/2014/main" id="{3B490E13-4894-41BE-89E5-7AABAB118510}"/>
              </a:ext>
            </a:extLst>
          </p:cNvPr>
          <p:cNvGrpSpPr/>
          <p:nvPr/>
        </p:nvGrpSpPr>
        <p:grpSpPr>
          <a:xfrm>
            <a:off x="13520766" y="21175596"/>
            <a:ext cx="3541210" cy="2283204"/>
            <a:chOff x="5193079" y="4397282"/>
            <a:chExt cx="1501629" cy="968179"/>
          </a:xfrm>
        </p:grpSpPr>
        <p:pic>
          <p:nvPicPr>
            <p:cNvPr id="76" name="Picture 75">
              <a:extLst>
                <a:ext uri="{FF2B5EF4-FFF2-40B4-BE49-F238E27FC236}">
                  <a16:creationId xmlns:a16="http://schemas.microsoft.com/office/drawing/2014/main" id="{DB089E7D-330D-4B02-827B-9E0553E6C469}"/>
                </a:ext>
              </a:extLst>
            </p:cNvPr>
            <p:cNvPicPr>
              <a:picLocks noChangeAspect="1"/>
            </p:cNvPicPr>
            <p:nvPr/>
          </p:nvPicPr>
          <p:blipFill>
            <a:blip r:embed="rId13"/>
            <a:stretch>
              <a:fillRect/>
            </a:stretch>
          </p:blipFill>
          <p:spPr>
            <a:xfrm>
              <a:off x="5278270" y="4458623"/>
              <a:ext cx="1407304" cy="876897"/>
            </a:xfrm>
            <a:prstGeom prst="rect">
              <a:avLst/>
            </a:prstGeom>
          </p:spPr>
        </p:pic>
        <p:sp>
          <p:nvSpPr>
            <p:cNvPr id="77" name="Rectangle 76">
              <a:extLst>
                <a:ext uri="{FF2B5EF4-FFF2-40B4-BE49-F238E27FC236}">
                  <a16:creationId xmlns:a16="http://schemas.microsoft.com/office/drawing/2014/main" id="{9602A3DE-DCE2-46EA-A232-6E5587629C04}"/>
                </a:ext>
              </a:extLst>
            </p:cNvPr>
            <p:cNvSpPr/>
            <p:nvPr/>
          </p:nvSpPr>
          <p:spPr>
            <a:xfrm>
              <a:off x="5193079" y="4397282"/>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590BE123-8576-46DB-B14B-4F95382A6D1F}"/>
              </a:ext>
            </a:extLst>
          </p:cNvPr>
          <p:cNvGrpSpPr/>
          <p:nvPr/>
        </p:nvGrpSpPr>
        <p:grpSpPr>
          <a:xfrm>
            <a:off x="17692021" y="19272173"/>
            <a:ext cx="4075200" cy="2682719"/>
            <a:chOff x="3284310" y="5592929"/>
            <a:chExt cx="1728064" cy="1137591"/>
          </a:xfrm>
        </p:grpSpPr>
        <p:pic>
          <p:nvPicPr>
            <p:cNvPr id="81" name="Picture 80">
              <a:extLst>
                <a:ext uri="{FF2B5EF4-FFF2-40B4-BE49-F238E27FC236}">
                  <a16:creationId xmlns:a16="http://schemas.microsoft.com/office/drawing/2014/main" id="{760A7B42-C57C-4928-B0ED-B40DDEE89375}"/>
                </a:ext>
              </a:extLst>
            </p:cNvPr>
            <p:cNvPicPr>
              <a:picLocks noChangeAspect="1"/>
            </p:cNvPicPr>
            <p:nvPr/>
          </p:nvPicPr>
          <p:blipFill>
            <a:blip r:embed="rId14"/>
            <a:stretch>
              <a:fillRect/>
            </a:stretch>
          </p:blipFill>
          <p:spPr>
            <a:xfrm>
              <a:off x="3337028" y="5662776"/>
              <a:ext cx="1675346" cy="1067744"/>
            </a:xfrm>
            <a:prstGeom prst="rect">
              <a:avLst/>
            </a:prstGeom>
          </p:spPr>
        </p:pic>
        <p:sp>
          <p:nvSpPr>
            <p:cNvPr id="82" name="Rectangle 81">
              <a:extLst>
                <a:ext uri="{FF2B5EF4-FFF2-40B4-BE49-F238E27FC236}">
                  <a16:creationId xmlns:a16="http://schemas.microsoft.com/office/drawing/2014/main" id="{2ED23206-4959-4D4C-BD73-77F4F9BF3FCD}"/>
                </a:ext>
              </a:extLst>
            </p:cNvPr>
            <p:cNvSpPr/>
            <p:nvPr/>
          </p:nvSpPr>
          <p:spPr>
            <a:xfrm>
              <a:off x="3284310" y="5592929"/>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F9D25BB0-C6EB-4768-BC78-20469533D434}"/>
              </a:ext>
            </a:extLst>
          </p:cNvPr>
          <p:cNvGrpSpPr/>
          <p:nvPr/>
        </p:nvGrpSpPr>
        <p:grpSpPr>
          <a:xfrm>
            <a:off x="105684" y="20694946"/>
            <a:ext cx="4887582" cy="3119162"/>
            <a:chOff x="532014" y="580779"/>
            <a:chExt cx="2072549" cy="1322661"/>
          </a:xfrm>
        </p:grpSpPr>
        <p:pic>
          <p:nvPicPr>
            <p:cNvPr id="93" name="Picture 92">
              <a:extLst>
                <a:ext uri="{FF2B5EF4-FFF2-40B4-BE49-F238E27FC236}">
                  <a16:creationId xmlns:a16="http://schemas.microsoft.com/office/drawing/2014/main" id="{C884035C-8C96-4525-8A1C-349A7EFDBFCB}"/>
                </a:ext>
              </a:extLst>
            </p:cNvPr>
            <p:cNvPicPr>
              <a:picLocks noChangeAspect="1"/>
            </p:cNvPicPr>
            <p:nvPr/>
          </p:nvPicPr>
          <p:blipFill>
            <a:blip r:embed="rId15"/>
            <a:stretch>
              <a:fillRect/>
            </a:stretch>
          </p:blipFill>
          <p:spPr>
            <a:xfrm>
              <a:off x="532014" y="580779"/>
              <a:ext cx="2072549" cy="1322661"/>
            </a:xfrm>
            <a:prstGeom prst="rect">
              <a:avLst/>
            </a:prstGeom>
          </p:spPr>
        </p:pic>
        <p:sp>
          <p:nvSpPr>
            <p:cNvPr id="94" name="Rectangle 93">
              <a:extLst>
                <a:ext uri="{FF2B5EF4-FFF2-40B4-BE49-F238E27FC236}">
                  <a16:creationId xmlns:a16="http://schemas.microsoft.com/office/drawing/2014/main" id="{122E1A2E-4307-48E2-BB4F-A599D8AB53E6}"/>
                </a:ext>
              </a:extLst>
            </p:cNvPr>
            <p:cNvSpPr/>
            <p:nvPr/>
          </p:nvSpPr>
          <p:spPr>
            <a:xfrm>
              <a:off x="814026" y="78321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5" name="Straight Arrow Connector 94">
            <a:extLst>
              <a:ext uri="{FF2B5EF4-FFF2-40B4-BE49-F238E27FC236}">
                <a16:creationId xmlns:a16="http://schemas.microsoft.com/office/drawing/2014/main" id="{439E266D-AC50-4D35-8833-D367E9C376D8}"/>
              </a:ext>
            </a:extLst>
          </p:cNvPr>
          <p:cNvCxnSpPr>
            <a:cxnSpLocks/>
            <a:endCxn id="88" idx="1"/>
          </p:cNvCxnSpPr>
          <p:nvPr/>
        </p:nvCxnSpPr>
        <p:spPr>
          <a:xfrm>
            <a:off x="8601129" y="22319183"/>
            <a:ext cx="664878" cy="4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2A28F7A5-8EEE-4088-91E1-D0EC1CB97E9F}"/>
              </a:ext>
            </a:extLst>
          </p:cNvPr>
          <p:cNvCxnSpPr>
            <a:cxnSpLocks/>
          </p:cNvCxnSpPr>
          <p:nvPr/>
        </p:nvCxnSpPr>
        <p:spPr>
          <a:xfrm flipV="1">
            <a:off x="17059647" y="21553271"/>
            <a:ext cx="618264" cy="809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64888D9A-98AE-4303-B272-3CBC1BAF0F2E}"/>
              </a:ext>
            </a:extLst>
          </p:cNvPr>
          <p:cNvCxnSpPr>
            <a:cxnSpLocks/>
          </p:cNvCxnSpPr>
          <p:nvPr/>
        </p:nvCxnSpPr>
        <p:spPr>
          <a:xfrm>
            <a:off x="12830584" y="22363114"/>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FF9B8245-ECC1-4A9A-938A-A83756DD77EC}"/>
              </a:ext>
            </a:extLst>
          </p:cNvPr>
          <p:cNvCxnSpPr>
            <a:cxnSpLocks/>
          </p:cNvCxnSpPr>
          <p:nvPr/>
        </p:nvCxnSpPr>
        <p:spPr>
          <a:xfrm>
            <a:off x="4352783" y="22327179"/>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685D7811-258B-4CF3-9A11-45BF909D3B4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024285" y="12693624"/>
            <a:ext cx="5724132" cy="3782614"/>
          </a:xfrm>
          <a:prstGeom prst="rect">
            <a:avLst/>
          </a:prstGeom>
        </p:spPr>
      </p:pic>
      <p:grpSp>
        <p:nvGrpSpPr>
          <p:cNvPr id="86" name="Group 85">
            <a:extLst>
              <a:ext uri="{FF2B5EF4-FFF2-40B4-BE49-F238E27FC236}">
                <a16:creationId xmlns:a16="http://schemas.microsoft.com/office/drawing/2014/main" id="{5C11FA0B-74C1-4A1A-8B9D-A9425C35A80D}"/>
              </a:ext>
            </a:extLst>
          </p:cNvPr>
          <p:cNvGrpSpPr/>
          <p:nvPr/>
        </p:nvGrpSpPr>
        <p:grpSpPr>
          <a:xfrm>
            <a:off x="9266007" y="21181957"/>
            <a:ext cx="3541212" cy="2574991"/>
            <a:chOff x="819618" y="3498113"/>
            <a:chExt cx="1501629" cy="1091909"/>
          </a:xfrm>
        </p:grpSpPr>
        <p:pic>
          <p:nvPicPr>
            <p:cNvPr id="87" name="Picture 86">
              <a:extLst>
                <a:ext uri="{FF2B5EF4-FFF2-40B4-BE49-F238E27FC236}">
                  <a16:creationId xmlns:a16="http://schemas.microsoft.com/office/drawing/2014/main" id="{C0F04ED6-05D6-4B09-BA57-DC7783AF24B0}"/>
                </a:ext>
              </a:extLst>
            </p:cNvPr>
            <p:cNvPicPr>
              <a:picLocks noChangeAspect="1"/>
            </p:cNvPicPr>
            <p:nvPr/>
          </p:nvPicPr>
          <p:blipFill>
            <a:blip r:embed="rId17"/>
            <a:stretch>
              <a:fillRect/>
            </a:stretch>
          </p:blipFill>
          <p:spPr>
            <a:xfrm>
              <a:off x="840028" y="3535624"/>
              <a:ext cx="1449798" cy="1054398"/>
            </a:xfrm>
            <a:prstGeom prst="rect">
              <a:avLst/>
            </a:prstGeom>
          </p:spPr>
        </p:pic>
        <p:sp>
          <p:nvSpPr>
            <p:cNvPr id="88" name="Rectangle 87">
              <a:extLst>
                <a:ext uri="{FF2B5EF4-FFF2-40B4-BE49-F238E27FC236}">
                  <a16:creationId xmlns:a16="http://schemas.microsoft.com/office/drawing/2014/main" id="{A4DB7B73-7F9C-446B-B549-949C69B706C4}"/>
                </a:ext>
              </a:extLst>
            </p:cNvPr>
            <p:cNvSpPr/>
            <p:nvPr/>
          </p:nvSpPr>
          <p:spPr>
            <a:xfrm>
              <a:off x="819618" y="349811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3570FC8C-0B98-416F-9D17-B1332CB5E64D}"/>
              </a:ext>
            </a:extLst>
          </p:cNvPr>
          <p:cNvCxnSpPr>
            <a:cxnSpLocks/>
          </p:cNvCxnSpPr>
          <p:nvPr/>
        </p:nvCxnSpPr>
        <p:spPr>
          <a:xfrm>
            <a:off x="17061720" y="22343925"/>
            <a:ext cx="787040" cy="744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Textfeld 44">
            <a:extLst>
              <a:ext uri="{FF2B5EF4-FFF2-40B4-BE49-F238E27FC236}">
                <a16:creationId xmlns:a16="http://schemas.microsoft.com/office/drawing/2014/main" id="{5AAD61C5-D8EE-40E4-AC50-56B9E19CDD72}"/>
              </a:ext>
            </a:extLst>
          </p:cNvPr>
          <p:cNvSpPr txBox="1"/>
          <p:nvPr/>
        </p:nvSpPr>
        <p:spPr>
          <a:xfrm>
            <a:off x="1392161" y="26843624"/>
            <a:ext cx="7541407" cy="3000821"/>
          </a:xfrm>
          <a:prstGeom prst="rect">
            <a:avLst/>
          </a:prstGeom>
          <a:noFill/>
        </p:spPr>
        <p:txBody>
          <a:bodyPr wrap="square" rtlCol="0">
            <a:spAutoFit/>
          </a:bodyPr>
          <a:lstStyle/>
          <a:p>
            <a:pPr>
              <a:spcAft>
                <a:spcPts val="600"/>
              </a:spcAft>
            </a:pPr>
            <a:r>
              <a:rPr lang="en-US" sz="3000" noProof="1">
                <a:latin typeface="+mj-lt"/>
                <a:cs typeface="Avenir Heavy"/>
              </a:rPr>
              <a:t>Catch Trials</a:t>
            </a:r>
            <a:endParaRPr lang="en-US" sz="3200" noProof="1">
              <a:latin typeface="+mj-lt"/>
              <a:cs typeface="Avenir Heavy"/>
            </a:endParaRPr>
          </a:p>
          <a:p>
            <a:pPr>
              <a:spcAft>
                <a:spcPts val="600"/>
              </a:spcAft>
            </a:pPr>
            <a:r>
              <a:rPr lang="en-US" sz="2400" noProof="1">
                <a:latin typeface="+mj-lt"/>
              </a:rPr>
              <a:t>6 catch trials were included in the task design.</a:t>
            </a:r>
          </a:p>
          <a:p>
            <a:pPr marL="342900" indent="-342900">
              <a:spcAft>
                <a:spcPts val="600"/>
              </a:spcAft>
              <a:buFont typeface="Arial" panose="020B0604020202020204" pitchFamily="34" charset="0"/>
              <a:buChar char="•"/>
            </a:pPr>
            <a:r>
              <a:rPr lang="en-US" sz="2400" noProof="1">
                <a:latin typeface="+mj-lt"/>
              </a:rPr>
              <a:t> In 3 catch trials, the reward of the gamble matched the sure amount (offering no incentive to gamble). </a:t>
            </a:r>
          </a:p>
          <a:p>
            <a:pPr marL="342900" indent="-342900">
              <a:spcAft>
                <a:spcPts val="600"/>
              </a:spcAft>
              <a:buFont typeface="Arial" panose="020B0604020202020204" pitchFamily="34" charset="0"/>
              <a:buChar char="•"/>
            </a:pPr>
            <a:r>
              <a:rPr lang="en-US" sz="2400" noProof="1">
                <a:latin typeface="+mj-lt"/>
              </a:rPr>
              <a:t>In the other 3 catch trials, the possible loss of the gamble matched the sure amount (offering no incentive to accept the sure thing).</a:t>
            </a:r>
          </a:p>
        </p:txBody>
      </p:sp>
      <p:sp>
        <p:nvSpPr>
          <p:cNvPr id="110" name="Textfeld 44">
            <a:extLst>
              <a:ext uri="{FF2B5EF4-FFF2-40B4-BE49-F238E27FC236}">
                <a16:creationId xmlns:a16="http://schemas.microsoft.com/office/drawing/2014/main" id="{CFF8DDDF-E286-4488-A28F-061DAE41E37C}"/>
              </a:ext>
            </a:extLst>
          </p:cNvPr>
          <p:cNvSpPr txBox="1"/>
          <p:nvPr/>
        </p:nvSpPr>
        <p:spPr>
          <a:xfrm>
            <a:off x="23309703" y="15349140"/>
            <a:ext cx="8585667" cy="553998"/>
          </a:xfrm>
          <a:prstGeom prst="rect">
            <a:avLst/>
          </a:prstGeom>
          <a:noFill/>
        </p:spPr>
        <p:txBody>
          <a:bodyPr wrap="square" rtlCol="0">
            <a:spAutoFit/>
          </a:bodyPr>
          <a:lstStyle/>
          <a:p>
            <a:pPr>
              <a:spcAft>
                <a:spcPts val="600"/>
              </a:spcAft>
            </a:pPr>
            <a:r>
              <a:rPr lang="en-US" sz="3000" noProof="1">
                <a:latin typeface="+mj-lt"/>
                <a:cs typeface="Avenir Heavy"/>
              </a:rPr>
              <a:t>Participants who passed all the catch trials (n=58)</a:t>
            </a:r>
            <a:endParaRPr lang="en-US" sz="3200" noProof="1">
              <a:latin typeface="+mj-lt"/>
              <a:cs typeface="Avenir Heavy"/>
            </a:endParaRPr>
          </a:p>
        </p:txBody>
      </p:sp>
      <p:sp>
        <p:nvSpPr>
          <p:cNvPr id="111" name="Textfeld 44">
            <a:extLst>
              <a:ext uri="{FF2B5EF4-FFF2-40B4-BE49-F238E27FC236}">
                <a16:creationId xmlns:a16="http://schemas.microsoft.com/office/drawing/2014/main" id="{A8FD1E4B-BC05-4BBE-B92C-91693A2863FC}"/>
              </a:ext>
            </a:extLst>
          </p:cNvPr>
          <p:cNvSpPr txBox="1"/>
          <p:nvPr/>
        </p:nvSpPr>
        <p:spPr>
          <a:xfrm>
            <a:off x="22607510" y="9677252"/>
            <a:ext cx="9081386" cy="553998"/>
          </a:xfrm>
          <a:prstGeom prst="rect">
            <a:avLst/>
          </a:prstGeom>
          <a:noFill/>
        </p:spPr>
        <p:txBody>
          <a:bodyPr wrap="square" rtlCol="0">
            <a:spAutoFit/>
          </a:bodyPr>
          <a:lstStyle/>
          <a:p>
            <a:pPr>
              <a:spcAft>
                <a:spcPts val="600"/>
              </a:spcAft>
            </a:pPr>
            <a:r>
              <a:rPr lang="en-US" sz="3000" noProof="1">
                <a:latin typeface="+mj-lt"/>
                <a:cs typeface="Avenir Heavy"/>
              </a:rPr>
              <a:t>Participants who failed at least one catch trial (n=82)</a:t>
            </a:r>
            <a:endParaRPr lang="en-US" sz="3200" noProof="1">
              <a:latin typeface="+mj-lt"/>
              <a:cs typeface="Avenir Heavy"/>
            </a:endParaRPr>
          </a:p>
        </p:txBody>
      </p:sp>
      <p:sp>
        <p:nvSpPr>
          <p:cNvPr id="115" name="Textfeld 44">
            <a:extLst>
              <a:ext uri="{FF2B5EF4-FFF2-40B4-BE49-F238E27FC236}">
                <a16:creationId xmlns:a16="http://schemas.microsoft.com/office/drawing/2014/main" id="{386029B5-78FA-4509-9F15-08C34E2CD6DE}"/>
              </a:ext>
            </a:extLst>
          </p:cNvPr>
          <p:cNvSpPr txBox="1"/>
          <p:nvPr/>
        </p:nvSpPr>
        <p:spPr>
          <a:xfrm>
            <a:off x="22649274" y="4678658"/>
            <a:ext cx="8585667" cy="553998"/>
          </a:xfrm>
          <a:prstGeom prst="rect">
            <a:avLst/>
          </a:prstGeom>
          <a:noFill/>
        </p:spPr>
        <p:txBody>
          <a:bodyPr wrap="square" rtlCol="0">
            <a:spAutoFit/>
          </a:bodyPr>
          <a:lstStyle/>
          <a:p>
            <a:pPr>
              <a:spcAft>
                <a:spcPts val="600"/>
              </a:spcAft>
            </a:pPr>
            <a:r>
              <a:rPr lang="en-US" sz="3000" noProof="1">
                <a:latin typeface="+mj-lt"/>
                <a:cs typeface="Avenir Heavy"/>
              </a:rPr>
              <a:t>All participants (n=140)</a:t>
            </a:r>
            <a:endParaRPr lang="en-US" sz="3200" noProof="1">
              <a:latin typeface="+mj-lt"/>
              <a:cs typeface="Avenir Heavy"/>
            </a:endParaRPr>
          </a:p>
        </p:txBody>
      </p:sp>
      <p:pic>
        <p:nvPicPr>
          <p:cNvPr id="23" name="Picture 22">
            <a:extLst>
              <a:ext uri="{FF2B5EF4-FFF2-40B4-BE49-F238E27FC236}">
                <a16:creationId xmlns:a16="http://schemas.microsoft.com/office/drawing/2014/main" id="{3A04715D-CB9C-4D4D-8F29-18B3DA8F6D7F}"/>
              </a:ext>
            </a:extLst>
          </p:cNvPr>
          <p:cNvPicPr>
            <a:picLocks noChangeAspect="1"/>
          </p:cNvPicPr>
          <p:nvPr/>
        </p:nvPicPr>
        <p:blipFill>
          <a:blip r:embed="rId18"/>
          <a:stretch>
            <a:fillRect/>
          </a:stretch>
        </p:blipFill>
        <p:spPr>
          <a:xfrm>
            <a:off x="33684812" y="5627760"/>
            <a:ext cx="4566441" cy="3001675"/>
          </a:xfrm>
          <a:prstGeom prst="rect">
            <a:avLst/>
          </a:prstGeom>
        </p:spPr>
      </p:pic>
      <p:pic>
        <p:nvPicPr>
          <p:cNvPr id="31" name="Picture 30">
            <a:extLst>
              <a:ext uri="{FF2B5EF4-FFF2-40B4-BE49-F238E27FC236}">
                <a16:creationId xmlns:a16="http://schemas.microsoft.com/office/drawing/2014/main" id="{1E70712B-D465-4D42-8B5B-782D17293E10}"/>
              </a:ext>
            </a:extLst>
          </p:cNvPr>
          <p:cNvPicPr>
            <a:picLocks noChangeAspect="1"/>
          </p:cNvPicPr>
          <p:nvPr/>
        </p:nvPicPr>
        <p:blipFill>
          <a:blip r:embed="rId19"/>
          <a:stretch>
            <a:fillRect/>
          </a:stretch>
        </p:blipFill>
        <p:spPr>
          <a:xfrm>
            <a:off x="21849089" y="5410640"/>
            <a:ext cx="5814874" cy="3822310"/>
          </a:xfrm>
          <a:prstGeom prst="rect">
            <a:avLst/>
          </a:prstGeom>
        </p:spPr>
      </p:pic>
      <p:pic>
        <p:nvPicPr>
          <p:cNvPr id="33" name="Picture 32">
            <a:extLst>
              <a:ext uri="{FF2B5EF4-FFF2-40B4-BE49-F238E27FC236}">
                <a16:creationId xmlns:a16="http://schemas.microsoft.com/office/drawing/2014/main" id="{200420A8-17DA-4B2E-BC71-E0B21CFD21AD}"/>
              </a:ext>
            </a:extLst>
          </p:cNvPr>
          <p:cNvPicPr>
            <a:picLocks noChangeAspect="1"/>
          </p:cNvPicPr>
          <p:nvPr/>
        </p:nvPicPr>
        <p:blipFill>
          <a:blip r:embed="rId20"/>
          <a:stretch>
            <a:fillRect/>
          </a:stretch>
        </p:blipFill>
        <p:spPr>
          <a:xfrm>
            <a:off x="27821322" y="5399122"/>
            <a:ext cx="5812545" cy="3820780"/>
          </a:xfrm>
          <a:prstGeom prst="rect">
            <a:avLst/>
          </a:prstGeom>
        </p:spPr>
      </p:pic>
      <p:pic>
        <p:nvPicPr>
          <p:cNvPr id="34" name="Picture 33">
            <a:extLst>
              <a:ext uri="{FF2B5EF4-FFF2-40B4-BE49-F238E27FC236}">
                <a16:creationId xmlns:a16="http://schemas.microsoft.com/office/drawing/2014/main" id="{04B3C686-B33A-4851-9E13-6E8369D247D3}"/>
              </a:ext>
            </a:extLst>
          </p:cNvPr>
          <p:cNvPicPr>
            <a:picLocks noChangeAspect="1"/>
          </p:cNvPicPr>
          <p:nvPr/>
        </p:nvPicPr>
        <p:blipFill>
          <a:blip r:embed="rId21"/>
          <a:stretch>
            <a:fillRect/>
          </a:stretch>
        </p:blipFill>
        <p:spPr>
          <a:xfrm>
            <a:off x="22227683" y="10397425"/>
            <a:ext cx="5946485" cy="3908823"/>
          </a:xfrm>
          <a:prstGeom prst="rect">
            <a:avLst/>
          </a:prstGeom>
        </p:spPr>
      </p:pic>
      <p:pic>
        <p:nvPicPr>
          <p:cNvPr id="35" name="Picture 34">
            <a:extLst>
              <a:ext uri="{FF2B5EF4-FFF2-40B4-BE49-F238E27FC236}">
                <a16:creationId xmlns:a16="http://schemas.microsoft.com/office/drawing/2014/main" id="{8B069EA2-BA63-4DB4-BF11-263BB089CCF5}"/>
              </a:ext>
            </a:extLst>
          </p:cNvPr>
          <p:cNvPicPr>
            <a:picLocks noChangeAspect="1"/>
          </p:cNvPicPr>
          <p:nvPr/>
        </p:nvPicPr>
        <p:blipFill>
          <a:blip r:embed="rId22"/>
          <a:stretch>
            <a:fillRect/>
          </a:stretch>
        </p:blipFill>
        <p:spPr>
          <a:xfrm>
            <a:off x="28254483" y="10314570"/>
            <a:ext cx="6198577" cy="4074532"/>
          </a:xfrm>
          <a:prstGeom prst="rect">
            <a:avLst/>
          </a:prstGeom>
        </p:spPr>
      </p:pic>
      <p:pic>
        <p:nvPicPr>
          <p:cNvPr id="37" name="Picture 36">
            <a:extLst>
              <a:ext uri="{FF2B5EF4-FFF2-40B4-BE49-F238E27FC236}">
                <a16:creationId xmlns:a16="http://schemas.microsoft.com/office/drawing/2014/main" id="{6FA27C94-760A-49A6-B4A4-318A3EFEA62C}"/>
              </a:ext>
            </a:extLst>
          </p:cNvPr>
          <p:cNvPicPr>
            <a:picLocks noChangeAspect="1"/>
          </p:cNvPicPr>
          <p:nvPr/>
        </p:nvPicPr>
        <p:blipFill>
          <a:blip r:embed="rId23"/>
          <a:stretch>
            <a:fillRect/>
          </a:stretch>
        </p:blipFill>
        <p:spPr>
          <a:xfrm>
            <a:off x="22455623" y="16289691"/>
            <a:ext cx="6040755" cy="3970789"/>
          </a:xfrm>
          <a:prstGeom prst="rect">
            <a:avLst/>
          </a:prstGeom>
        </p:spPr>
      </p:pic>
      <p:pic>
        <p:nvPicPr>
          <p:cNvPr id="38" name="Picture 37">
            <a:extLst>
              <a:ext uri="{FF2B5EF4-FFF2-40B4-BE49-F238E27FC236}">
                <a16:creationId xmlns:a16="http://schemas.microsoft.com/office/drawing/2014/main" id="{2FB5A567-3B50-4ED9-9185-3794C5473F2F}"/>
              </a:ext>
            </a:extLst>
          </p:cNvPr>
          <p:cNvPicPr>
            <a:picLocks noChangeAspect="1"/>
          </p:cNvPicPr>
          <p:nvPr/>
        </p:nvPicPr>
        <p:blipFill>
          <a:blip r:embed="rId24"/>
          <a:stretch>
            <a:fillRect/>
          </a:stretch>
        </p:blipFill>
        <p:spPr>
          <a:xfrm>
            <a:off x="28280757" y="16301848"/>
            <a:ext cx="5908369" cy="3883768"/>
          </a:xfrm>
          <a:prstGeom prst="rect">
            <a:avLst/>
          </a:prstGeom>
        </p:spPr>
      </p:pic>
      <p:pic>
        <p:nvPicPr>
          <p:cNvPr id="10" name="Picture 9">
            <a:extLst>
              <a:ext uri="{FF2B5EF4-FFF2-40B4-BE49-F238E27FC236}">
                <a16:creationId xmlns:a16="http://schemas.microsoft.com/office/drawing/2014/main" id="{2094A08A-0EE4-4C88-966C-046A93411DB3}"/>
              </a:ext>
            </a:extLst>
          </p:cNvPr>
          <p:cNvPicPr>
            <a:picLocks noChangeAspect="1"/>
          </p:cNvPicPr>
          <p:nvPr/>
        </p:nvPicPr>
        <p:blipFill>
          <a:blip r:embed="rId25"/>
          <a:stretch>
            <a:fillRect/>
          </a:stretch>
        </p:blipFill>
        <p:spPr>
          <a:xfrm>
            <a:off x="34834876" y="12381123"/>
            <a:ext cx="2977050" cy="2180419"/>
          </a:xfrm>
          <a:prstGeom prst="rect">
            <a:avLst/>
          </a:prstGeom>
        </p:spPr>
      </p:pic>
      <p:pic>
        <p:nvPicPr>
          <p:cNvPr id="18" name="Picture 17">
            <a:extLst>
              <a:ext uri="{FF2B5EF4-FFF2-40B4-BE49-F238E27FC236}">
                <a16:creationId xmlns:a16="http://schemas.microsoft.com/office/drawing/2014/main" id="{4AC8E408-1702-4D58-955B-29FF2DE453A5}"/>
              </a:ext>
            </a:extLst>
          </p:cNvPr>
          <p:cNvPicPr>
            <a:picLocks noChangeAspect="1"/>
          </p:cNvPicPr>
          <p:nvPr/>
        </p:nvPicPr>
        <p:blipFill>
          <a:blip r:embed="rId26"/>
          <a:stretch>
            <a:fillRect/>
          </a:stretch>
        </p:blipFill>
        <p:spPr>
          <a:xfrm>
            <a:off x="38447024" y="12381123"/>
            <a:ext cx="2977050" cy="2180419"/>
          </a:xfrm>
          <a:prstGeom prst="rect">
            <a:avLst/>
          </a:prstGeom>
        </p:spPr>
      </p:pic>
      <p:pic>
        <p:nvPicPr>
          <p:cNvPr id="19" name="Picture 18">
            <a:extLst>
              <a:ext uri="{FF2B5EF4-FFF2-40B4-BE49-F238E27FC236}">
                <a16:creationId xmlns:a16="http://schemas.microsoft.com/office/drawing/2014/main" id="{9D5B5D7F-F711-488D-9D35-3C4D3DECAEE3}"/>
              </a:ext>
            </a:extLst>
          </p:cNvPr>
          <p:cNvPicPr>
            <a:picLocks noChangeAspect="1"/>
          </p:cNvPicPr>
          <p:nvPr/>
        </p:nvPicPr>
        <p:blipFill>
          <a:blip r:embed="rId27"/>
          <a:stretch>
            <a:fillRect/>
          </a:stretch>
        </p:blipFill>
        <p:spPr>
          <a:xfrm>
            <a:off x="34744651" y="17964923"/>
            <a:ext cx="2977051" cy="2180420"/>
          </a:xfrm>
          <a:prstGeom prst="rect">
            <a:avLst/>
          </a:prstGeom>
        </p:spPr>
      </p:pic>
      <p:pic>
        <p:nvPicPr>
          <p:cNvPr id="21" name="Picture 20">
            <a:extLst>
              <a:ext uri="{FF2B5EF4-FFF2-40B4-BE49-F238E27FC236}">
                <a16:creationId xmlns:a16="http://schemas.microsoft.com/office/drawing/2014/main" id="{6BA230C1-1DA9-42FC-9579-2AEA8505F46B}"/>
              </a:ext>
            </a:extLst>
          </p:cNvPr>
          <p:cNvPicPr>
            <a:picLocks noChangeAspect="1"/>
          </p:cNvPicPr>
          <p:nvPr/>
        </p:nvPicPr>
        <p:blipFill>
          <a:blip r:embed="rId28"/>
          <a:stretch>
            <a:fillRect/>
          </a:stretch>
        </p:blipFill>
        <p:spPr>
          <a:xfrm>
            <a:off x="38447024" y="18048754"/>
            <a:ext cx="2862592" cy="2096589"/>
          </a:xfrm>
          <a:prstGeom prst="rect">
            <a:avLst/>
          </a:prstGeom>
        </p:spPr>
      </p:pic>
      <p:pic>
        <p:nvPicPr>
          <p:cNvPr id="22" name="Picture 21">
            <a:extLst>
              <a:ext uri="{FF2B5EF4-FFF2-40B4-BE49-F238E27FC236}">
                <a16:creationId xmlns:a16="http://schemas.microsoft.com/office/drawing/2014/main" id="{8F207C7A-B647-4272-9B33-0B88CAB5E332}"/>
              </a:ext>
            </a:extLst>
          </p:cNvPr>
          <p:cNvPicPr>
            <a:picLocks noChangeAspect="1"/>
          </p:cNvPicPr>
          <p:nvPr/>
        </p:nvPicPr>
        <p:blipFill>
          <a:blip r:embed="rId29"/>
          <a:stretch>
            <a:fillRect/>
          </a:stretch>
        </p:blipFill>
        <p:spPr>
          <a:xfrm>
            <a:off x="34801743" y="15446099"/>
            <a:ext cx="2862865" cy="2096789"/>
          </a:xfrm>
          <a:prstGeom prst="rect">
            <a:avLst/>
          </a:prstGeom>
        </p:spPr>
      </p:pic>
      <p:pic>
        <p:nvPicPr>
          <p:cNvPr id="24" name="Picture 23">
            <a:extLst>
              <a:ext uri="{FF2B5EF4-FFF2-40B4-BE49-F238E27FC236}">
                <a16:creationId xmlns:a16="http://schemas.microsoft.com/office/drawing/2014/main" id="{E6FB8651-7D66-45C6-93F7-7BD7DF40F152}"/>
              </a:ext>
            </a:extLst>
          </p:cNvPr>
          <p:cNvPicPr>
            <a:picLocks noChangeAspect="1"/>
          </p:cNvPicPr>
          <p:nvPr/>
        </p:nvPicPr>
        <p:blipFill>
          <a:blip r:embed="rId30"/>
          <a:stretch>
            <a:fillRect/>
          </a:stretch>
        </p:blipFill>
        <p:spPr>
          <a:xfrm>
            <a:off x="38486908" y="15540337"/>
            <a:ext cx="2584382" cy="1892826"/>
          </a:xfrm>
          <a:prstGeom prst="rect">
            <a:avLst/>
          </a:prstGeom>
        </p:spPr>
      </p:pic>
      <p:pic>
        <p:nvPicPr>
          <p:cNvPr id="25" name="Picture 24">
            <a:extLst>
              <a:ext uri="{FF2B5EF4-FFF2-40B4-BE49-F238E27FC236}">
                <a16:creationId xmlns:a16="http://schemas.microsoft.com/office/drawing/2014/main" id="{4A72CFC6-E939-4E4B-A6D8-0E7910971772}"/>
              </a:ext>
            </a:extLst>
          </p:cNvPr>
          <p:cNvPicPr>
            <a:picLocks noChangeAspect="1"/>
          </p:cNvPicPr>
          <p:nvPr/>
        </p:nvPicPr>
        <p:blipFill>
          <a:blip r:embed="rId31"/>
          <a:stretch>
            <a:fillRect/>
          </a:stretch>
        </p:blipFill>
        <p:spPr>
          <a:xfrm>
            <a:off x="34834876" y="10099475"/>
            <a:ext cx="2616402" cy="1916277"/>
          </a:xfrm>
          <a:prstGeom prst="rect">
            <a:avLst/>
          </a:prstGeom>
        </p:spPr>
      </p:pic>
      <p:pic>
        <p:nvPicPr>
          <p:cNvPr id="26" name="Picture 25">
            <a:extLst>
              <a:ext uri="{FF2B5EF4-FFF2-40B4-BE49-F238E27FC236}">
                <a16:creationId xmlns:a16="http://schemas.microsoft.com/office/drawing/2014/main" id="{F6D80A29-0109-47C5-B54F-A9CF365BE7AB}"/>
              </a:ext>
            </a:extLst>
          </p:cNvPr>
          <p:cNvPicPr>
            <a:picLocks noChangeAspect="1"/>
          </p:cNvPicPr>
          <p:nvPr/>
        </p:nvPicPr>
        <p:blipFill>
          <a:blip r:embed="rId32"/>
          <a:stretch>
            <a:fillRect/>
          </a:stretch>
        </p:blipFill>
        <p:spPr>
          <a:xfrm>
            <a:off x="38447024" y="10227503"/>
            <a:ext cx="2651889" cy="1942268"/>
          </a:xfrm>
          <a:prstGeom prst="rect">
            <a:avLst/>
          </a:prstGeom>
        </p:spPr>
      </p:pic>
      <p:sp>
        <p:nvSpPr>
          <p:cNvPr id="159" name="Textfeld 47">
            <a:extLst>
              <a:ext uri="{FF2B5EF4-FFF2-40B4-BE49-F238E27FC236}">
                <a16:creationId xmlns:a16="http://schemas.microsoft.com/office/drawing/2014/main" id="{FB237A7F-6258-434A-8A64-7A6647A79ED4}"/>
              </a:ext>
            </a:extLst>
          </p:cNvPr>
          <p:cNvSpPr txBox="1"/>
          <p:nvPr/>
        </p:nvSpPr>
        <p:spPr>
          <a:xfrm>
            <a:off x="22189147" y="21564476"/>
            <a:ext cx="19253053" cy="4862870"/>
          </a:xfrm>
          <a:prstGeom prst="rect">
            <a:avLst/>
          </a:prstGeom>
          <a:noFill/>
        </p:spPr>
        <p:txBody>
          <a:bodyPr wrap="square" rtlCol="0">
            <a:spAutoFit/>
          </a:bodyPr>
          <a:lstStyle/>
          <a:p>
            <a:pPr marL="457200" indent="-457200">
              <a:buFont typeface="Arial" panose="020B0604020202020204" pitchFamily="34" charset="0"/>
              <a:buChar char="•"/>
            </a:pPr>
            <a:r>
              <a:rPr lang="en-US" sz="2600" noProof="1">
                <a:latin typeface="+mj-lt"/>
              </a:rPr>
              <a:t>The later the gamble interrupted the progress bar (i.e. the closer the participant was to the reward), the more likely a participant gambled and the lower their RT tended to be. </a:t>
            </a:r>
          </a:p>
          <a:p>
            <a:pPr marL="457200" indent="-457200">
              <a:buFont typeface="Arial" panose="020B0604020202020204" pitchFamily="34" charset="0"/>
              <a:buChar char="•"/>
            </a:pPr>
            <a:r>
              <a:rPr lang="en-US" sz="2600" noProof="1">
                <a:latin typeface="+mj-lt"/>
              </a:rPr>
              <a:t>These effects were specifically robust to participants who failed at least one catch trial. In fact, participants who passed all catch trials tended to exhibit a negative relationship between gambling propensity and interruption time. These data are indicative of a possible link between impulsivity and dopaminergic release (Buckholtz et al., 2010).</a:t>
            </a:r>
          </a:p>
          <a:p>
            <a:pPr marL="457200" indent="-457200">
              <a:buFont typeface="Arial" panose="020B0604020202020204" pitchFamily="34" charset="0"/>
              <a:buChar char="•"/>
            </a:pPr>
            <a:r>
              <a:rPr lang="en-US" sz="2600" noProof="1">
                <a:latin typeface="+mj-lt"/>
              </a:rPr>
              <a:t>Magnitude had no effect on driving the propensity  to gamble but a higher value gamble increased a participant’s propensity to gamble. This effect was strongest in individuals who passed all catch trials. </a:t>
            </a:r>
          </a:p>
          <a:p>
            <a:pPr marL="457200" indent="-457200">
              <a:buFont typeface="Arial" panose="020B0604020202020204" pitchFamily="34" charset="0"/>
              <a:buChar char="•"/>
            </a:pPr>
            <a:r>
              <a:rPr lang="en-US" sz="2600" noProof="1">
                <a:latin typeface="+mj-lt"/>
              </a:rPr>
              <a:t>Future versions will investigate the effect of the progress bar pausing, an instrumental choice being made at the time of the gamble, and removing the gamble preview.</a:t>
            </a:r>
          </a:p>
          <a:p>
            <a:pPr marL="457200" indent="-457200">
              <a:buFont typeface="Arial" panose="020B0604020202020204" pitchFamily="34" charset="0"/>
              <a:buChar char="•"/>
            </a:pPr>
            <a:r>
              <a:rPr lang="en-US" sz="2600" noProof="1">
                <a:latin typeface="+mj-lt"/>
              </a:rPr>
              <a:t>These pilot data are consistent with the theory that DA dynamics affect how humans calculate the value of an acion and that the value of such a calculation may shift as a promixity to a reward.</a:t>
            </a:r>
          </a:p>
          <a:p>
            <a:endParaRPr lang="en-US" sz="2400" noProof="1">
              <a:latin typeface="+mj-lt"/>
            </a:endParaRPr>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8767</TotalTime>
  <Words>645</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Avenir Heavy</vt:lpstr>
      <vt:lpstr>Avenir Light</vt:lpstr>
      <vt:lpstr>Avenir Roman</vt:lpstr>
      <vt:lpstr>Calibri</vt:lpstr>
      <vt:lpstr>Times New Roman</vt:lpstr>
      <vt:lpstr>Larissa-Design</vt:lpstr>
      <vt:lpstr>Ramping risk-taking: Progressing value function increases gambling in humans Guillaume J. Pagnier1,2, Andrew Westbrook2 &amp; Michael J. Frank1,2 1Department of Neuroscience, Brown University 2Department of Cognitive, Linguistic and Psychological Sciences, Brown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Aiming for the bull’s eye: Preparing for throwing, investigated with event related brain potentials. Romy Frömer1, Verena Hafner2 &amp; Werner Sommer1 1 Institut für Psychologie, Humboldt-Universität zu Berlin, 2  Institut für Informatik, Humboldt-Universität zu Berlin</dc:title>
  <dc:creator>romy</dc:creator>
  <cp:lastModifiedBy>Guillaume Pagnier</cp:lastModifiedBy>
  <cp:revision>819</cp:revision>
  <cp:lastPrinted>2018-03-23T17:00:33Z</cp:lastPrinted>
  <dcterms:created xsi:type="dcterms:W3CDTF">2011-05-19T09:45:11Z</dcterms:created>
  <dcterms:modified xsi:type="dcterms:W3CDTF">2018-10-31T04:40:34Z</dcterms:modified>
</cp:coreProperties>
</file>