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2811700" cy="30275213"/>
  <p:notesSz cx="6858000" cy="9144000"/>
  <p:defaultTextStyle>
    <a:defPPr>
      <a:defRPr lang="de-DE"/>
    </a:defPPr>
    <a:lvl1pPr marL="0" algn="l" defTabSz="3986369" rtl="0" eaLnBrk="1" latinLnBrk="0" hangingPunct="1">
      <a:defRPr sz="7800" kern="1200">
        <a:solidFill>
          <a:schemeClr val="tx1"/>
        </a:solidFill>
        <a:latin typeface="+mn-lt"/>
        <a:ea typeface="+mn-ea"/>
        <a:cs typeface="+mn-cs"/>
      </a:defRPr>
    </a:lvl1pPr>
    <a:lvl2pPr marL="1993183" algn="l" defTabSz="3986369" rtl="0" eaLnBrk="1" latinLnBrk="0" hangingPunct="1">
      <a:defRPr sz="7800" kern="1200">
        <a:solidFill>
          <a:schemeClr val="tx1"/>
        </a:solidFill>
        <a:latin typeface="+mn-lt"/>
        <a:ea typeface="+mn-ea"/>
        <a:cs typeface="+mn-cs"/>
      </a:defRPr>
    </a:lvl2pPr>
    <a:lvl3pPr marL="3986369" algn="l" defTabSz="3986369" rtl="0" eaLnBrk="1" latinLnBrk="0" hangingPunct="1">
      <a:defRPr sz="7800" kern="1200">
        <a:solidFill>
          <a:schemeClr val="tx1"/>
        </a:solidFill>
        <a:latin typeface="+mn-lt"/>
        <a:ea typeface="+mn-ea"/>
        <a:cs typeface="+mn-cs"/>
      </a:defRPr>
    </a:lvl3pPr>
    <a:lvl4pPr marL="5979552" algn="l" defTabSz="3986369" rtl="0" eaLnBrk="1" latinLnBrk="0" hangingPunct="1">
      <a:defRPr sz="7800" kern="1200">
        <a:solidFill>
          <a:schemeClr val="tx1"/>
        </a:solidFill>
        <a:latin typeface="+mn-lt"/>
        <a:ea typeface="+mn-ea"/>
        <a:cs typeface="+mn-cs"/>
      </a:defRPr>
    </a:lvl4pPr>
    <a:lvl5pPr marL="7972735" algn="l" defTabSz="3986369" rtl="0" eaLnBrk="1" latinLnBrk="0" hangingPunct="1">
      <a:defRPr sz="7800" kern="1200">
        <a:solidFill>
          <a:schemeClr val="tx1"/>
        </a:solidFill>
        <a:latin typeface="+mn-lt"/>
        <a:ea typeface="+mn-ea"/>
        <a:cs typeface="+mn-cs"/>
      </a:defRPr>
    </a:lvl5pPr>
    <a:lvl6pPr marL="9965921" algn="l" defTabSz="3986369" rtl="0" eaLnBrk="1" latinLnBrk="0" hangingPunct="1">
      <a:defRPr sz="7800" kern="1200">
        <a:solidFill>
          <a:schemeClr val="tx1"/>
        </a:solidFill>
        <a:latin typeface="+mn-lt"/>
        <a:ea typeface="+mn-ea"/>
        <a:cs typeface="+mn-cs"/>
      </a:defRPr>
    </a:lvl6pPr>
    <a:lvl7pPr marL="11959104" algn="l" defTabSz="3986369" rtl="0" eaLnBrk="1" latinLnBrk="0" hangingPunct="1">
      <a:defRPr sz="7800" kern="1200">
        <a:solidFill>
          <a:schemeClr val="tx1"/>
        </a:solidFill>
        <a:latin typeface="+mn-lt"/>
        <a:ea typeface="+mn-ea"/>
        <a:cs typeface="+mn-cs"/>
      </a:defRPr>
    </a:lvl7pPr>
    <a:lvl8pPr marL="13952290" algn="l" defTabSz="3986369" rtl="0" eaLnBrk="1" latinLnBrk="0" hangingPunct="1">
      <a:defRPr sz="7800" kern="1200">
        <a:solidFill>
          <a:schemeClr val="tx1"/>
        </a:solidFill>
        <a:latin typeface="+mn-lt"/>
        <a:ea typeface="+mn-ea"/>
        <a:cs typeface="+mn-cs"/>
      </a:defRPr>
    </a:lvl8pPr>
    <a:lvl9pPr marL="15945473" algn="l" defTabSz="3986369" rtl="0" eaLnBrk="1" latinLnBrk="0" hangingPunct="1">
      <a:defRPr sz="7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p15:clr>
            <a:srgbClr val="A4A3A4"/>
          </p15:clr>
        </p15:guide>
        <p15:guide id="2" pos="134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102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395" autoAdjust="0"/>
    <p:restoredTop sz="93020" autoAdjust="0"/>
  </p:normalViewPr>
  <p:slideViewPr>
    <p:cSldViewPr>
      <p:cViewPr>
        <p:scale>
          <a:sx n="25" d="100"/>
          <a:sy n="25" d="100"/>
        </p:scale>
        <p:origin x="1020" y="-444"/>
      </p:cViewPr>
      <p:guideLst>
        <p:guide orient="horz" pos="9536"/>
        <p:guide pos="1348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28212C-E14D-47E6-BF5A-B7E00B760EDE}" type="datetimeFigureOut">
              <a:rPr lang="de-DE" smtClean="0"/>
              <a:pPr/>
              <a:t>11.10.2018</a:t>
            </a:fld>
            <a:endParaRPr lang="de-DE" dirty="0"/>
          </a:p>
        </p:txBody>
      </p:sp>
      <p:sp>
        <p:nvSpPr>
          <p:cNvPr id="4" name="Folienbildplatzhalter 3"/>
          <p:cNvSpPr>
            <a:spLocks noGrp="1" noRot="1" noChangeAspect="1"/>
          </p:cNvSpPr>
          <p:nvPr>
            <p:ph type="sldImg" idx="2"/>
          </p:nvPr>
        </p:nvSpPr>
        <p:spPr>
          <a:xfrm>
            <a:off x="1004888" y="685800"/>
            <a:ext cx="4848225"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C67A51-A136-4E03-91EB-3FC58591863F}" type="slidenum">
              <a:rPr lang="de-DE" smtClean="0"/>
              <a:pPr/>
              <a:t>‹#›</a:t>
            </a:fld>
            <a:endParaRPr lang="de-DE" dirty="0"/>
          </a:p>
        </p:txBody>
      </p:sp>
    </p:spTree>
    <p:extLst>
      <p:ext uri="{BB962C8B-B14F-4D97-AF65-F5344CB8AC3E}">
        <p14:creationId xmlns:p14="http://schemas.microsoft.com/office/powerpoint/2010/main" val="152940609"/>
      </p:ext>
    </p:extLst>
  </p:cSld>
  <p:clrMap bg1="lt1" tx1="dk1" bg2="lt2" tx2="dk2" accent1="accent1" accent2="accent2" accent3="accent3" accent4="accent4" accent5="accent5" accent6="accent6" hlink="hlink" folHlink="folHlink"/>
  <p:notesStyle>
    <a:lvl1pPr marL="0" algn="l" defTabSz="3986369" rtl="0" eaLnBrk="1" latinLnBrk="0" hangingPunct="1">
      <a:defRPr sz="5200" kern="1200">
        <a:solidFill>
          <a:schemeClr val="tx1"/>
        </a:solidFill>
        <a:latin typeface="+mn-lt"/>
        <a:ea typeface="+mn-ea"/>
        <a:cs typeface="+mn-cs"/>
      </a:defRPr>
    </a:lvl1pPr>
    <a:lvl2pPr marL="1993183" algn="l" defTabSz="3986369" rtl="0" eaLnBrk="1" latinLnBrk="0" hangingPunct="1">
      <a:defRPr sz="5200" kern="1200">
        <a:solidFill>
          <a:schemeClr val="tx1"/>
        </a:solidFill>
        <a:latin typeface="+mn-lt"/>
        <a:ea typeface="+mn-ea"/>
        <a:cs typeface="+mn-cs"/>
      </a:defRPr>
    </a:lvl2pPr>
    <a:lvl3pPr marL="3986369" algn="l" defTabSz="3986369" rtl="0" eaLnBrk="1" latinLnBrk="0" hangingPunct="1">
      <a:defRPr sz="5200" kern="1200">
        <a:solidFill>
          <a:schemeClr val="tx1"/>
        </a:solidFill>
        <a:latin typeface="+mn-lt"/>
        <a:ea typeface="+mn-ea"/>
        <a:cs typeface="+mn-cs"/>
      </a:defRPr>
    </a:lvl3pPr>
    <a:lvl4pPr marL="5979552" algn="l" defTabSz="3986369" rtl="0" eaLnBrk="1" latinLnBrk="0" hangingPunct="1">
      <a:defRPr sz="5200" kern="1200">
        <a:solidFill>
          <a:schemeClr val="tx1"/>
        </a:solidFill>
        <a:latin typeface="+mn-lt"/>
        <a:ea typeface="+mn-ea"/>
        <a:cs typeface="+mn-cs"/>
      </a:defRPr>
    </a:lvl4pPr>
    <a:lvl5pPr marL="7972735" algn="l" defTabSz="3986369" rtl="0" eaLnBrk="1" latinLnBrk="0" hangingPunct="1">
      <a:defRPr sz="5200" kern="1200">
        <a:solidFill>
          <a:schemeClr val="tx1"/>
        </a:solidFill>
        <a:latin typeface="+mn-lt"/>
        <a:ea typeface="+mn-ea"/>
        <a:cs typeface="+mn-cs"/>
      </a:defRPr>
    </a:lvl5pPr>
    <a:lvl6pPr marL="9965921" algn="l" defTabSz="3986369" rtl="0" eaLnBrk="1" latinLnBrk="0" hangingPunct="1">
      <a:defRPr sz="5200" kern="1200">
        <a:solidFill>
          <a:schemeClr val="tx1"/>
        </a:solidFill>
        <a:latin typeface="+mn-lt"/>
        <a:ea typeface="+mn-ea"/>
        <a:cs typeface="+mn-cs"/>
      </a:defRPr>
    </a:lvl6pPr>
    <a:lvl7pPr marL="11959104" algn="l" defTabSz="3986369" rtl="0" eaLnBrk="1" latinLnBrk="0" hangingPunct="1">
      <a:defRPr sz="5200" kern="1200">
        <a:solidFill>
          <a:schemeClr val="tx1"/>
        </a:solidFill>
        <a:latin typeface="+mn-lt"/>
        <a:ea typeface="+mn-ea"/>
        <a:cs typeface="+mn-cs"/>
      </a:defRPr>
    </a:lvl7pPr>
    <a:lvl8pPr marL="13952290" algn="l" defTabSz="3986369" rtl="0" eaLnBrk="1" latinLnBrk="0" hangingPunct="1">
      <a:defRPr sz="5200" kern="1200">
        <a:solidFill>
          <a:schemeClr val="tx1"/>
        </a:solidFill>
        <a:latin typeface="+mn-lt"/>
        <a:ea typeface="+mn-ea"/>
        <a:cs typeface="+mn-cs"/>
      </a:defRPr>
    </a:lvl8pPr>
    <a:lvl9pPr marL="15945473" algn="l" defTabSz="3986369" rtl="0" eaLnBrk="1" latinLnBrk="0" hangingPunct="1">
      <a:defRPr sz="5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004888" y="685800"/>
            <a:ext cx="4848225" cy="3429000"/>
          </a:xfrm>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6BC67A51-A136-4E03-91EB-3FC58591863F}" type="slidenum">
              <a:rPr lang="de-DE" smtClean="0"/>
              <a:pPr/>
              <a:t>1</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3210878" y="9404948"/>
            <a:ext cx="36389945" cy="6489546"/>
          </a:xfrm>
        </p:spPr>
        <p:txBody>
          <a:bodyPr/>
          <a:lstStyle/>
          <a:p>
            <a:r>
              <a:rPr lang="de-DE" dirty="0"/>
              <a:t>Titelmasterformat durch Klicken bearbeiten</a:t>
            </a:r>
          </a:p>
        </p:txBody>
      </p:sp>
      <p:sp>
        <p:nvSpPr>
          <p:cNvPr id="3" name="Untertitel 2"/>
          <p:cNvSpPr>
            <a:spLocks noGrp="1"/>
          </p:cNvSpPr>
          <p:nvPr>
            <p:ph type="subTitle" idx="1"/>
          </p:nvPr>
        </p:nvSpPr>
        <p:spPr>
          <a:xfrm>
            <a:off x="6421755" y="17155954"/>
            <a:ext cx="29968191" cy="7736998"/>
          </a:xfrm>
        </p:spPr>
        <p:txBody>
          <a:bodyPr/>
          <a:lstStyle>
            <a:lvl1pPr marL="0" indent="0" algn="ctr">
              <a:buNone/>
              <a:defRPr>
                <a:solidFill>
                  <a:schemeClr val="tx1">
                    <a:tint val="75000"/>
                  </a:schemeClr>
                </a:solidFill>
              </a:defRPr>
            </a:lvl1pPr>
            <a:lvl2pPr marL="1993183" indent="0" algn="ctr">
              <a:buNone/>
              <a:defRPr>
                <a:solidFill>
                  <a:schemeClr val="tx1">
                    <a:tint val="75000"/>
                  </a:schemeClr>
                </a:solidFill>
              </a:defRPr>
            </a:lvl2pPr>
            <a:lvl3pPr marL="3986369" indent="0" algn="ctr">
              <a:buNone/>
              <a:defRPr>
                <a:solidFill>
                  <a:schemeClr val="tx1">
                    <a:tint val="75000"/>
                  </a:schemeClr>
                </a:solidFill>
              </a:defRPr>
            </a:lvl3pPr>
            <a:lvl4pPr marL="5979552" indent="0" algn="ctr">
              <a:buNone/>
              <a:defRPr>
                <a:solidFill>
                  <a:schemeClr val="tx1">
                    <a:tint val="75000"/>
                  </a:schemeClr>
                </a:solidFill>
              </a:defRPr>
            </a:lvl4pPr>
            <a:lvl5pPr marL="7972735" indent="0" algn="ctr">
              <a:buNone/>
              <a:defRPr>
                <a:solidFill>
                  <a:schemeClr val="tx1">
                    <a:tint val="75000"/>
                  </a:schemeClr>
                </a:solidFill>
              </a:defRPr>
            </a:lvl5pPr>
            <a:lvl6pPr marL="9965921" indent="0" algn="ctr">
              <a:buNone/>
              <a:defRPr>
                <a:solidFill>
                  <a:schemeClr val="tx1">
                    <a:tint val="75000"/>
                  </a:schemeClr>
                </a:solidFill>
              </a:defRPr>
            </a:lvl6pPr>
            <a:lvl7pPr marL="11959104" indent="0" algn="ctr">
              <a:buNone/>
              <a:defRPr>
                <a:solidFill>
                  <a:schemeClr val="tx1">
                    <a:tint val="75000"/>
                  </a:schemeClr>
                </a:solidFill>
              </a:defRPr>
            </a:lvl7pPr>
            <a:lvl8pPr marL="13952290" indent="0" algn="ctr">
              <a:buNone/>
              <a:defRPr>
                <a:solidFill>
                  <a:schemeClr val="tx1">
                    <a:tint val="75000"/>
                  </a:schemeClr>
                </a:solidFill>
              </a:defRPr>
            </a:lvl8pPr>
            <a:lvl9pPr marL="15945473" indent="0" algn="ctr">
              <a:buNone/>
              <a:defRPr>
                <a:solidFill>
                  <a:schemeClr val="tx1">
                    <a:tint val="75000"/>
                  </a:schemeClr>
                </a:solidFill>
              </a:defRPr>
            </a:lvl9pPr>
          </a:lstStyle>
          <a:p>
            <a:r>
              <a:rPr lang="de-DE" dirty="0"/>
              <a:t>Formatvorlage des Untertitelmasters durch Klicken bearbeiten</a:t>
            </a:r>
          </a:p>
        </p:txBody>
      </p:sp>
      <p:sp>
        <p:nvSpPr>
          <p:cNvPr id="4" name="Datumsplatzhalter 3"/>
          <p:cNvSpPr>
            <a:spLocks noGrp="1"/>
          </p:cNvSpPr>
          <p:nvPr>
            <p:ph type="dt" sz="half" idx="10"/>
          </p:nvPr>
        </p:nvSpPr>
        <p:spPr/>
        <p:txBody>
          <a:bodyPr/>
          <a:lstStyle/>
          <a:p>
            <a:fld id="{0DBF1F82-4E5B-4407-973D-C7AE76259AD1}" type="datetimeFigureOut">
              <a:rPr lang="de-DE" smtClean="0"/>
              <a:pPr/>
              <a:t>11.10.2018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DBF1F82-4E5B-4407-973D-C7AE76259AD1}" type="datetimeFigureOut">
              <a:rPr lang="de-DE" smtClean="0"/>
              <a:pPr/>
              <a:t>11.10.2018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33625023" y="1212420"/>
            <a:ext cx="10435353" cy="25832046"/>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2318972" y="1212420"/>
            <a:ext cx="30592529" cy="25832046"/>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DBF1F82-4E5B-4407-973D-C7AE76259AD1}" type="datetimeFigureOut">
              <a:rPr lang="de-DE" smtClean="0"/>
              <a:pPr/>
              <a:t>11.10.2018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DBF1F82-4E5B-4407-973D-C7AE76259AD1}" type="datetimeFigureOut">
              <a:rPr lang="de-DE" smtClean="0"/>
              <a:pPr/>
              <a:t>11.10.2018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3381831" y="19454635"/>
            <a:ext cx="36389945" cy="6012994"/>
          </a:xfrm>
        </p:spPr>
        <p:txBody>
          <a:bodyPr anchor="t"/>
          <a:lstStyle>
            <a:lvl1pPr algn="l">
              <a:defRPr sz="17300" b="1" cap="all"/>
            </a:lvl1pPr>
          </a:lstStyle>
          <a:p>
            <a:r>
              <a:rPr lang="de-DE"/>
              <a:t>Titelmasterformat durch Klicken bearbeiten</a:t>
            </a:r>
          </a:p>
        </p:txBody>
      </p:sp>
      <p:sp>
        <p:nvSpPr>
          <p:cNvPr id="3" name="Textplatzhalter 2"/>
          <p:cNvSpPr>
            <a:spLocks noGrp="1"/>
          </p:cNvSpPr>
          <p:nvPr>
            <p:ph type="body" idx="1"/>
          </p:nvPr>
        </p:nvSpPr>
        <p:spPr>
          <a:xfrm>
            <a:off x="3381831" y="12831933"/>
            <a:ext cx="36389945" cy="6622700"/>
          </a:xfrm>
        </p:spPr>
        <p:txBody>
          <a:bodyPr anchor="b"/>
          <a:lstStyle>
            <a:lvl1pPr marL="0" indent="0">
              <a:buNone/>
              <a:defRPr sz="8800">
                <a:solidFill>
                  <a:schemeClr val="tx1">
                    <a:tint val="75000"/>
                  </a:schemeClr>
                </a:solidFill>
              </a:defRPr>
            </a:lvl1pPr>
            <a:lvl2pPr marL="1993183" indent="0">
              <a:buNone/>
              <a:defRPr sz="7800">
                <a:solidFill>
                  <a:schemeClr val="tx1">
                    <a:tint val="75000"/>
                  </a:schemeClr>
                </a:solidFill>
              </a:defRPr>
            </a:lvl2pPr>
            <a:lvl3pPr marL="3986369" indent="0">
              <a:buNone/>
              <a:defRPr sz="6900">
                <a:solidFill>
                  <a:schemeClr val="tx1">
                    <a:tint val="75000"/>
                  </a:schemeClr>
                </a:solidFill>
              </a:defRPr>
            </a:lvl3pPr>
            <a:lvl4pPr marL="5979552" indent="0">
              <a:buNone/>
              <a:defRPr sz="6200">
                <a:solidFill>
                  <a:schemeClr val="tx1">
                    <a:tint val="75000"/>
                  </a:schemeClr>
                </a:solidFill>
              </a:defRPr>
            </a:lvl4pPr>
            <a:lvl5pPr marL="7972735" indent="0">
              <a:buNone/>
              <a:defRPr sz="6200">
                <a:solidFill>
                  <a:schemeClr val="tx1">
                    <a:tint val="75000"/>
                  </a:schemeClr>
                </a:solidFill>
              </a:defRPr>
            </a:lvl5pPr>
            <a:lvl6pPr marL="9965921" indent="0">
              <a:buNone/>
              <a:defRPr sz="6200">
                <a:solidFill>
                  <a:schemeClr val="tx1">
                    <a:tint val="75000"/>
                  </a:schemeClr>
                </a:solidFill>
              </a:defRPr>
            </a:lvl6pPr>
            <a:lvl7pPr marL="11959104" indent="0">
              <a:buNone/>
              <a:defRPr sz="6200">
                <a:solidFill>
                  <a:schemeClr val="tx1">
                    <a:tint val="75000"/>
                  </a:schemeClr>
                </a:solidFill>
              </a:defRPr>
            </a:lvl7pPr>
            <a:lvl8pPr marL="13952290" indent="0">
              <a:buNone/>
              <a:defRPr sz="6200">
                <a:solidFill>
                  <a:schemeClr val="tx1">
                    <a:tint val="75000"/>
                  </a:schemeClr>
                </a:solidFill>
              </a:defRPr>
            </a:lvl8pPr>
            <a:lvl9pPr marL="15945473" indent="0">
              <a:buNone/>
              <a:defRPr sz="6200">
                <a:solidFill>
                  <a:schemeClr val="tx1">
                    <a:tint val="75000"/>
                  </a:schemeClr>
                </a:solidFill>
              </a:defRPr>
            </a:lvl9pPr>
          </a:lstStyle>
          <a:p>
            <a:pPr lvl="0"/>
            <a:r>
              <a:rPr lang="de-DE"/>
              <a:t>Textmasterformate durch Klicken bearbeiten</a:t>
            </a:r>
          </a:p>
        </p:txBody>
      </p:sp>
      <p:sp>
        <p:nvSpPr>
          <p:cNvPr id="4" name="Datumsplatzhalter 3"/>
          <p:cNvSpPr>
            <a:spLocks noGrp="1"/>
          </p:cNvSpPr>
          <p:nvPr>
            <p:ph type="dt" sz="half" idx="10"/>
          </p:nvPr>
        </p:nvSpPr>
        <p:spPr/>
        <p:txBody>
          <a:bodyPr/>
          <a:lstStyle/>
          <a:p>
            <a:fld id="{0DBF1F82-4E5B-4407-973D-C7AE76259AD1}" type="datetimeFigureOut">
              <a:rPr lang="de-DE" smtClean="0"/>
              <a:pPr/>
              <a:t>11.10.2018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2318976" y="7064225"/>
            <a:ext cx="20513940" cy="19980240"/>
          </a:xfrm>
        </p:spPr>
        <p:txBody>
          <a:bodyPr/>
          <a:lstStyle>
            <a:lvl1pPr>
              <a:defRPr sz="12100"/>
            </a:lvl1pPr>
            <a:lvl2pPr>
              <a:defRPr sz="10400"/>
            </a:lvl2pPr>
            <a:lvl3pPr>
              <a:defRPr sz="8800"/>
            </a:lvl3pPr>
            <a:lvl4pPr>
              <a:defRPr sz="7800"/>
            </a:lvl4pPr>
            <a:lvl5pPr>
              <a:defRPr sz="7800"/>
            </a:lvl5pPr>
            <a:lvl6pPr>
              <a:defRPr sz="7800"/>
            </a:lvl6pPr>
            <a:lvl7pPr>
              <a:defRPr sz="7800"/>
            </a:lvl7pPr>
            <a:lvl8pPr>
              <a:defRPr sz="7800"/>
            </a:lvl8pPr>
            <a:lvl9pPr>
              <a:defRPr sz="7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23546444" y="7064225"/>
            <a:ext cx="20513940" cy="19980240"/>
          </a:xfrm>
        </p:spPr>
        <p:txBody>
          <a:bodyPr/>
          <a:lstStyle>
            <a:lvl1pPr>
              <a:defRPr sz="12100"/>
            </a:lvl1pPr>
            <a:lvl2pPr>
              <a:defRPr sz="10400"/>
            </a:lvl2pPr>
            <a:lvl3pPr>
              <a:defRPr sz="8800"/>
            </a:lvl3pPr>
            <a:lvl4pPr>
              <a:defRPr sz="7800"/>
            </a:lvl4pPr>
            <a:lvl5pPr>
              <a:defRPr sz="7800"/>
            </a:lvl5pPr>
            <a:lvl6pPr>
              <a:defRPr sz="7800"/>
            </a:lvl6pPr>
            <a:lvl7pPr>
              <a:defRPr sz="7800"/>
            </a:lvl7pPr>
            <a:lvl8pPr>
              <a:defRPr sz="7800"/>
            </a:lvl8pPr>
            <a:lvl9pPr>
              <a:defRPr sz="7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0DBF1F82-4E5B-4407-973D-C7AE76259AD1}" type="datetimeFigureOut">
              <a:rPr lang="de-DE" smtClean="0"/>
              <a:pPr/>
              <a:t>11.10.2018</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2140586" y="1212411"/>
            <a:ext cx="38530530" cy="5045869"/>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2140592" y="6776885"/>
            <a:ext cx="18915934" cy="2824284"/>
          </a:xfrm>
        </p:spPr>
        <p:txBody>
          <a:bodyPr anchor="b"/>
          <a:lstStyle>
            <a:lvl1pPr marL="0" indent="0">
              <a:buNone/>
              <a:defRPr sz="10400" b="1"/>
            </a:lvl1pPr>
            <a:lvl2pPr marL="1993183" indent="0">
              <a:buNone/>
              <a:defRPr sz="8800" b="1"/>
            </a:lvl2pPr>
            <a:lvl3pPr marL="3986369" indent="0">
              <a:buNone/>
              <a:defRPr sz="7800" b="1"/>
            </a:lvl3pPr>
            <a:lvl4pPr marL="5979552" indent="0">
              <a:buNone/>
              <a:defRPr sz="6900" b="1"/>
            </a:lvl4pPr>
            <a:lvl5pPr marL="7972735" indent="0">
              <a:buNone/>
              <a:defRPr sz="6900" b="1"/>
            </a:lvl5pPr>
            <a:lvl6pPr marL="9965921" indent="0">
              <a:buNone/>
              <a:defRPr sz="6900" b="1"/>
            </a:lvl6pPr>
            <a:lvl7pPr marL="11959104" indent="0">
              <a:buNone/>
              <a:defRPr sz="6900" b="1"/>
            </a:lvl7pPr>
            <a:lvl8pPr marL="13952290" indent="0">
              <a:buNone/>
              <a:defRPr sz="6900" b="1"/>
            </a:lvl8pPr>
            <a:lvl9pPr marL="15945473" indent="0">
              <a:buNone/>
              <a:defRPr sz="6900" b="1"/>
            </a:lvl9pPr>
          </a:lstStyle>
          <a:p>
            <a:pPr lvl="0"/>
            <a:r>
              <a:rPr lang="de-DE"/>
              <a:t>Textmasterformate durch Klicken bearbeiten</a:t>
            </a:r>
          </a:p>
        </p:txBody>
      </p:sp>
      <p:sp>
        <p:nvSpPr>
          <p:cNvPr id="4" name="Inhaltsplatzhalter 3"/>
          <p:cNvSpPr>
            <a:spLocks noGrp="1"/>
          </p:cNvSpPr>
          <p:nvPr>
            <p:ph sz="half" idx="2"/>
          </p:nvPr>
        </p:nvSpPr>
        <p:spPr>
          <a:xfrm>
            <a:off x="2140592" y="9601167"/>
            <a:ext cx="18915934" cy="17443291"/>
          </a:xfrm>
        </p:spPr>
        <p:txBody>
          <a:bodyPr/>
          <a:lstStyle>
            <a:lvl1pPr>
              <a:defRPr sz="10400"/>
            </a:lvl1pPr>
            <a:lvl2pPr>
              <a:defRPr sz="8800"/>
            </a:lvl2pPr>
            <a:lvl3pPr>
              <a:defRPr sz="7800"/>
            </a:lvl3pPr>
            <a:lvl4pPr>
              <a:defRPr sz="6900"/>
            </a:lvl4pPr>
            <a:lvl5pPr>
              <a:defRPr sz="6900"/>
            </a:lvl5pPr>
            <a:lvl6pPr>
              <a:defRPr sz="6900"/>
            </a:lvl6pPr>
            <a:lvl7pPr>
              <a:defRPr sz="6900"/>
            </a:lvl7pPr>
            <a:lvl8pPr>
              <a:defRPr sz="6900"/>
            </a:lvl8pPr>
            <a:lvl9pPr>
              <a:defRPr sz="69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21747756" y="6776885"/>
            <a:ext cx="18923371" cy="2824284"/>
          </a:xfrm>
        </p:spPr>
        <p:txBody>
          <a:bodyPr anchor="b"/>
          <a:lstStyle>
            <a:lvl1pPr marL="0" indent="0">
              <a:buNone/>
              <a:defRPr sz="10400" b="1"/>
            </a:lvl1pPr>
            <a:lvl2pPr marL="1993183" indent="0">
              <a:buNone/>
              <a:defRPr sz="8800" b="1"/>
            </a:lvl2pPr>
            <a:lvl3pPr marL="3986369" indent="0">
              <a:buNone/>
              <a:defRPr sz="7800" b="1"/>
            </a:lvl3pPr>
            <a:lvl4pPr marL="5979552" indent="0">
              <a:buNone/>
              <a:defRPr sz="6900" b="1"/>
            </a:lvl4pPr>
            <a:lvl5pPr marL="7972735" indent="0">
              <a:buNone/>
              <a:defRPr sz="6900" b="1"/>
            </a:lvl5pPr>
            <a:lvl6pPr marL="9965921" indent="0">
              <a:buNone/>
              <a:defRPr sz="6900" b="1"/>
            </a:lvl6pPr>
            <a:lvl7pPr marL="11959104" indent="0">
              <a:buNone/>
              <a:defRPr sz="6900" b="1"/>
            </a:lvl7pPr>
            <a:lvl8pPr marL="13952290" indent="0">
              <a:buNone/>
              <a:defRPr sz="6900" b="1"/>
            </a:lvl8pPr>
            <a:lvl9pPr marL="15945473" indent="0">
              <a:buNone/>
              <a:defRPr sz="6900" b="1"/>
            </a:lvl9pPr>
          </a:lstStyle>
          <a:p>
            <a:pPr lvl="0"/>
            <a:r>
              <a:rPr lang="de-DE"/>
              <a:t>Textmasterformate durch Klicken bearbeiten</a:t>
            </a:r>
          </a:p>
        </p:txBody>
      </p:sp>
      <p:sp>
        <p:nvSpPr>
          <p:cNvPr id="6" name="Inhaltsplatzhalter 5"/>
          <p:cNvSpPr>
            <a:spLocks noGrp="1"/>
          </p:cNvSpPr>
          <p:nvPr>
            <p:ph sz="quarter" idx="4"/>
          </p:nvPr>
        </p:nvSpPr>
        <p:spPr>
          <a:xfrm>
            <a:off x="21747756" y="9601167"/>
            <a:ext cx="18923371" cy="17443291"/>
          </a:xfrm>
        </p:spPr>
        <p:txBody>
          <a:bodyPr/>
          <a:lstStyle>
            <a:lvl1pPr>
              <a:defRPr sz="10400"/>
            </a:lvl1pPr>
            <a:lvl2pPr>
              <a:defRPr sz="8800"/>
            </a:lvl2pPr>
            <a:lvl3pPr>
              <a:defRPr sz="7800"/>
            </a:lvl3pPr>
            <a:lvl4pPr>
              <a:defRPr sz="6900"/>
            </a:lvl4pPr>
            <a:lvl5pPr>
              <a:defRPr sz="6900"/>
            </a:lvl5pPr>
            <a:lvl6pPr>
              <a:defRPr sz="6900"/>
            </a:lvl6pPr>
            <a:lvl7pPr>
              <a:defRPr sz="6900"/>
            </a:lvl7pPr>
            <a:lvl8pPr>
              <a:defRPr sz="6900"/>
            </a:lvl8pPr>
            <a:lvl9pPr>
              <a:defRPr sz="69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0DBF1F82-4E5B-4407-973D-C7AE76259AD1}" type="datetimeFigureOut">
              <a:rPr lang="de-DE" smtClean="0"/>
              <a:pPr/>
              <a:t>11.10.2018</a:t>
            </a:fld>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0DBF1F82-4E5B-4407-973D-C7AE76259AD1}" type="datetimeFigureOut">
              <a:rPr lang="de-DE" smtClean="0"/>
              <a:pPr/>
              <a:t>11.10.2018</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DBF1F82-4E5B-4407-973D-C7AE76259AD1}" type="datetimeFigureOut">
              <a:rPr lang="de-DE" smtClean="0"/>
              <a:pPr/>
              <a:t>11.10.2018</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140593" y="1205402"/>
            <a:ext cx="14084755" cy="5129967"/>
          </a:xfrm>
        </p:spPr>
        <p:txBody>
          <a:bodyPr anchor="b"/>
          <a:lstStyle>
            <a:lvl1pPr algn="l">
              <a:defRPr sz="8800" b="1"/>
            </a:lvl1pPr>
          </a:lstStyle>
          <a:p>
            <a:r>
              <a:rPr lang="de-DE"/>
              <a:t>Titelmasterformat durch Klicken bearbeiten</a:t>
            </a:r>
          </a:p>
        </p:txBody>
      </p:sp>
      <p:sp>
        <p:nvSpPr>
          <p:cNvPr id="3" name="Inhaltsplatzhalter 2"/>
          <p:cNvSpPr>
            <a:spLocks noGrp="1"/>
          </p:cNvSpPr>
          <p:nvPr>
            <p:ph idx="1"/>
          </p:nvPr>
        </p:nvSpPr>
        <p:spPr>
          <a:xfrm>
            <a:off x="16738189" y="1205411"/>
            <a:ext cx="23932928" cy="25839058"/>
          </a:xfrm>
        </p:spPr>
        <p:txBody>
          <a:bodyPr/>
          <a:lstStyle>
            <a:lvl1pPr>
              <a:defRPr sz="14000"/>
            </a:lvl1pPr>
            <a:lvl2pPr>
              <a:defRPr sz="12100"/>
            </a:lvl2pPr>
            <a:lvl3pPr>
              <a:defRPr sz="10400"/>
            </a:lvl3pPr>
            <a:lvl4pPr>
              <a:defRPr sz="8800"/>
            </a:lvl4pPr>
            <a:lvl5pPr>
              <a:defRPr sz="8800"/>
            </a:lvl5pPr>
            <a:lvl6pPr>
              <a:defRPr sz="8800"/>
            </a:lvl6pPr>
            <a:lvl7pPr>
              <a:defRPr sz="8800"/>
            </a:lvl7pPr>
            <a:lvl8pPr>
              <a:defRPr sz="8800"/>
            </a:lvl8pPr>
            <a:lvl9pPr>
              <a:defRPr sz="8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2140593" y="6335376"/>
            <a:ext cx="14084755" cy="20709089"/>
          </a:xfrm>
        </p:spPr>
        <p:txBody>
          <a:bodyPr/>
          <a:lstStyle>
            <a:lvl1pPr marL="0" indent="0">
              <a:buNone/>
              <a:defRPr sz="6200"/>
            </a:lvl1pPr>
            <a:lvl2pPr marL="1993183" indent="0">
              <a:buNone/>
              <a:defRPr sz="5200"/>
            </a:lvl2pPr>
            <a:lvl3pPr marL="3986369" indent="0">
              <a:buNone/>
              <a:defRPr sz="4200"/>
            </a:lvl3pPr>
            <a:lvl4pPr marL="5979552" indent="0">
              <a:buNone/>
              <a:defRPr sz="3900"/>
            </a:lvl4pPr>
            <a:lvl5pPr marL="7972735" indent="0">
              <a:buNone/>
              <a:defRPr sz="3900"/>
            </a:lvl5pPr>
            <a:lvl6pPr marL="9965921" indent="0">
              <a:buNone/>
              <a:defRPr sz="3900"/>
            </a:lvl6pPr>
            <a:lvl7pPr marL="11959104" indent="0">
              <a:buNone/>
              <a:defRPr sz="3900"/>
            </a:lvl7pPr>
            <a:lvl8pPr marL="13952290" indent="0">
              <a:buNone/>
              <a:defRPr sz="3900"/>
            </a:lvl8pPr>
            <a:lvl9pPr marL="15945473" indent="0">
              <a:buNone/>
              <a:defRPr sz="3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0DBF1F82-4E5B-4407-973D-C7AE76259AD1}" type="datetimeFigureOut">
              <a:rPr lang="de-DE" smtClean="0"/>
              <a:pPr/>
              <a:t>11.10.2018</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1392" y="21192649"/>
            <a:ext cx="25687020" cy="2501915"/>
          </a:xfrm>
        </p:spPr>
        <p:txBody>
          <a:bodyPr anchor="b"/>
          <a:lstStyle>
            <a:lvl1pPr algn="l">
              <a:defRPr sz="8800" b="1"/>
            </a:lvl1pPr>
          </a:lstStyle>
          <a:p>
            <a:r>
              <a:rPr lang="de-DE"/>
              <a:t>Titelmasterformat durch Klicken bearbeiten</a:t>
            </a:r>
          </a:p>
        </p:txBody>
      </p:sp>
      <p:sp>
        <p:nvSpPr>
          <p:cNvPr id="3" name="Bildplatzhalter 2"/>
          <p:cNvSpPr>
            <a:spLocks noGrp="1"/>
          </p:cNvSpPr>
          <p:nvPr>
            <p:ph type="pic" idx="1"/>
          </p:nvPr>
        </p:nvSpPr>
        <p:spPr>
          <a:xfrm>
            <a:off x="8391392" y="2705145"/>
            <a:ext cx="25687020" cy="18165128"/>
          </a:xfrm>
        </p:spPr>
        <p:txBody>
          <a:bodyPr/>
          <a:lstStyle>
            <a:lvl1pPr marL="0" indent="0">
              <a:buNone/>
              <a:defRPr sz="14000"/>
            </a:lvl1pPr>
            <a:lvl2pPr marL="1993183" indent="0">
              <a:buNone/>
              <a:defRPr sz="12100"/>
            </a:lvl2pPr>
            <a:lvl3pPr marL="3986369" indent="0">
              <a:buNone/>
              <a:defRPr sz="10400"/>
            </a:lvl3pPr>
            <a:lvl4pPr marL="5979552" indent="0">
              <a:buNone/>
              <a:defRPr sz="8800"/>
            </a:lvl4pPr>
            <a:lvl5pPr marL="7972735" indent="0">
              <a:buNone/>
              <a:defRPr sz="8800"/>
            </a:lvl5pPr>
            <a:lvl6pPr marL="9965921" indent="0">
              <a:buNone/>
              <a:defRPr sz="8800"/>
            </a:lvl6pPr>
            <a:lvl7pPr marL="11959104" indent="0">
              <a:buNone/>
              <a:defRPr sz="8800"/>
            </a:lvl7pPr>
            <a:lvl8pPr marL="13952290" indent="0">
              <a:buNone/>
              <a:defRPr sz="8800"/>
            </a:lvl8pPr>
            <a:lvl9pPr marL="15945473" indent="0">
              <a:buNone/>
              <a:defRPr sz="8800"/>
            </a:lvl9pPr>
          </a:lstStyle>
          <a:p>
            <a:endParaRPr lang="de-DE" dirty="0"/>
          </a:p>
        </p:txBody>
      </p:sp>
      <p:sp>
        <p:nvSpPr>
          <p:cNvPr id="4" name="Textplatzhalter 3"/>
          <p:cNvSpPr>
            <a:spLocks noGrp="1"/>
          </p:cNvSpPr>
          <p:nvPr>
            <p:ph type="body" sz="half" idx="2"/>
          </p:nvPr>
        </p:nvSpPr>
        <p:spPr>
          <a:xfrm>
            <a:off x="8391392" y="23694564"/>
            <a:ext cx="25687020" cy="3553128"/>
          </a:xfrm>
        </p:spPr>
        <p:txBody>
          <a:bodyPr/>
          <a:lstStyle>
            <a:lvl1pPr marL="0" indent="0">
              <a:buNone/>
              <a:defRPr sz="6200"/>
            </a:lvl1pPr>
            <a:lvl2pPr marL="1993183" indent="0">
              <a:buNone/>
              <a:defRPr sz="5200"/>
            </a:lvl2pPr>
            <a:lvl3pPr marL="3986369" indent="0">
              <a:buNone/>
              <a:defRPr sz="4200"/>
            </a:lvl3pPr>
            <a:lvl4pPr marL="5979552" indent="0">
              <a:buNone/>
              <a:defRPr sz="3900"/>
            </a:lvl4pPr>
            <a:lvl5pPr marL="7972735" indent="0">
              <a:buNone/>
              <a:defRPr sz="3900"/>
            </a:lvl5pPr>
            <a:lvl6pPr marL="9965921" indent="0">
              <a:buNone/>
              <a:defRPr sz="3900"/>
            </a:lvl6pPr>
            <a:lvl7pPr marL="11959104" indent="0">
              <a:buNone/>
              <a:defRPr sz="3900"/>
            </a:lvl7pPr>
            <a:lvl8pPr marL="13952290" indent="0">
              <a:buNone/>
              <a:defRPr sz="3900"/>
            </a:lvl8pPr>
            <a:lvl9pPr marL="15945473" indent="0">
              <a:buNone/>
              <a:defRPr sz="3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0DBF1F82-4E5B-4407-973D-C7AE76259AD1}" type="datetimeFigureOut">
              <a:rPr lang="de-DE" smtClean="0"/>
              <a:pPr/>
              <a:t>11.10.2018</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140586" y="1212411"/>
            <a:ext cx="38530530" cy="5045869"/>
          </a:xfrm>
          <a:prstGeom prst="rect">
            <a:avLst/>
          </a:prstGeom>
        </p:spPr>
        <p:txBody>
          <a:bodyPr vert="horz" lIns="398636" tIns="199320" rIns="398636" bIns="199320" rtlCol="0" anchor="ctr">
            <a:normAutofit/>
          </a:bodyPr>
          <a:lstStyle/>
          <a:p>
            <a:r>
              <a:rPr lang="de-DE" dirty="0"/>
              <a:t>Titelmasterformat durch Klicken bearbeiten</a:t>
            </a:r>
          </a:p>
        </p:txBody>
      </p:sp>
      <p:sp>
        <p:nvSpPr>
          <p:cNvPr id="3" name="Textplatzhalter 2"/>
          <p:cNvSpPr>
            <a:spLocks noGrp="1"/>
          </p:cNvSpPr>
          <p:nvPr>
            <p:ph type="body" idx="1"/>
          </p:nvPr>
        </p:nvSpPr>
        <p:spPr>
          <a:xfrm>
            <a:off x="2140586" y="7064225"/>
            <a:ext cx="38530530" cy="19980240"/>
          </a:xfrm>
          <a:prstGeom prst="rect">
            <a:avLst/>
          </a:prstGeom>
        </p:spPr>
        <p:txBody>
          <a:bodyPr vert="horz" lIns="398636" tIns="199320" rIns="398636" bIns="199320" rtlCol="0">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2140586" y="28060649"/>
            <a:ext cx="9989398" cy="1611876"/>
          </a:xfrm>
          <a:prstGeom prst="rect">
            <a:avLst/>
          </a:prstGeom>
        </p:spPr>
        <p:txBody>
          <a:bodyPr vert="horz" lIns="398636" tIns="199320" rIns="398636" bIns="199320" rtlCol="0" anchor="ctr"/>
          <a:lstStyle>
            <a:lvl1pPr algn="l">
              <a:defRPr sz="5200">
                <a:solidFill>
                  <a:schemeClr val="tx1">
                    <a:tint val="75000"/>
                  </a:schemeClr>
                </a:solidFill>
              </a:defRPr>
            </a:lvl1pPr>
          </a:lstStyle>
          <a:p>
            <a:fld id="{0DBF1F82-4E5B-4407-973D-C7AE76259AD1}" type="datetimeFigureOut">
              <a:rPr lang="de-DE" smtClean="0"/>
              <a:pPr/>
              <a:t>11.10.2018</a:t>
            </a:fld>
            <a:endParaRPr lang="de-DE" dirty="0"/>
          </a:p>
        </p:txBody>
      </p:sp>
      <p:sp>
        <p:nvSpPr>
          <p:cNvPr id="5" name="Fußzeilenplatzhalter 4"/>
          <p:cNvSpPr>
            <a:spLocks noGrp="1"/>
          </p:cNvSpPr>
          <p:nvPr>
            <p:ph type="ftr" sz="quarter" idx="3"/>
          </p:nvPr>
        </p:nvSpPr>
        <p:spPr>
          <a:xfrm>
            <a:off x="14627331" y="28060649"/>
            <a:ext cx="13557039" cy="1611876"/>
          </a:xfrm>
          <a:prstGeom prst="rect">
            <a:avLst/>
          </a:prstGeom>
        </p:spPr>
        <p:txBody>
          <a:bodyPr vert="horz" lIns="398636" tIns="199320" rIns="398636" bIns="199320" rtlCol="0" anchor="ctr"/>
          <a:lstStyle>
            <a:lvl1pPr algn="ctr">
              <a:defRPr sz="52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30681719" y="28060649"/>
            <a:ext cx="9989398" cy="1611876"/>
          </a:xfrm>
          <a:prstGeom prst="rect">
            <a:avLst/>
          </a:prstGeom>
        </p:spPr>
        <p:txBody>
          <a:bodyPr vert="horz" lIns="398636" tIns="199320" rIns="398636" bIns="199320" rtlCol="0" anchor="ctr"/>
          <a:lstStyle>
            <a:lvl1pPr algn="r">
              <a:defRPr sz="5200">
                <a:solidFill>
                  <a:schemeClr val="tx1">
                    <a:tint val="75000"/>
                  </a:schemeClr>
                </a:solidFill>
              </a:defRPr>
            </a:lvl1pPr>
          </a:lstStyle>
          <a:p>
            <a:fld id="{8DFFA617-3512-46F3-98D2-CB992EB5581D}"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986369" rtl="0" eaLnBrk="1" latinLnBrk="0" hangingPunct="1">
        <a:spcBef>
          <a:spcPct val="0"/>
        </a:spcBef>
        <a:buNone/>
        <a:defRPr sz="19200" kern="1200">
          <a:solidFill>
            <a:schemeClr val="tx1"/>
          </a:solidFill>
          <a:latin typeface="+mj-lt"/>
          <a:ea typeface="+mj-ea"/>
          <a:cs typeface="+mj-cs"/>
        </a:defRPr>
      </a:lvl1pPr>
    </p:titleStyle>
    <p:bodyStyle>
      <a:lvl1pPr marL="1494887" indent="-1494887" algn="l" defTabSz="3986369" rtl="0" eaLnBrk="1" latinLnBrk="0" hangingPunct="1">
        <a:spcBef>
          <a:spcPct val="20000"/>
        </a:spcBef>
        <a:buFont typeface="Arial" pitchFamily="34" charset="0"/>
        <a:buChar char="•"/>
        <a:defRPr sz="14000" kern="1200">
          <a:solidFill>
            <a:schemeClr val="tx1"/>
          </a:solidFill>
          <a:latin typeface="+mn-lt"/>
          <a:ea typeface="+mn-ea"/>
          <a:cs typeface="+mn-cs"/>
        </a:defRPr>
      </a:lvl1pPr>
      <a:lvl2pPr marL="3238924" indent="-1245741" algn="l" defTabSz="3986369" rtl="0" eaLnBrk="1" latinLnBrk="0" hangingPunct="1">
        <a:spcBef>
          <a:spcPct val="20000"/>
        </a:spcBef>
        <a:buFont typeface="Arial" pitchFamily="34" charset="0"/>
        <a:buChar char="–"/>
        <a:defRPr sz="12100" kern="1200">
          <a:solidFill>
            <a:schemeClr val="tx1"/>
          </a:solidFill>
          <a:latin typeface="+mn-lt"/>
          <a:ea typeface="+mn-ea"/>
          <a:cs typeface="+mn-cs"/>
        </a:defRPr>
      </a:lvl2pPr>
      <a:lvl3pPr marL="4982960" indent="-996591" algn="l" defTabSz="3986369" rtl="0" eaLnBrk="1" latinLnBrk="0" hangingPunct="1">
        <a:spcBef>
          <a:spcPct val="20000"/>
        </a:spcBef>
        <a:buFont typeface="Arial" pitchFamily="34" charset="0"/>
        <a:buChar char="•"/>
        <a:defRPr sz="10400" kern="1200">
          <a:solidFill>
            <a:schemeClr val="tx1"/>
          </a:solidFill>
          <a:latin typeface="+mn-lt"/>
          <a:ea typeface="+mn-ea"/>
          <a:cs typeface="+mn-cs"/>
        </a:defRPr>
      </a:lvl3pPr>
      <a:lvl4pPr marL="6976143"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4pPr>
      <a:lvl5pPr marL="8969329"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5pPr>
      <a:lvl6pPr marL="10962512"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2955695"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4948881"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6942064"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9pPr>
    </p:bodyStyle>
    <p:otherStyle>
      <a:defPPr>
        <a:defRPr lang="de-DE"/>
      </a:defPPr>
      <a:lvl1pPr marL="0" algn="l" defTabSz="3986369" rtl="0" eaLnBrk="1" latinLnBrk="0" hangingPunct="1">
        <a:defRPr sz="7800" kern="1200">
          <a:solidFill>
            <a:schemeClr val="tx1"/>
          </a:solidFill>
          <a:latin typeface="+mn-lt"/>
          <a:ea typeface="+mn-ea"/>
          <a:cs typeface="+mn-cs"/>
        </a:defRPr>
      </a:lvl1pPr>
      <a:lvl2pPr marL="1993183" algn="l" defTabSz="3986369" rtl="0" eaLnBrk="1" latinLnBrk="0" hangingPunct="1">
        <a:defRPr sz="7800" kern="1200">
          <a:solidFill>
            <a:schemeClr val="tx1"/>
          </a:solidFill>
          <a:latin typeface="+mn-lt"/>
          <a:ea typeface="+mn-ea"/>
          <a:cs typeface="+mn-cs"/>
        </a:defRPr>
      </a:lvl2pPr>
      <a:lvl3pPr marL="3986369" algn="l" defTabSz="3986369" rtl="0" eaLnBrk="1" latinLnBrk="0" hangingPunct="1">
        <a:defRPr sz="7800" kern="1200">
          <a:solidFill>
            <a:schemeClr val="tx1"/>
          </a:solidFill>
          <a:latin typeface="+mn-lt"/>
          <a:ea typeface="+mn-ea"/>
          <a:cs typeface="+mn-cs"/>
        </a:defRPr>
      </a:lvl3pPr>
      <a:lvl4pPr marL="5979552" algn="l" defTabSz="3986369" rtl="0" eaLnBrk="1" latinLnBrk="0" hangingPunct="1">
        <a:defRPr sz="7800" kern="1200">
          <a:solidFill>
            <a:schemeClr val="tx1"/>
          </a:solidFill>
          <a:latin typeface="+mn-lt"/>
          <a:ea typeface="+mn-ea"/>
          <a:cs typeface="+mn-cs"/>
        </a:defRPr>
      </a:lvl4pPr>
      <a:lvl5pPr marL="7972735" algn="l" defTabSz="3986369" rtl="0" eaLnBrk="1" latinLnBrk="0" hangingPunct="1">
        <a:defRPr sz="7800" kern="1200">
          <a:solidFill>
            <a:schemeClr val="tx1"/>
          </a:solidFill>
          <a:latin typeface="+mn-lt"/>
          <a:ea typeface="+mn-ea"/>
          <a:cs typeface="+mn-cs"/>
        </a:defRPr>
      </a:lvl5pPr>
      <a:lvl6pPr marL="9965921" algn="l" defTabSz="3986369" rtl="0" eaLnBrk="1" latinLnBrk="0" hangingPunct="1">
        <a:defRPr sz="7800" kern="1200">
          <a:solidFill>
            <a:schemeClr val="tx1"/>
          </a:solidFill>
          <a:latin typeface="+mn-lt"/>
          <a:ea typeface="+mn-ea"/>
          <a:cs typeface="+mn-cs"/>
        </a:defRPr>
      </a:lvl6pPr>
      <a:lvl7pPr marL="11959104" algn="l" defTabSz="3986369" rtl="0" eaLnBrk="1" latinLnBrk="0" hangingPunct="1">
        <a:defRPr sz="7800" kern="1200">
          <a:solidFill>
            <a:schemeClr val="tx1"/>
          </a:solidFill>
          <a:latin typeface="+mn-lt"/>
          <a:ea typeface="+mn-ea"/>
          <a:cs typeface="+mn-cs"/>
        </a:defRPr>
      </a:lvl7pPr>
      <a:lvl8pPr marL="13952290" algn="l" defTabSz="3986369" rtl="0" eaLnBrk="1" latinLnBrk="0" hangingPunct="1">
        <a:defRPr sz="7800" kern="1200">
          <a:solidFill>
            <a:schemeClr val="tx1"/>
          </a:solidFill>
          <a:latin typeface="+mn-lt"/>
          <a:ea typeface="+mn-ea"/>
          <a:cs typeface="+mn-cs"/>
        </a:defRPr>
      </a:lvl8pPr>
      <a:lvl9pPr marL="15945473" algn="l" defTabSz="3986369" rtl="0" eaLnBrk="1" latinLnBrk="0" hangingPunct="1">
        <a:defRPr sz="7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emf"/><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4" name="Abgerundetes Rechteck 143"/>
          <p:cNvSpPr/>
          <p:nvPr/>
        </p:nvSpPr>
        <p:spPr>
          <a:xfrm>
            <a:off x="1553026" y="612695"/>
            <a:ext cx="39705650" cy="3559179"/>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rtlCol="0" anchor="ctr"/>
          <a:lstStyle/>
          <a:p>
            <a:pPr algn="ctr"/>
            <a:endParaRPr lang="en-US" noProof="1">
              <a:latin typeface="Arial"/>
              <a:cs typeface="Arial"/>
            </a:endParaRPr>
          </a:p>
        </p:txBody>
      </p:sp>
      <p:sp>
        <p:nvSpPr>
          <p:cNvPr id="2" name="Titel 1"/>
          <p:cNvSpPr>
            <a:spLocks noGrp="1"/>
          </p:cNvSpPr>
          <p:nvPr>
            <p:ph type="ctrTitle"/>
          </p:nvPr>
        </p:nvSpPr>
        <p:spPr>
          <a:xfrm>
            <a:off x="1243610" y="521130"/>
            <a:ext cx="40396488" cy="4103308"/>
          </a:xfrm>
          <a:noFill/>
        </p:spPr>
        <p:txBody>
          <a:bodyPr>
            <a:noAutofit/>
          </a:bodyPr>
          <a:lstStyle/>
          <a:p>
            <a:pPr>
              <a:spcAft>
                <a:spcPts val="0"/>
              </a:spcAft>
            </a:pPr>
            <a:r>
              <a:rPr lang="en-US" sz="6000" b="1" noProof="1">
                <a:solidFill>
                  <a:srgbClr val="333333"/>
                </a:solidFill>
                <a:latin typeface="Avenir Heavy"/>
                <a:ea typeface="Times New Roman"/>
                <a:cs typeface="Avenir Heavy"/>
              </a:rPr>
              <a:t>Ramping risk-taking: Progressing value function increases gambling in humans</a:t>
            </a:r>
            <a:br>
              <a:rPr lang="en-US" sz="6900" kern="1400" noProof="1">
                <a:solidFill>
                  <a:schemeClr val="tx2">
                    <a:lumMod val="75000"/>
                  </a:schemeClr>
                </a:solidFill>
                <a:latin typeface="Avenir Light"/>
                <a:ea typeface="Times New Roman"/>
                <a:cs typeface="Avenir Light"/>
              </a:rPr>
            </a:br>
            <a:r>
              <a:rPr lang="en-US" sz="4000" kern="1400" noProof="1">
                <a:solidFill>
                  <a:srgbClr val="000000"/>
                </a:solidFill>
                <a:latin typeface="Avenir Light"/>
                <a:ea typeface="Times New Roman"/>
                <a:cs typeface="Avenir Light"/>
              </a:rPr>
              <a:t>Guillaume J. Pagnier</a:t>
            </a:r>
            <a:r>
              <a:rPr lang="en-US" sz="4000" kern="1400" baseline="30000" noProof="1">
                <a:solidFill>
                  <a:srgbClr val="000000"/>
                </a:solidFill>
                <a:latin typeface="Avenir Light"/>
                <a:ea typeface="Times New Roman"/>
                <a:cs typeface="Avenir Light"/>
              </a:rPr>
              <a:t>1,2</a:t>
            </a:r>
            <a:r>
              <a:rPr lang="en-US" sz="4000" kern="1400" noProof="1">
                <a:solidFill>
                  <a:srgbClr val="000000"/>
                </a:solidFill>
                <a:latin typeface="Avenir Light"/>
                <a:ea typeface="Times New Roman"/>
                <a:cs typeface="Avenir Light"/>
              </a:rPr>
              <a:t>, Andrew Westbrook</a:t>
            </a:r>
            <a:r>
              <a:rPr lang="en-US" sz="4000" kern="1400" baseline="30000" noProof="1">
                <a:solidFill>
                  <a:srgbClr val="000000"/>
                </a:solidFill>
                <a:latin typeface="Avenir Light"/>
                <a:ea typeface="Times New Roman"/>
                <a:cs typeface="Avenir Light"/>
              </a:rPr>
              <a:t>2</a:t>
            </a:r>
            <a:r>
              <a:rPr lang="en-US" sz="4000" kern="1400" noProof="1">
                <a:solidFill>
                  <a:srgbClr val="000000"/>
                </a:solidFill>
                <a:latin typeface="Avenir Light"/>
                <a:ea typeface="Times New Roman"/>
                <a:cs typeface="Avenir Light"/>
              </a:rPr>
              <a:t> &amp; Michael J. Frank</a:t>
            </a:r>
            <a:r>
              <a:rPr lang="en-US" sz="4000" kern="1400" baseline="30000" noProof="1">
                <a:solidFill>
                  <a:srgbClr val="000000"/>
                </a:solidFill>
                <a:latin typeface="Avenir Light"/>
                <a:ea typeface="Times New Roman"/>
                <a:cs typeface="Avenir Light"/>
              </a:rPr>
              <a:t>1,2</a:t>
            </a:r>
            <a:br>
              <a:rPr lang="en-US" sz="6900" kern="1400" noProof="1">
                <a:solidFill>
                  <a:srgbClr val="000000"/>
                </a:solidFill>
                <a:latin typeface="Avenir Light"/>
                <a:ea typeface="Times New Roman"/>
                <a:cs typeface="Avenir Light"/>
              </a:rPr>
            </a:br>
            <a:r>
              <a:rPr lang="en-US" sz="3200" kern="1400" baseline="30000" noProof="1">
                <a:solidFill>
                  <a:srgbClr val="000000"/>
                </a:solidFill>
                <a:latin typeface="Avenir Light"/>
                <a:ea typeface="Times New Roman"/>
                <a:cs typeface="Avenir Light"/>
              </a:rPr>
              <a:t>1</a:t>
            </a:r>
            <a:r>
              <a:rPr lang="en-US" sz="3200" kern="1400" noProof="1">
                <a:solidFill>
                  <a:srgbClr val="000000"/>
                </a:solidFill>
                <a:latin typeface="Avenir Light"/>
                <a:ea typeface="Times New Roman"/>
                <a:cs typeface="Avenir Light"/>
              </a:rPr>
              <a:t>Department of Neuroscience, Brown University </a:t>
            </a:r>
            <a:r>
              <a:rPr lang="en-US" sz="3200" kern="1400" baseline="30000" noProof="1">
                <a:solidFill>
                  <a:srgbClr val="000000"/>
                </a:solidFill>
                <a:latin typeface="Avenir Light"/>
                <a:ea typeface="Times New Roman"/>
                <a:cs typeface="Avenir Light"/>
              </a:rPr>
              <a:t>2</a:t>
            </a:r>
            <a:r>
              <a:rPr lang="en-US" sz="3200" kern="1400" noProof="1">
                <a:solidFill>
                  <a:srgbClr val="000000"/>
                </a:solidFill>
                <a:latin typeface="Avenir Light"/>
                <a:ea typeface="Times New Roman"/>
                <a:cs typeface="Avenir Light"/>
              </a:rPr>
              <a:t>Department of Cognitive, Linguistic and Psychological Sciences, Brown University</a:t>
            </a:r>
          </a:p>
        </p:txBody>
      </p:sp>
      <p:sp>
        <p:nvSpPr>
          <p:cNvPr id="145" name="Rechteck 144"/>
          <p:cNvSpPr/>
          <p:nvPr/>
        </p:nvSpPr>
        <p:spPr>
          <a:xfrm>
            <a:off x="22241640" y="4536503"/>
            <a:ext cx="19800000" cy="1079641"/>
          </a:xfrm>
          <a:prstGeom prst="rect">
            <a:avLst/>
          </a:prstGeom>
          <a:noFill/>
          <a:ln>
            <a:noFill/>
          </a:ln>
        </p:spPr>
        <p:txBody>
          <a:bodyPr wrap="square" lIns="398636" tIns="199320" rIns="398636" bIns="199320">
            <a:spAutoFit/>
          </a:bodyPr>
          <a:lstStyle/>
          <a:p>
            <a:pPr algn="ctr"/>
            <a:r>
              <a:rPr lang="en-US" sz="4400" noProof="1">
                <a:solidFill>
                  <a:srgbClr val="000000"/>
                </a:solidFill>
                <a:latin typeface="Avenir Heavy"/>
                <a:cs typeface="Avenir Heavy"/>
              </a:rPr>
              <a:t>Results</a:t>
            </a:r>
            <a:r>
              <a:rPr lang="en-US" sz="4000" noProof="1">
                <a:solidFill>
                  <a:srgbClr val="000000"/>
                </a:solidFill>
                <a:latin typeface="Avenir Heavy"/>
                <a:cs typeface="Avenir Heavy"/>
              </a:rPr>
              <a:t> </a:t>
            </a:r>
          </a:p>
        </p:txBody>
      </p:sp>
      <p:sp>
        <p:nvSpPr>
          <p:cNvPr id="141" name="Abgerundetes Rechteck 140"/>
          <p:cNvSpPr/>
          <p:nvPr/>
        </p:nvSpPr>
        <p:spPr>
          <a:xfrm>
            <a:off x="33791226" y="18027900"/>
            <a:ext cx="8568952" cy="733484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numCol="1" rtlCol="0" anchor="t"/>
          <a:lstStyle/>
          <a:p>
            <a:pPr marL="476250" indent="-476250"/>
            <a:r>
              <a:rPr lang="en-US" sz="2400" noProof="1">
                <a:solidFill>
                  <a:schemeClr val="tx1"/>
                </a:solidFill>
                <a:latin typeface="Avenir Light" panose="020B0402020203020204" pitchFamily="34" charset="77"/>
              </a:rPr>
              <a:t> </a:t>
            </a:r>
          </a:p>
          <a:p>
            <a:endParaRPr lang="en-US" sz="2800" noProof="1">
              <a:solidFill>
                <a:schemeClr val="tx1"/>
              </a:solidFill>
              <a:latin typeface="Avenir Light"/>
              <a:cs typeface="Avenir Light"/>
            </a:endParaRPr>
          </a:p>
        </p:txBody>
      </p:sp>
      <p:sp>
        <p:nvSpPr>
          <p:cNvPr id="138" name="Abgerundetes Rechteck 137"/>
          <p:cNvSpPr/>
          <p:nvPr/>
        </p:nvSpPr>
        <p:spPr>
          <a:xfrm>
            <a:off x="1149732" y="4751094"/>
            <a:ext cx="19985245" cy="10512810"/>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rtlCol="0" anchor="t"/>
          <a:lstStyle/>
          <a:p>
            <a:endParaRPr lang="en-US" sz="2400" b="1" noProof="1">
              <a:solidFill>
                <a:schemeClr val="tx1"/>
              </a:solidFill>
              <a:latin typeface="Avenir Roman" panose="02000503020000020003" pitchFamily="2" charset="0"/>
            </a:endParaRPr>
          </a:p>
          <a:p>
            <a:endParaRPr lang="en-US" sz="2400" noProof="1">
              <a:solidFill>
                <a:schemeClr val="tx1"/>
              </a:solidFill>
              <a:latin typeface="Avenir Roman" panose="02000503020000020003" pitchFamily="2" charset="0"/>
            </a:endParaRPr>
          </a:p>
          <a:p>
            <a:pPr marL="342900" indent="-342900">
              <a:buFont typeface="Arial" panose="020B0604020202020204" pitchFamily="34" charset="0"/>
              <a:buChar char="•"/>
            </a:pPr>
            <a:r>
              <a:rPr lang="en-US" sz="2400" noProof="1">
                <a:solidFill>
                  <a:schemeClr val="tx1"/>
                </a:solidFill>
                <a:latin typeface="Avenir Roman" panose="02000503020000020003" pitchFamily="2" charset="0"/>
              </a:rPr>
              <a:t>Phasic dopamine (DA) spikes in the striatum occur when participants experience reward, effectively reinforcing rewarding actions. This DA spike is called a positive Reward Prediction Error (RPE). Phasic RPEs are key to learning, evidenced in rodents and in humans (Fig 1A).</a:t>
            </a:r>
          </a:p>
          <a:p>
            <a:pPr marL="342900" indent="-342900">
              <a:buFont typeface="Arial" panose="020B0604020202020204" pitchFamily="34" charset="0"/>
              <a:buChar char="•"/>
            </a:pPr>
            <a:endParaRPr lang="en-US" sz="2400" noProof="1">
              <a:solidFill>
                <a:schemeClr val="tx1"/>
              </a:solidFill>
              <a:latin typeface="Avenir Roman" panose="02000503020000020003" pitchFamily="2" charset="0"/>
            </a:endParaRPr>
          </a:p>
          <a:p>
            <a:pPr marL="342900" indent="-342900">
              <a:buFont typeface="Arial" panose="020B0604020202020204" pitchFamily="34" charset="0"/>
              <a:buChar char="•"/>
            </a:pPr>
            <a:r>
              <a:rPr lang="en-US" sz="2400" noProof="1">
                <a:solidFill>
                  <a:schemeClr val="tx1"/>
                </a:solidFill>
                <a:latin typeface="Avenir Roman" panose="02000503020000020003" pitchFamily="2" charset="0"/>
              </a:rPr>
              <a:t>Seperately from providing RPEs, DA also encodes motivation and vigor. Slowly changing levels of striatal DA (tonic) corresponds to opportunity cost.</a:t>
            </a:r>
          </a:p>
          <a:p>
            <a:pPr marL="342900" indent="-342900">
              <a:buFont typeface="Arial" panose="020B0604020202020204" pitchFamily="34" charset="0"/>
              <a:buChar char="•"/>
            </a:pPr>
            <a:endParaRPr lang="en-US" sz="2400" noProof="1">
              <a:solidFill>
                <a:schemeClr val="tx1"/>
              </a:solidFill>
              <a:latin typeface="Avenir Roman" panose="02000503020000020003" pitchFamily="2" charset="0"/>
            </a:endParaRPr>
          </a:p>
          <a:p>
            <a:pPr marL="342900" indent="-342900">
              <a:buFont typeface="Arial" panose="020B0604020202020204" pitchFamily="34" charset="0"/>
              <a:buChar char="•"/>
            </a:pPr>
            <a:r>
              <a:rPr lang="en-US" sz="2400" noProof="1">
                <a:solidFill>
                  <a:schemeClr val="tx1"/>
                </a:solidFill>
                <a:latin typeface="Avenir Roman" panose="02000503020000020003" pitchFamily="2" charset="0"/>
              </a:rPr>
              <a:t>Hamid et al., 2015  unified the concepts of tonic (motivation) and phasic (learning) DA, showing that dynamically evolving levels of striatal DA signal cost/benefit (a value signal) in rodents (Fig 1B).</a:t>
            </a:r>
          </a:p>
          <a:p>
            <a:pPr marL="342900" indent="-342900">
              <a:buFont typeface="Arial" panose="020B0604020202020204" pitchFamily="34" charset="0"/>
              <a:buChar char="•"/>
            </a:pPr>
            <a:endParaRPr lang="en-US" sz="2400" noProof="1">
              <a:solidFill>
                <a:schemeClr val="tx1"/>
              </a:solidFill>
              <a:latin typeface="Avenir Roman" panose="02000503020000020003" pitchFamily="2" charset="0"/>
            </a:endParaRPr>
          </a:p>
          <a:p>
            <a:pPr marL="342900" indent="-342900">
              <a:buFont typeface="Arial" panose="020B0604020202020204" pitchFamily="34" charset="0"/>
              <a:buChar char="•"/>
            </a:pPr>
            <a:r>
              <a:rPr lang="en-US" sz="2400" noProof="1">
                <a:solidFill>
                  <a:schemeClr val="tx1"/>
                </a:solidFill>
                <a:latin typeface="Avenir Roman" panose="02000503020000020003" pitchFamily="2" charset="0"/>
              </a:rPr>
              <a:t>Extending this idea of DA’s purpose, other work has been done showing that pharmacologically manipulating DA affects humans’ cost/benefit risky decision making.</a:t>
            </a:r>
          </a:p>
          <a:p>
            <a:pPr marL="342900" indent="-342900">
              <a:buFont typeface="Arial" panose="020B0604020202020204" pitchFamily="34" charset="0"/>
              <a:buChar char="•"/>
            </a:pPr>
            <a:endParaRPr lang="en-US" sz="2400" noProof="1">
              <a:solidFill>
                <a:schemeClr val="tx1"/>
              </a:solidFill>
              <a:latin typeface="Avenir Roman" panose="02000503020000020003" pitchFamily="2" charset="0"/>
            </a:endParaRPr>
          </a:p>
          <a:p>
            <a:pPr marL="342900" indent="-342900">
              <a:buFont typeface="Arial" panose="020B0604020202020204" pitchFamily="34" charset="0"/>
              <a:buChar char="•"/>
            </a:pPr>
            <a:r>
              <a:rPr lang="en-US" sz="2400" noProof="1">
                <a:solidFill>
                  <a:schemeClr val="tx1"/>
                </a:solidFill>
                <a:latin typeface="Avenir Roman" panose="02000503020000020003" pitchFamily="2" charset="0"/>
              </a:rPr>
              <a:t>There is also evidence that rodents experience striatal DA ramping as they approach a reward. This striatal DA ramp scales to the distance to the reward (Fig. 1C).</a:t>
            </a:r>
          </a:p>
          <a:p>
            <a:pPr marL="342900" indent="-342900">
              <a:buFont typeface="Arial" panose="020B0604020202020204" pitchFamily="34" charset="0"/>
              <a:buChar char="•"/>
            </a:pPr>
            <a:endParaRPr lang="en-US" sz="2400" noProof="1">
              <a:solidFill>
                <a:schemeClr val="tx1"/>
              </a:solidFill>
              <a:latin typeface="Avenir Roman" panose="02000503020000020003" pitchFamily="2" charset="0"/>
            </a:endParaRPr>
          </a:p>
          <a:p>
            <a:pPr marL="342900" indent="-342900">
              <a:buFont typeface="Arial" panose="020B0604020202020204" pitchFamily="34" charset="0"/>
              <a:buChar char="•"/>
            </a:pPr>
            <a:r>
              <a:rPr lang="en-US" sz="2400" noProof="1">
                <a:solidFill>
                  <a:schemeClr val="tx1"/>
                </a:solidFill>
                <a:latin typeface="Avenir Roman" panose="02000503020000020003" pitchFamily="2" charset="0"/>
              </a:rPr>
              <a:t>If humans and rodents striatal DA dynamics are similar, than humans’ cost/benefit calculations should change as a function of proximity to reward.</a:t>
            </a:r>
          </a:p>
          <a:p>
            <a:endParaRPr lang="en-US" sz="2400" noProof="1">
              <a:solidFill>
                <a:schemeClr val="tx1"/>
              </a:solidFill>
              <a:latin typeface="Avenir Roman" panose="02000503020000020003" pitchFamily="2" charset="0"/>
            </a:endParaRPr>
          </a:p>
          <a:p>
            <a:pPr marL="342900" indent="-342900">
              <a:buFont typeface="Arial" panose="020B0604020202020204" pitchFamily="34" charset="0"/>
              <a:buChar char="•"/>
            </a:pPr>
            <a:endParaRPr lang="en-US" sz="2400" noProof="1">
              <a:solidFill>
                <a:schemeClr val="tx1"/>
              </a:solidFill>
              <a:latin typeface="Avenir Roman" panose="02000503020000020003" pitchFamily="2" charset="0"/>
            </a:endParaRPr>
          </a:p>
          <a:p>
            <a:pPr marL="342900" indent="-342900">
              <a:buFont typeface="Arial" panose="020B0604020202020204" pitchFamily="34" charset="0"/>
              <a:buChar char="•"/>
            </a:pPr>
            <a:endParaRPr lang="en-US" sz="2400" noProof="1">
              <a:solidFill>
                <a:schemeClr val="tx1"/>
              </a:solidFill>
              <a:latin typeface="Avenir Roman" panose="02000503020000020003" pitchFamily="2" charset="0"/>
            </a:endParaRPr>
          </a:p>
          <a:p>
            <a:endParaRPr lang="en-US" sz="2400" noProof="1">
              <a:solidFill>
                <a:schemeClr val="tx1"/>
              </a:solidFill>
              <a:latin typeface="Avenir Roman" panose="02000503020000020003" pitchFamily="2" charset="0"/>
            </a:endParaRPr>
          </a:p>
          <a:p>
            <a:endParaRPr lang="en-US" sz="2400" dirty="0">
              <a:solidFill>
                <a:sysClr val="windowText" lastClr="000000"/>
              </a:solidFill>
              <a:latin typeface="Avenir Roman" panose="02000503020000020003" pitchFamily="2" charset="0"/>
              <a:ea typeface="MS Mincho" panose="02020609040205080304" pitchFamily="49" charset="-128"/>
            </a:endParaRPr>
          </a:p>
          <a:p>
            <a:endParaRPr lang="en-US" sz="2400" dirty="0">
              <a:solidFill>
                <a:sysClr val="windowText" lastClr="000000"/>
              </a:solidFill>
              <a:latin typeface="Avenir Roman" panose="02000503020000020003" pitchFamily="2" charset="0"/>
              <a:ea typeface="MS Mincho" panose="02020609040205080304" pitchFamily="49" charset="-128"/>
            </a:endParaRPr>
          </a:p>
          <a:p>
            <a:endParaRPr lang="en-US" sz="2400" dirty="0">
              <a:solidFill>
                <a:sysClr val="windowText" lastClr="000000"/>
              </a:solidFill>
              <a:latin typeface="Avenir Roman" panose="02000503020000020003" pitchFamily="2" charset="0"/>
              <a:ea typeface="MS Mincho" panose="02020609040205080304" pitchFamily="49" charset="-128"/>
            </a:endParaRPr>
          </a:p>
          <a:p>
            <a:endParaRPr lang="en-US" sz="2400" dirty="0">
              <a:solidFill>
                <a:sysClr val="windowText" lastClr="000000"/>
              </a:solidFill>
              <a:latin typeface="Avenir Roman" panose="02000503020000020003" pitchFamily="2" charset="0"/>
              <a:ea typeface="MS Mincho" panose="02020609040205080304" pitchFamily="49" charset="-128"/>
            </a:endParaRPr>
          </a:p>
          <a:p>
            <a:endParaRPr lang="en-US" sz="2400" dirty="0">
              <a:solidFill>
                <a:sysClr val="windowText" lastClr="000000"/>
              </a:solidFill>
              <a:latin typeface="Avenir Roman" panose="02000503020000020003" pitchFamily="2" charset="0"/>
              <a:ea typeface="MS Mincho" panose="02020609040205080304" pitchFamily="49" charset="-128"/>
            </a:endParaRPr>
          </a:p>
          <a:p>
            <a:endParaRPr lang="en-US" sz="2400" noProof="1">
              <a:solidFill>
                <a:sysClr val="windowText" lastClr="000000"/>
              </a:solidFill>
              <a:latin typeface="Avenir Roman" panose="02000503020000020003" pitchFamily="2" charset="0"/>
            </a:endParaRPr>
          </a:p>
          <a:p>
            <a:endParaRPr lang="en-US" sz="2400" noProof="1">
              <a:solidFill>
                <a:sysClr val="windowText" lastClr="000000"/>
              </a:solidFill>
              <a:latin typeface="Avenir Roman" panose="02000503020000020003" pitchFamily="2" charset="0"/>
              <a:cs typeface="Avenir Light"/>
            </a:endParaRPr>
          </a:p>
          <a:p>
            <a:endParaRPr lang="en-US" sz="2400" noProof="1">
              <a:solidFill>
                <a:sysClr val="windowText" lastClr="000000"/>
              </a:solidFill>
              <a:latin typeface="Avenir Roman" panose="02000503020000020003" pitchFamily="2" charset="0"/>
              <a:cs typeface="Avenir Light"/>
            </a:endParaRPr>
          </a:p>
          <a:p>
            <a:endParaRPr lang="en-US" sz="2400" noProof="1">
              <a:solidFill>
                <a:schemeClr val="tx1"/>
              </a:solidFill>
              <a:latin typeface="Avenir Roman" panose="02000503020000020003" pitchFamily="2" charset="0"/>
              <a:cs typeface="Avenir Light"/>
            </a:endParaRPr>
          </a:p>
          <a:p>
            <a:pPr marL="457200" indent="-457200">
              <a:buFont typeface="Arial"/>
              <a:buChar char="•"/>
            </a:pPr>
            <a:endParaRPr lang="en-US" sz="3200" noProof="1">
              <a:solidFill>
                <a:schemeClr val="tx1"/>
              </a:solidFill>
              <a:latin typeface="Avenir Roman" panose="02000503020000020003" pitchFamily="2" charset="0"/>
              <a:cs typeface="Avenir Light"/>
            </a:endParaRPr>
          </a:p>
        </p:txBody>
      </p:sp>
      <p:sp>
        <p:nvSpPr>
          <p:cNvPr id="142" name="Rechteck 141"/>
          <p:cNvSpPr/>
          <p:nvPr/>
        </p:nvSpPr>
        <p:spPr>
          <a:xfrm>
            <a:off x="811563" y="4536502"/>
            <a:ext cx="19800000" cy="1079641"/>
          </a:xfrm>
          <a:prstGeom prst="rect">
            <a:avLst/>
          </a:prstGeom>
          <a:noFill/>
          <a:ln>
            <a:noFill/>
          </a:ln>
        </p:spPr>
        <p:txBody>
          <a:bodyPr wrap="square" lIns="398636" tIns="199320" rIns="398636" bIns="199320">
            <a:spAutoFit/>
          </a:bodyPr>
          <a:lstStyle/>
          <a:p>
            <a:pPr algn="ctr"/>
            <a:r>
              <a:rPr lang="en-US" sz="4400" noProof="1">
                <a:latin typeface="Avenir Heavy"/>
                <a:cs typeface="Avenir Heavy"/>
              </a:rPr>
              <a:t>Background</a:t>
            </a:r>
            <a:endParaRPr lang="en-US" sz="4000" noProof="1">
              <a:latin typeface="Avenir Heavy"/>
              <a:cs typeface="Avenir Heavy"/>
            </a:endParaRPr>
          </a:p>
        </p:txBody>
      </p:sp>
      <p:sp>
        <p:nvSpPr>
          <p:cNvPr id="53" name="Rechteck 52"/>
          <p:cNvSpPr/>
          <p:nvPr/>
        </p:nvSpPr>
        <p:spPr>
          <a:xfrm>
            <a:off x="22248094" y="19272542"/>
            <a:ext cx="19793546" cy="1079641"/>
          </a:xfrm>
          <a:prstGeom prst="rect">
            <a:avLst/>
          </a:prstGeom>
          <a:noFill/>
          <a:ln>
            <a:noFill/>
          </a:ln>
        </p:spPr>
        <p:txBody>
          <a:bodyPr wrap="square" lIns="398636" tIns="199320" rIns="398636" bIns="199320">
            <a:spAutoFit/>
          </a:bodyPr>
          <a:lstStyle/>
          <a:p>
            <a:pPr algn="ctr"/>
            <a:r>
              <a:rPr lang="en-US" sz="4400" noProof="1">
                <a:solidFill>
                  <a:srgbClr val="000000"/>
                </a:solidFill>
                <a:latin typeface="Avenir Heavy"/>
                <a:cs typeface="Avenir Heavy"/>
              </a:rPr>
              <a:t>Conclusions and future directions</a:t>
            </a:r>
          </a:p>
        </p:txBody>
      </p:sp>
      <p:sp>
        <p:nvSpPr>
          <p:cNvPr id="55" name="Rechteck 54"/>
          <p:cNvSpPr/>
          <p:nvPr/>
        </p:nvSpPr>
        <p:spPr>
          <a:xfrm>
            <a:off x="22241640" y="25362742"/>
            <a:ext cx="19646663" cy="3172522"/>
          </a:xfrm>
          <a:prstGeom prst="rect">
            <a:avLst/>
          </a:prstGeom>
          <a:noFill/>
          <a:ln>
            <a:noFill/>
          </a:ln>
        </p:spPr>
        <p:txBody>
          <a:bodyPr wrap="square" lIns="398636" tIns="199320" rIns="398636" bIns="199320">
            <a:spAutoFit/>
          </a:bodyPr>
          <a:lstStyle/>
          <a:p>
            <a:r>
              <a:rPr lang="en-US" sz="2000" b="1" noProof="1">
                <a:solidFill>
                  <a:srgbClr val="000000"/>
                </a:solidFill>
                <a:latin typeface="Avenir Roman" panose="02000503020000020003" pitchFamily="2" charset="0"/>
                <a:cs typeface="Avenir Heavy"/>
              </a:rPr>
              <a:t>References:</a:t>
            </a:r>
          </a:p>
          <a:p>
            <a:pPr marL="457200" indent="-457200">
              <a:buAutoNum type="arabicPeriod"/>
            </a:pPr>
            <a:r>
              <a:rPr lang="en-US" sz="2000" dirty="0">
                <a:latin typeface="Avenir Roman" panose="02000503020000020003" pitchFamily="2" charset="0"/>
              </a:rPr>
              <a:t>Retz, W., &amp; Retz-</a:t>
            </a:r>
            <a:r>
              <a:rPr lang="en-US" sz="2000" dirty="0" err="1">
                <a:latin typeface="Avenir Roman" panose="02000503020000020003" pitchFamily="2" charset="0"/>
              </a:rPr>
              <a:t>Junginger</a:t>
            </a:r>
            <a:r>
              <a:rPr lang="en-US" sz="2000" dirty="0">
                <a:latin typeface="Avenir Roman" panose="02000503020000020003" pitchFamily="2" charset="0"/>
              </a:rPr>
              <a:t>, P. (2014). Prediction of methylphenidate treatment outcome in adults with attention-deficit/hyperactivity disorder (ADHD). </a:t>
            </a:r>
            <a:r>
              <a:rPr lang="en-US" sz="2000" i="1" dirty="0">
                <a:latin typeface="Avenir Roman" panose="02000503020000020003" pitchFamily="2" charset="0"/>
              </a:rPr>
              <a:t>European Archives of Psychiatry and Clinical Neuroscience</a:t>
            </a:r>
            <a:r>
              <a:rPr lang="en-US" sz="2000" dirty="0">
                <a:latin typeface="Avenir Roman" panose="02000503020000020003" pitchFamily="2" charset="0"/>
              </a:rPr>
              <a:t>, </a:t>
            </a:r>
            <a:r>
              <a:rPr lang="en-US" sz="2000" i="1" dirty="0">
                <a:latin typeface="Avenir Roman" panose="02000503020000020003" pitchFamily="2" charset="0"/>
              </a:rPr>
              <a:t>264</a:t>
            </a:r>
            <a:r>
              <a:rPr lang="en-US" sz="2000" dirty="0">
                <a:latin typeface="Avenir Roman" panose="02000503020000020003" pitchFamily="2" charset="0"/>
              </a:rPr>
              <a:t>(S1), 35–43</a:t>
            </a:r>
            <a:r>
              <a:rPr lang="nb-NO" sz="2000" dirty="0">
                <a:latin typeface="Avenir Roman" panose="02000503020000020003" pitchFamily="2" charset="0"/>
              </a:rPr>
              <a:t> </a:t>
            </a:r>
          </a:p>
          <a:p>
            <a:pPr marL="457200" indent="-457200">
              <a:buFontTx/>
              <a:buAutoNum type="arabicPeriod"/>
            </a:pPr>
            <a:r>
              <a:rPr lang="en-US" sz="2000" dirty="0" err="1">
                <a:latin typeface="Avenir Roman" panose="02000503020000020003" pitchFamily="2" charset="0"/>
              </a:rPr>
              <a:t>Wiecki</a:t>
            </a:r>
            <a:r>
              <a:rPr lang="en-US" sz="2000" dirty="0">
                <a:latin typeface="Avenir Roman" panose="02000503020000020003" pitchFamily="2" charset="0"/>
              </a:rPr>
              <a:t>, T. V., Poland, J., &amp; Frank, M. J. (2015). Model-Based Cognitive Neuroscience Approaches to Computational Psychiatry: Clustering and Classification. </a:t>
            </a:r>
            <a:r>
              <a:rPr lang="en-US" sz="2000" i="1" dirty="0">
                <a:latin typeface="Avenir Roman" panose="02000503020000020003" pitchFamily="2" charset="0"/>
              </a:rPr>
              <a:t>Clinical Psychological Science</a:t>
            </a:r>
            <a:r>
              <a:rPr lang="en-US" sz="2000" dirty="0">
                <a:latin typeface="Avenir Roman" panose="02000503020000020003" pitchFamily="2" charset="0"/>
              </a:rPr>
              <a:t>, </a:t>
            </a:r>
            <a:r>
              <a:rPr lang="en-US" sz="2000" i="1" dirty="0">
                <a:latin typeface="Avenir Roman" panose="02000503020000020003" pitchFamily="2" charset="0"/>
              </a:rPr>
              <a:t>3</a:t>
            </a:r>
            <a:r>
              <a:rPr lang="en-US" sz="2000" dirty="0">
                <a:latin typeface="Avenir Roman" panose="02000503020000020003" pitchFamily="2" charset="0"/>
              </a:rPr>
              <a:t>(3), 378–399.</a:t>
            </a:r>
            <a:endParaRPr lang="nb-NO" sz="2000" dirty="0">
              <a:latin typeface="Avenir Roman" panose="02000503020000020003" pitchFamily="2" charset="0"/>
            </a:endParaRPr>
          </a:p>
          <a:p>
            <a:pPr marL="457200" indent="-457200">
              <a:buFontTx/>
              <a:buAutoNum type="arabicPeriod"/>
            </a:pPr>
            <a:r>
              <a:rPr lang="en-US" sz="2000" noProof="1">
                <a:latin typeface="Avenir Roman" panose="02000503020000020003" pitchFamily="2" charset="0"/>
              </a:rPr>
              <a:t>Ratcliff, R., Huang-Pollock, C. L., &amp; McKoon, G. (2016). Modeling Individual Differences in the Go/No-Go Task With a Diffusion Model. </a:t>
            </a:r>
            <a:r>
              <a:rPr lang="en-US" sz="2000" i="1" noProof="1">
                <a:latin typeface="Avenir Roman" panose="02000503020000020003" pitchFamily="2" charset="0"/>
              </a:rPr>
              <a:t>Decision</a:t>
            </a:r>
            <a:r>
              <a:rPr lang="en-US" sz="2000" noProof="1">
                <a:latin typeface="Avenir Roman" panose="02000503020000020003" pitchFamily="2" charset="0"/>
              </a:rPr>
              <a:t>, 1–22. </a:t>
            </a:r>
            <a:endParaRPr lang="en-US" sz="2000" noProof="1">
              <a:solidFill>
                <a:srgbClr val="000000"/>
              </a:solidFill>
              <a:latin typeface="Avenir Roman" panose="02000503020000020003" pitchFamily="2" charset="0"/>
            </a:endParaRPr>
          </a:p>
          <a:p>
            <a:pPr marL="457200" indent="-457200">
              <a:buFontTx/>
              <a:buAutoNum type="arabicPeriod"/>
            </a:pPr>
            <a:r>
              <a:rPr lang="en-US" sz="2000" noProof="1">
                <a:latin typeface="Avenir Roman" panose="02000503020000020003" pitchFamily="2" charset="0"/>
              </a:rPr>
              <a:t>Fredriksen, M., Dahl, A. A., Martinsen, E. W., Klungsøyr, O., Haavik, J., &amp; Peleikis, D. E. (2014). Effectiveness of one-year pharmacological treatment of adult attention-deficit/ hyperactivity disorder (ADHD): An open-label prospective study of time in treatment, dose, side-effects and comorbidity. </a:t>
            </a:r>
            <a:r>
              <a:rPr lang="en-US" sz="2000" i="1" noProof="1">
                <a:latin typeface="Avenir Roman" panose="02000503020000020003" pitchFamily="2" charset="0"/>
              </a:rPr>
              <a:t>European Neuropsychopharmacology</a:t>
            </a:r>
            <a:r>
              <a:rPr lang="en-US" sz="2000" noProof="1">
                <a:latin typeface="Avenir Roman" panose="02000503020000020003" pitchFamily="2" charset="0"/>
              </a:rPr>
              <a:t>, </a:t>
            </a:r>
            <a:r>
              <a:rPr lang="en-US" sz="2000" i="1" noProof="1">
                <a:latin typeface="Avenir Roman" panose="02000503020000020003" pitchFamily="2" charset="0"/>
              </a:rPr>
              <a:t>24</a:t>
            </a:r>
            <a:r>
              <a:rPr lang="en-US" sz="2000" noProof="1">
                <a:latin typeface="Avenir Roman" panose="02000503020000020003" pitchFamily="2" charset="0"/>
              </a:rPr>
              <a:t>(12), 1873–1884.</a:t>
            </a:r>
          </a:p>
        </p:txBody>
      </p:sp>
      <p:sp>
        <p:nvSpPr>
          <p:cNvPr id="56" name="Abgerundetes Rechteck 55"/>
          <p:cNvSpPr/>
          <p:nvPr/>
        </p:nvSpPr>
        <p:spPr>
          <a:xfrm>
            <a:off x="33791226" y="5472607"/>
            <a:ext cx="8136904" cy="11375886"/>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rtlCol="0" anchor="t"/>
          <a:lstStyle/>
          <a:p>
            <a:pPr marL="457200" indent="-457200">
              <a:buFont typeface="Arial"/>
              <a:buChar char="•"/>
            </a:pPr>
            <a:endParaRPr lang="en-US" sz="3200" noProof="1">
              <a:solidFill>
                <a:schemeClr val="tx1"/>
              </a:solidFill>
              <a:latin typeface="Avenir Light"/>
              <a:cs typeface="Avenir Light"/>
            </a:endParaRPr>
          </a:p>
        </p:txBody>
      </p:sp>
      <p:pic>
        <p:nvPicPr>
          <p:cNvPr id="4" name="Bild 3" descr="Brown Logo_2016_2 Color Process ST_1300.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6512" y="880027"/>
            <a:ext cx="2475370" cy="2879989"/>
          </a:xfrm>
          <a:prstGeom prst="rect">
            <a:avLst/>
          </a:prstGeom>
        </p:spPr>
      </p:pic>
      <p:sp>
        <p:nvSpPr>
          <p:cNvPr id="36" name="Abgerundetes Rechteck 35"/>
          <p:cNvSpPr/>
          <p:nvPr/>
        </p:nvSpPr>
        <p:spPr>
          <a:xfrm>
            <a:off x="33791226" y="26210911"/>
            <a:ext cx="8640960" cy="2248175"/>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numCol="1" rtlCol="0" anchor="t"/>
          <a:lstStyle/>
          <a:p>
            <a:endParaRPr lang="en-US" sz="2400" noProof="1">
              <a:solidFill>
                <a:schemeClr val="bg1"/>
              </a:solidFill>
              <a:latin typeface="Avenir Light"/>
              <a:cs typeface="Avenir Light"/>
            </a:endParaRPr>
          </a:p>
        </p:txBody>
      </p:sp>
      <p:sp>
        <p:nvSpPr>
          <p:cNvPr id="1028" name="Rectangle 4"/>
          <p:cNvSpPr>
            <a:spLocks noChangeArrowheads="1"/>
          </p:cNvSpPr>
          <p:nvPr/>
        </p:nvSpPr>
        <p:spPr bwMode="auto">
          <a:xfrm>
            <a:off x="3" y="-801428"/>
            <a:ext cx="805058" cy="1602862"/>
          </a:xfrm>
          <a:prstGeom prst="rect">
            <a:avLst/>
          </a:prstGeom>
          <a:noFill/>
          <a:ln w="9525">
            <a:noFill/>
            <a:miter lim="800000"/>
            <a:headEnd/>
            <a:tailEnd/>
          </a:ln>
          <a:effectLst/>
        </p:spPr>
        <p:txBody>
          <a:bodyPr vert="horz" wrap="none" lIns="398636" tIns="199320" rIns="398636" bIns="199320" numCol="1" anchor="ctr" anchorCtr="0" compatLnSpc="1">
            <a:prstTxWarp prst="textNoShape">
              <a:avLst/>
            </a:prstTxWarp>
            <a:spAutoFit/>
          </a:bodyPr>
          <a:lstStyle/>
          <a:p>
            <a:endParaRPr lang="en-US" noProof="1">
              <a:latin typeface="Arial"/>
              <a:cs typeface="Arial"/>
            </a:endParaRPr>
          </a:p>
        </p:txBody>
      </p:sp>
      <p:sp>
        <p:nvSpPr>
          <p:cNvPr id="32" name="Rechteck 31"/>
          <p:cNvSpPr/>
          <p:nvPr/>
        </p:nvSpPr>
        <p:spPr>
          <a:xfrm>
            <a:off x="828717" y="17154309"/>
            <a:ext cx="19276760" cy="1079641"/>
          </a:xfrm>
          <a:prstGeom prst="rect">
            <a:avLst/>
          </a:prstGeom>
          <a:noFill/>
          <a:ln>
            <a:noFill/>
          </a:ln>
        </p:spPr>
        <p:txBody>
          <a:bodyPr wrap="square" lIns="398636" tIns="199320" rIns="398636" bIns="199320">
            <a:spAutoFit/>
          </a:bodyPr>
          <a:lstStyle/>
          <a:p>
            <a:pPr algn="ctr"/>
            <a:r>
              <a:rPr lang="en-US" sz="4400" noProof="1">
                <a:solidFill>
                  <a:srgbClr val="000000"/>
                </a:solidFill>
                <a:latin typeface="Avenir Heavy"/>
                <a:cs typeface="Avenir Heavy"/>
              </a:rPr>
              <a:t>Question</a:t>
            </a:r>
          </a:p>
        </p:txBody>
      </p:sp>
      <p:pic>
        <p:nvPicPr>
          <p:cNvPr id="17" name="Picture 16">
            <a:extLst>
              <a:ext uri="{FF2B5EF4-FFF2-40B4-BE49-F238E27FC236}">
                <a16:creationId xmlns:a16="http://schemas.microsoft.com/office/drawing/2014/main" id="{4F9026F6-9EEB-3B4E-841B-D521E1A7830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49398" y="1424671"/>
            <a:ext cx="1790700" cy="1790700"/>
          </a:xfrm>
          <a:prstGeom prst="rect">
            <a:avLst/>
          </a:prstGeom>
        </p:spPr>
      </p:pic>
      <p:sp>
        <p:nvSpPr>
          <p:cNvPr id="45" name="Textfeld 44"/>
          <p:cNvSpPr txBox="1"/>
          <p:nvPr/>
        </p:nvSpPr>
        <p:spPr>
          <a:xfrm>
            <a:off x="11721861" y="21590627"/>
            <a:ext cx="9683989" cy="3647152"/>
          </a:xfrm>
          <a:prstGeom prst="rect">
            <a:avLst/>
          </a:prstGeom>
          <a:noFill/>
        </p:spPr>
        <p:txBody>
          <a:bodyPr wrap="square" rtlCol="0">
            <a:spAutoFit/>
          </a:bodyPr>
          <a:lstStyle/>
          <a:p>
            <a:pPr>
              <a:spcAft>
                <a:spcPts val="600"/>
              </a:spcAft>
            </a:pPr>
            <a:r>
              <a:rPr lang="en-US" sz="3000" noProof="1">
                <a:latin typeface="Avenir Heavy"/>
                <a:cs typeface="Avenir Heavy"/>
              </a:rPr>
              <a:t>Subjects</a:t>
            </a:r>
            <a:endParaRPr lang="en-US" sz="3200" noProof="1">
              <a:latin typeface="Avenir Heavy"/>
              <a:cs typeface="Avenir Heavy"/>
            </a:endParaRPr>
          </a:p>
          <a:p>
            <a:pPr>
              <a:spcAft>
                <a:spcPts val="600"/>
              </a:spcAft>
            </a:pPr>
            <a:r>
              <a:rPr lang="en-US" sz="2400" noProof="1">
                <a:latin typeface="Avenir Roman" panose="02000503020000020003" pitchFamily="2" charset="0"/>
              </a:rPr>
              <a:t>207 Participants were recruited via Amazon’s mechanical turk; (127 male; 76 female; 4 declined to answer) and were between the age of 18-40.</a:t>
            </a:r>
          </a:p>
          <a:p>
            <a:pPr>
              <a:spcAft>
                <a:spcPts val="600"/>
              </a:spcAft>
            </a:pPr>
            <a:r>
              <a:rPr lang="en-US" sz="2400" noProof="1">
                <a:latin typeface="Avenir Roman" panose="02000503020000020003" pitchFamily="2" charset="0"/>
              </a:rPr>
              <a:t>Participants underwent 133 trials (~45 minutes) and were given $3 base pay plus whatever they won on a chosen trial (0$ - $4 extra).</a:t>
            </a:r>
          </a:p>
          <a:p>
            <a:pPr>
              <a:spcAft>
                <a:spcPts val="600"/>
              </a:spcAft>
            </a:pPr>
            <a:r>
              <a:rPr lang="en-US" sz="2400" noProof="1">
                <a:latin typeface="Avenir Roman" panose="02000503020000020003" pitchFamily="2" charset="0"/>
              </a:rPr>
              <a:t>There was the option to gamble on 86.39 % of trials.</a:t>
            </a:r>
          </a:p>
          <a:p>
            <a:pPr>
              <a:spcAft>
                <a:spcPts val="600"/>
              </a:spcAft>
            </a:pPr>
            <a:r>
              <a:rPr lang="en-US" sz="2400" noProof="1">
                <a:latin typeface="Avenir Roman" panose="02000503020000020003" pitchFamily="2" charset="0"/>
              </a:rPr>
              <a:t>Trials were broken down into low/mid/high value and low/mid/high mag</a:t>
            </a:r>
          </a:p>
          <a:p>
            <a:pPr>
              <a:spcAft>
                <a:spcPts val="600"/>
              </a:spcAft>
            </a:pPr>
            <a:endParaRPr lang="en-US" sz="3200" noProof="1">
              <a:latin typeface="Avenir Heavy"/>
              <a:cs typeface="Avenir Heavy"/>
            </a:endParaRPr>
          </a:p>
        </p:txBody>
      </p:sp>
      <p:sp>
        <p:nvSpPr>
          <p:cNvPr id="108" name="Textfeld 21">
            <a:extLst>
              <a:ext uri="{FF2B5EF4-FFF2-40B4-BE49-F238E27FC236}">
                <a16:creationId xmlns:a16="http://schemas.microsoft.com/office/drawing/2014/main" id="{D50DA873-9B99-3848-9472-381EDD5CE4D1}"/>
              </a:ext>
            </a:extLst>
          </p:cNvPr>
          <p:cNvSpPr txBox="1"/>
          <p:nvPr/>
        </p:nvSpPr>
        <p:spPr>
          <a:xfrm>
            <a:off x="2206980" y="21590627"/>
            <a:ext cx="9052699" cy="2262158"/>
          </a:xfrm>
          <a:prstGeom prst="rect">
            <a:avLst/>
          </a:prstGeom>
          <a:noFill/>
        </p:spPr>
        <p:txBody>
          <a:bodyPr wrap="square" rtlCol="0">
            <a:spAutoFit/>
          </a:bodyPr>
          <a:lstStyle/>
          <a:p>
            <a:pPr>
              <a:spcAft>
                <a:spcPts val="600"/>
              </a:spcAft>
            </a:pPr>
            <a:r>
              <a:rPr lang="en-US" sz="3000" b="1" noProof="1">
                <a:latin typeface="Avenir Roman" panose="02000503020000020003" pitchFamily="2" charset="0"/>
                <a:cs typeface="Avenir Heavy"/>
              </a:rPr>
              <a:t>Task</a:t>
            </a:r>
          </a:p>
          <a:p>
            <a:pPr>
              <a:spcAft>
                <a:spcPts val="600"/>
              </a:spcAft>
            </a:pPr>
            <a:endParaRPr lang="en-US" sz="2400" noProof="1">
              <a:latin typeface="Avenir Roman" panose="02000503020000020003" pitchFamily="2" charset="0"/>
            </a:endParaRPr>
          </a:p>
          <a:p>
            <a:pPr>
              <a:spcAft>
                <a:spcPts val="600"/>
              </a:spcAft>
            </a:pPr>
            <a:endParaRPr lang="en-US" sz="2400" noProof="1">
              <a:latin typeface="Avenir Roman" panose="02000503020000020003" pitchFamily="2" charset="0"/>
              <a:cs typeface="Avenir Light"/>
            </a:endParaRPr>
          </a:p>
          <a:p>
            <a:pPr marL="457200" indent="-457200">
              <a:buFont typeface="Arial"/>
              <a:buChar char="•"/>
            </a:pPr>
            <a:endParaRPr lang="en-US" sz="2400" noProof="1">
              <a:latin typeface="Avenir Roman" panose="02000503020000020003" pitchFamily="2" charset="0"/>
              <a:cs typeface="Avenir Light"/>
            </a:endParaRPr>
          </a:p>
          <a:p>
            <a:endParaRPr lang="en-US" sz="2400" noProof="1">
              <a:latin typeface="Avenir Roman" panose="02000503020000020003" pitchFamily="2" charset="0"/>
              <a:cs typeface="Avenir Heavy"/>
            </a:endParaRPr>
          </a:p>
        </p:txBody>
      </p:sp>
      <p:sp>
        <p:nvSpPr>
          <p:cNvPr id="104" name="Rectangle 103">
            <a:extLst>
              <a:ext uri="{FF2B5EF4-FFF2-40B4-BE49-F238E27FC236}">
                <a16:creationId xmlns:a16="http://schemas.microsoft.com/office/drawing/2014/main" id="{AA121B25-CB42-274B-A54F-31FC6F41C355}"/>
              </a:ext>
            </a:extLst>
          </p:cNvPr>
          <p:cNvSpPr/>
          <p:nvPr/>
        </p:nvSpPr>
        <p:spPr>
          <a:xfrm>
            <a:off x="22435344" y="16557713"/>
            <a:ext cx="18340658" cy="1015663"/>
          </a:xfrm>
          <a:prstGeom prst="rect">
            <a:avLst/>
          </a:prstGeom>
        </p:spPr>
        <p:txBody>
          <a:bodyPr wrap="square">
            <a:spAutoFit/>
          </a:bodyPr>
          <a:lstStyle/>
          <a:p>
            <a:r>
              <a:rPr lang="nb-NO" sz="2000" b="1" dirty="0">
                <a:latin typeface="Avenir Roman" panose="02000503020000020003" pitchFamily="2" charset="0"/>
              </a:rPr>
              <a:t>Fig. </a:t>
            </a:r>
            <a:r>
              <a:rPr lang="nb-NO" sz="2000" dirty="0" err="1">
                <a:latin typeface="Avenir Roman" panose="02000503020000020003" pitchFamily="2" charset="0"/>
              </a:rPr>
              <a:t>Effect</a:t>
            </a:r>
            <a:r>
              <a:rPr lang="nb-NO" sz="2000" dirty="0">
                <a:latin typeface="Avenir Roman" panose="02000503020000020003" pitchFamily="2" charset="0"/>
              </a:rPr>
              <a:t> </a:t>
            </a:r>
            <a:r>
              <a:rPr lang="nb-NO" sz="2000" dirty="0" err="1">
                <a:latin typeface="Avenir Roman" panose="02000503020000020003" pitchFamily="2" charset="0"/>
              </a:rPr>
              <a:t>of</a:t>
            </a:r>
            <a:r>
              <a:rPr lang="nb-NO" sz="2000" dirty="0">
                <a:latin typeface="Avenir Roman" panose="02000503020000020003" pitchFamily="2" charset="0"/>
              </a:rPr>
              <a:t> medication on </a:t>
            </a:r>
            <a:r>
              <a:rPr lang="nb-NO" sz="2000" dirty="0" err="1">
                <a:latin typeface="Avenir Roman" panose="02000503020000020003" pitchFamily="2" charset="0"/>
              </a:rPr>
              <a:t>model</a:t>
            </a:r>
            <a:r>
              <a:rPr lang="nb-NO" sz="2000" dirty="0">
                <a:latin typeface="Avenir Roman" panose="02000503020000020003" pitchFamily="2" charset="0"/>
              </a:rPr>
              <a:t> parameters and </a:t>
            </a:r>
            <a:r>
              <a:rPr lang="nb-NO" sz="2000" dirty="0" err="1">
                <a:latin typeface="Avenir Roman" panose="02000503020000020003" pitchFamily="2" charset="0"/>
              </a:rPr>
              <a:t>posterior</a:t>
            </a:r>
            <a:r>
              <a:rPr lang="nb-NO" sz="2000" dirty="0">
                <a:latin typeface="Avenir Roman" panose="02000503020000020003" pitchFamily="2" charset="0"/>
              </a:rPr>
              <a:t> </a:t>
            </a:r>
            <a:r>
              <a:rPr lang="nb-NO" sz="2000" dirty="0" err="1">
                <a:latin typeface="Avenir Roman" panose="02000503020000020003" pitchFamily="2" charset="0"/>
              </a:rPr>
              <a:t>predicitive</a:t>
            </a:r>
            <a:r>
              <a:rPr lang="nb-NO" sz="2000" dirty="0">
                <a:latin typeface="Avenir Roman" panose="02000503020000020003" pitchFamily="2" charset="0"/>
              </a:rPr>
              <a:t> </a:t>
            </a:r>
            <a:r>
              <a:rPr lang="nb-NO" sz="2000" dirty="0" err="1">
                <a:latin typeface="Avenir Roman" panose="02000503020000020003" pitchFamily="2" charset="0"/>
              </a:rPr>
              <a:t>checks</a:t>
            </a:r>
            <a:r>
              <a:rPr lang="nb-NO" sz="2000" dirty="0">
                <a:latin typeface="Avenir Roman" panose="02000503020000020003" pitchFamily="2" charset="0"/>
              </a:rPr>
              <a:t>. </a:t>
            </a:r>
            <a:r>
              <a:rPr lang="nb-NO" sz="2000" b="1" dirty="0">
                <a:latin typeface="Avenir Roman" panose="02000503020000020003" pitchFamily="2" charset="0"/>
              </a:rPr>
              <a:t>A. </a:t>
            </a:r>
            <a:r>
              <a:rPr lang="nb-NO" sz="2000" dirty="0" err="1">
                <a:latin typeface="Avenir Roman" panose="02000503020000020003" pitchFamily="2" charset="0"/>
              </a:rPr>
              <a:t>Error</a:t>
            </a:r>
            <a:r>
              <a:rPr lang="nb-NO" sz="2000" dirty="0">
                <a:latin typeface="Avenir Roman" panose="02000503020000020003" pitchFamily="2" charset="0"/>
              </a:rPr>
              <a:t> bars </a:t>
            </a:r>
            <a:r>
              <a:rPr lang="nb-NO" sz="2000" dirty="0" err="1">
                <a:latin typeface="Avenir Roman" panose="02000503020000020003" pitchFamily="2" charset="0"/>
              </a:rPr>
              <a:t>represent</a:t>
            </a:r>
            <a:r>
              <a:rPr lang="nb-NO" sz="2000" dirty="0">
                <a:latin typeface="Avenir Roman" panose="02000503020000020003" pitchFamily="2" charset="0"/>
              </a:rPr>
              <a:t> 95% </a:t>
            </a:r>
            <a:r>
              <a:rPr lang="nb-NO" sz="2000" dirty="0" err="1">
                <a:latin typeface="Avenir Roman" panose="02000503020000020003" pitchFamily="2" charset="0"/>
              </a:rPr>
              <a:t>highest</a:t>
            </a:r>
            <a:r>
              <a:rPr lang="nb-NO" sz="2000" dirty="0">
                <a:latin typeface="Avenir Roman" panose="02000503020000020003" pitchFamily="2" charset="0"/>
              </a:rPr>
              <a:t> </a:t>
            </a:r>
            <a:r>
              <a:rPr lang="nb-NO" sz="2000" dirty="0" err="1">
                <a:latin typeface="Avenir Roman" panose="02000503020000020003" pitchFamily="2" charset="0"/>
              </a:rPr>
              <a:t>density</a:t>
            </a:r>
            <a:r>
              <a:rPr lang="nb-NO" sz="2000" dirty="0">
                <a:latin typeface="Avenir Roman" panose="02000503020000020003" pitchFamily="2" charset="0"/>
              </a:rPr>
              <a:t> </a:t>
            </a:r>
            <a:r>
              <a:rPr lang="nb-NO" sz="2000" dirty="0" err="1">
                <a:latin typeface="Avenir Roman" panose="02000503020000020003" pitchFamily="2" charset="0"/>
              </a:rPr>
              <a:t>intervals</a:t>
            </a:r>
            <a:r>
              <a:rPr lang="nb-NO" sz="2000" dirty="0">
                <a:latin typeface="Avenir Roman" panose="02000503020000020003" pitchFamily="2" charset="0"/>
              </a:rPr>
              <a:t> (HDI). </a:t>
            </a:r>
            <a:r>
              <a:rPr lang="nb-NO" sz="2000" b="1" dirty="0">
                <a:latin typeface="Avenir Roman" panose="02000503020000020003" pitchFamily="2" charset="0"/>
              </a:rPr>
              <a:t>B.</a:t>
            </a:r>
            <a:r>
              <a:rPr lang="nb-NO" sz="2000" dirty="0">
                <a:latin typeface="Avenir Roman" panose="02000503020000020003" pitchFamily="2" charset="0"/>
              </a:rPr>
              <a:t> </a:t>
            </a:r>
            <a:r>
              <a:rPr lang="nb-NO" sz="2000" dirty="0" err="1">
                <a:latin typeface="Avenir Roman" panose="02000503020000020003" pitchFamily="2" charset="0"/>
              </a:rPr>
              <a:t>Density</a:t>
            </a:r>
            <a:r>
              <a:rPr lang="nb-NO" sz="2000" dirty="0">
                <a:latin typeface="Avenir Roman" panose="02000503020000020003" pitchFamily="2" charset="0"/>
              </a:rPr>
              <a:t> plots are </a:t>
            </a:r>
            <a:r>
              <a:rPr lang="nb-NO" sz="2000" dirty="0" err="1">
                <a:latin typeface="Avenir Roman" panose="02000503020000020003" pitchFamily="2" charset="0"/>
              </a:rPr>
              <a:t>posterior</a:t>
            </a:r>
            <a:r>
              <a:rPr lang="nb-NO" sz="2000" dirty="0">
                <a:latin typeface="Avenir Roman" panose="02000503020000020003" pitchFamily="2" charset="0"/>
              </a:rPr>
              <a:t> </a:t>
            </a:r>
            <a:r>
              <a:rPr lang="nb-NO" sz="2000" dirty="0" err="1">
                <a:latin typeface="Avenir Roman" panose="02000503020000020003" pitchFamily="2" charset="0"/>
              </a:rPr>
              <a:t>distributions</a:t>
            </a:r>
            <a:r>
              <a:rPr lang="nb-NO" sz="2000" dirty="0">
                <a:latin typeface="Avenir Roman" panose="02000503020000020003" pitchFamily="2" charset="0"/>
              </a:rPr>
              <a:t> </a:t>
            </a:r>
            <a:r>
              <a:rPr lang="nb-NO" sz="2000" dirty="0" err="1">
                <a:latin typeface="Avenir Roman" panose="02000503020000020003" pitchFamily="2" charset="0"/>
              </a:rPr>
              <a:t>of</a:t>
            </a:r>
            <a:r>
              <a:rPr lang="nb-NO" sz="2000" dirty="0">
                <a:latin typeface="Avenir Roman" panose="02000503020000020003" pitchFamily="2" charset="0"/>
              </a:rPr>
              <a:t> medication response x </a:t>
            </a:r>
            <a:r>
              <a:rPr lang="nb-NO" sz="2000" dirty="0" err="1">
                <a:latin typeface="Avenir Roman" panose="02000503020000020003" pitchFamily="2" charset="0"/>
              </a:rPr>
              <a:t>session</a:t>
            </a:r>
            <a:r>
              <a:rPr lang="nb-NO" sz="2000" dirty="0">
                <a:latin typeface="Avenir Roman" panose="02000503020000020003" pitchFamily="2" charset="0"/>
              </a:rPr>
              <a:t> </a:t>
            </a:r>
            <a:r>
              <a:rPr lang="nb-NO" sz="2000" dirty="0" err="1">
                <a:latin typeface="Avenir Roman" panose="02000503020000020003" pitchFamily="2" charset="0"/>
              </a:rPr>
              <a:t>interaction</a:t>
            </a:r>
            <a:r>
              <a:rPr lang="nb-NO" sz="2000" dirty="0">
                <a:latin typeface="Avenir Roman" panose="02000503020000020003" pitchFamily="2" charset="0"/>
              </a:rPr>
              <a:t> </a:t>
            </a:r>
            <a:r>
              <a:rPr lang="nb-NO" sz="2000" dirty="0" err="1">
                <a:latin typeface="Avenir Roman" panose="02000503020000020003" pitchFamily="2" charset="0"/>
              </a:rPr>
              <a:t>effects</a:t>
            </a:r>
            <a:r>
              <a:rPr lang="nb-NO" sz="2000" dirty="0">
                <a:latin typeface="Avenir Roman" panose="02000503020000020003" pitchFamily="2" charset="0"/>
              </a:rPr>
              <a:t>, and </a:t>
            </a:r>
            <a:r>
              <a:rPr lang="nb-NO" sz="2000" dirty="0" err="1">
                <a:latin typeface="Avenir Roman" panose="02000503020000020003" pitchFamily="2" charset="0"/>
              </a:rPr>
              <a:t>horizontal</a:t>
            </a:r>
            <a:r>
              <a:rPr lang="nb-NO" sz="2000" dirty="0">
                <a:latin typeface="Avenir Roman" panose="02000503020000020003" pitchFamily="2" charset="0"/>
              </a:rPr>
              <a:t> bars show </a:t>
            </a:r>
            <a:r>
              <a:rPr lang="nb-NO" sz="2000" dirty="0" err="1">
                <a:latin typeface="Avenir Roman" panose="02000503020000020003" pitchFamily="2" charset="0"/>
              </a:rPr>
              <a:t>the</a:t>
            </a:r>
            <a:r>
              <a:rPr lang="nb-NO" sz="2000" dirty="0">
                <a:latin typeface="Avenir Roman" panose="02000503020000020003" pitchFamily="2" charset="0"/>
              </a:rPr>
              <a:t> 95% HDI. </a:t>
            </a:r>
            <a:r>
              <a:rPr lang="nb-NO" sz="2000" b="1" dirty="0">
                <a:latin typeface="Avenir Roman" panose="02000503020000020003" pitchFamily="2" charset="0"/>
              </a:rPr>
              <a:t>C. </a:t>
            </a:r>
            <a:r>
              <a:rPr lang="nb-NO" sz="2000" dirty="0" err="1">
                <a:latin typeface="Avenir Roman" panose="02000503020000020003" pitchFamily="2" charset="0"/>
              </a:rPr>
              <a:t>Quantile</a:t>
            </a:r>
            <a:r>
              <a:rPr lang="nb-NO" sz="2000" dirty="0">
                <a:latin typeface="Avenir Roman" panose="02000503020000020003" pitchFamily="2" charset="0"/>
              </a:rPr>
              <a:t> </a:t>
            </a:r>
            <a:r>
              <a:rPr lang="nb-NO" sz="2000" dirty="0" err="1">
                <a:latin typeface="Avenir Roman" panose="02000503020000020003" pitchFamily="2" charset="0"/>
              </a:rPr>
              <a:t>probability</a:t>
            </a:r>
            <a:r>
              <a:rPr lang="nb-NO" sz="2000" dirty="0">
                <a:latin typeface="Avenir Roman" panose="02000503020000020003" pitchFamily="2" charset="0"/>
              </a:rPr>
              <a:t> plot and </a:t>
            </a:r>
            <a:r>
              <a:rPr lang="nb-NO" sz="2000" dirty="0" err="1">
                <a:latin typeface="Avenir Roman" panose="02000503020000020003" pitchFamily="2" charset="0"/>
              </a:rPr>
              <a:t>density</a:t>
            </a:r>
            <a:r>
              <a:rPr lang="nb-NO" sz="2000" dirty="0">
                <a:latin typeface="Avenir Roman" panose="02000503020000020003" pitchFamily="2" charset="0"/>
              </a:rPr>
              <a:t> plot for </a:t>
            </a:r>
            <a:r>
              <a:rPr lang="nb-NO" sz="2000" dirty="0" err="1">
                <a:latin typeface="Avenir Roman" panose="02000503020000020003" pitchFamily="2" charset="0"/>
              </a:rPr>
              <a:t>observed</a:t>
            </a:r>
            <a:r>
              <a:rPr lang="nb-NO" sz="2000" dirty="0">
                <a:latin typeface="Avenir Roman" panose="02000503020000020003" pitchFamily="2" charset="0"/>
              </a:rPr>
              <a:t> and </a:t>
            </a:r>
            <a:r>
              <a:rPr lang="nb-NO" sz="2000" dirty="0" err="1">
                <a:latin typeface="Avenir Roman" panose="02000503020000020003" pitchFamily="2" charset="0"/>
              </a:rPr>
              <a:t>predicted</a:t>
            </a:r>
            <a:r>
              <a:rPr lang="nb-NO" sz="2000" dirty="0">
                <a:latin typeface="Avenir Roman" panose="02000503020000020003" pitchFamily="2" charset="0"/>
              </a:rPr>
              <a:t> </a:t>
            </a:r>
            <a:r>
              <a:rPr lang="nb-NO" sz="2000" dirty="0" err="1">
                <a:latin typeface="Avenir Roman" panose="02000503020000020003" pitchFamily="2" charset="0"/>
              </a:rPr>
              <a:t>accuracy</a:t>
            </a:r>
            <a:r>
              <a:rPr lang="nb-NO" sz="2000" dirty="0">
                <a:latin typeface="Avenir Roman" panose="02000503020000020003" pitchFamily="2" charset="0"/>
              </a:rPr>
              <a:t> and response time </a:t>
            </a:r>
            <a:r>
              <a:rPr lang="nb-NO" sz="2000" dirty="0" err="1">
                <a:latin typeface="Avenir Roman" panose="02000503020000020003" pitchFamily="2" charset="0"/>
              </a:rPr>
              <a:t>across</a:t>
            </a:r>
            <a:r>
              <a:rPr lang="nb-NO" sz="2000" dirty="0">
                <a:latin typeface="Avenir Roman" panose="02000503020000020003" pitchFamily="2" charset="0"/>
              </a:rPr>
              <a:t> </a:t>
            </a:r>
            <a:r>
              <a:rPr lang="nb-NO" sz="2000" dirty="0" err="1">
                <a:latin typeface="Avenir Roman" panose="02000503020000020003" pitchFamily="2" charset="0"/>
              </a:rPr>
              <a:t>conditions</a:t>
            </a:r>
            <a:r>
              <a:rPr lang="nb-NO" sz="2000" dirty="0">
                <a:latin typeface="Avenir Roman" panose="02000503020000020003" pitchFamily="2" charset="0"/>
              </a:rPr>
              <a:t>.</a:t>
            </a:r>
            <a:endParaRPr lang="nb-NO" sz="2000" b="1" dirty="0">
              <a:effectLst/>
              <a:latin typeface="Avenir Roman" panose="02000503020000020003" pitchFamily="2" charset="0"/>
            </a:endParaRPr>
          </a:p>
        </p:txBody>
      </p:sp>
      <p:pic>
        <p:nvPicPr>
          <p:cNvPr id="133" name="Picture 132">
            <a:extLst>
              <a:ext uri="{FF2B5EF4-FFF2-40B4-BE49-F238E27FC236}">
                <a16:creationId xmlns:a16="http://schemas.microsoft.com/office/drawing/2014/main" id="{B549004F-08E4-EE40-8988-4A3DFC0BBF44}"/>
              </a:ext>
            </a:extLst>
          </p:cNvPr>
          <p:cNvPicPr/>
          <p:nvPr/>
        </p:nvPicPr>
        <p:blipFill>
          <a:blip r:embed="rId5"/>
          <a:stretch>
            <a:fillRect/>
          </a:stretch>
        </p:blipFill>
        <p:spPr>
          <a:xfrm>
            <a:off x="4151928" y="1110241"/>
            <a:ext cx="2073960" cy="2419560"/>
          </a:xfrm>
          <a:prstGeom prst="rect">
            <a:avLst/>
          </a:prstGeom>
        </p:spPr>
      </p:pic>
      <p:sp>
        <p:nvSpPr>
          <p:cNvPr id="112" name="TextBox 111">
            <a:extLst>
              <a:ext uri="{FF2B5EF4-FFF2-40B4-BE49-F238E27FC236}">
                <a16:creationId xmlns:a16="http://schemas.microsoft.com/office/drawing/2014/main" id="{67948FF0-3E34-0240-8401-EA11A32A3D43}"/>
              </a:ext>
            </a:extLst>
          </p:cNvPr>
          <p:cNvSpPr txBox="1"/>
          <p:nvPr/>
        </p:nvSpPr>
        <p:spPr>
          <a:xfrm>
            <a:off x="2250455" y="11334526"/>
            <a:ext cx="407484" cy="461665"/>
          </a:xfrm>
          <a:prstGeom prst="rect">
            <a:avLst/>
          </a:prstGeom>
          <a:noFill/>
        </p:spPr>
        <p:txBody>
          <a:bodyPr wrap="none" rtlCol="0">
            <a:spAutoFit/>
          </a:bodyPr>
          <a:lstStyle/>
          <a:p>
            <a:r>
              <a:rPr lang="en-US" sz="2400" b="1" dirty="0">
                <a:latin typeface="Avenir Roman" panose="02000503020000020003" pitchFamily="2" charset="0"/>
              </a:rPr>
              <a:t>A</a:t>
            </a:r>
          </a:p>
        </p:txBody>
      </p:sp>
      <p:sp>
        <p:nvSpPr>
          <p:cNvPr id="146" name="TextBox 145">
            <a:extLst>
              <a:ext uri="{FF2B5EF4-FFF2-40B4-BE49-F238E27FC236}">
                <a16:creationId xmlns:a16="http://schemas.microsoft.com/office/drawing/2014/main" id="{6004E716-F127-A94F-9B6E-A16A7A81E0A3}"/>
              </a:ext>
            </a:extLst>
          </p:cNvPr>
          <p:cNvSpPr txBox="1"/>
          <p:nvPr/>
        </p:nvSpPr>
        <p:spPr>
          <a:xfrm>
            <a:off x="8350886" y="11334526"/>
            <a:ext cx="407484" cy="461665"/>
          </a:xfrm>
          <a:prstGeom prst="rect">
            <a:avLst/>
          </a:prstGeom>
          <a:noFill/>
        </p:spPr>
        <p:txBody>
          <a:bodyPr wrap="square" rtlCol="0">
            <a:spAutoFit/>
          </a:bodyPr>
          <a:lstStyle/>
          <a:p>
            <a:r>
              <a:rPr lang="en-US" sz="2400" b="1" dirty="0">
                <a:latin typeface="Avenir Roman" panose="02000503020000020003" pitchFamily="2" charset="0"/>
              </a:rPr>
              <a:t>B</a:t>
            </a:r>
          </a:p>
        </p:txBody>
      </p:sp>
      <p:sp>
        <p:nvSpPr>
          <p:cNvPr id="148" name="TextBox 147">
            <a:extLst>
              <a:ext uri="{FF2B5EF4-FFF2-40B4-BE49-F238E27FC236}">
                <a16:creationId xmlns:a16="http://schemas.microsoft.com/office/drawing/2014/main" id="{24103884-D6C1-BD49-88E6-38731321490B}"/>
              </a:ext>
            </a:extLst>
          </p:cNvPr>
          <p:cNvSpPr txBox="1"/>
          <p:nvPr/>
        </p:nvSpPr>
        <p:spPr>
          <a:xfrm>
            <a:off x="22687640" y="6161911"/>
            <a:ext cx="407484" cy="461665"/>
          </a:xfrm>
          <a:prstGeom prst="rect">
            <a:avLst/>
          </a:prstGeom>
          <a:noFill/>
        </p:spPr>
        <p:txBody>
          <a:bodyPr wrap="none" rtlCol="0">
            <a:spAutoFit/>
          </a:bodyPr>
          <a:lstStyle/>
          <a:p>
            <a:r>
              <a:rPr lang="en-US" sz="2400" b="1" dirty="0">
                <a:latin typeface="Avenir Roman" panose="02000503020000020003" pitchFamily="2" charset="0"/>
              </a:rPr>
              <a:t>A</a:t>
            </a:r>
          </a:p>
        </p:txBody>
      </p:sp>
      <p:sp>
        <p:nvSpPr>
          <p:cNvPr id="149" name="TextBox 148">
            <a:extLst>
              <a:ext uri="{FF2B5EF4-FFF2-40B4-BE49-F238E27FC236}">
                <a16:creationId xmlns:a16="http://schemas.microsoft.com/office/drawing/2014/main" id="{800E4FBB-59AA-FA4F-A72D-74DD6163F17D}"/>
              </a:ext>
            </a:extLst>
          </p:cNvPr>
          <p:cNvSpPr txBox="1"/>
          <p:nvPr/>
        </p:nvSpPr>
        <p:spPr>
          <a:xfrm>
            <a:off x="29110706" y="9668396"/>
            <a:ext cx="407484" cy="461665"/>
          </a:xfrm>
          <a:prstGeom prst="rect">
            <a:avLst/>
          </a:prstGeom>
          <a:noFill/>
        </p:spPr>
        <p:txBody>
          <a:bodyPr wrap="square" rtlCol="0">
            <a:spAutoFit/>
          </a:bodyPr>
          <a:lstStyle/>
          <a:p>
            <a:r>
              <a:rPr lang="en-US" sz="2400" b="1" dirty="0">
                <a:latin typeface="Avenir Roman" panose="02000503020000020003" pitchFamily="2" charset="0"/>
              </a:rPr>
              <a:t>B</a:t>
            </a:r>
          </a:p>
        </p:txBody>
      </p:sp>
      <p:sp>
        <p:nvSpPr>
          <p:cNvPr id="150" name="TextBox 149">
            <a:extLst>
              <a:ext uri="{FF2B5EF4-FFF2-40B4-BE49-F238E27FC236}">
                <a16:creationId xmlns:a16="http://schemas.microsoft.com/office/drawing/2014/main" id="{BA3E6F8C-E9A0-A24C-B745-5F7B16133CC9}"/>
              </a:ext>
            </a:extLst>
          </p:cNvPr>
          <p:cNvSpPr txBox="1"/>
          <p:nvPr/>
        </p:nvSpPr>
        <p:spPr>
          <a:xfrm>
            <a:off x="33706139" y="9664998"/>
            <a:ext cx="407484" cy="461665"/>
          </a:xfrm>
          <a:prstGeom prst="rect">
            <a:avLst/>
          </a:prstGeom>
          <a:noFill/>
        </p:spPr>
        <p:txBody>
          <a:bodyPr wrap="square" rtlCol="0">
            <a:spAutoFit/>
          </a:bodyPr>
          <a:lstStyle/>
          <a:p>
            <a:r>
              <a:rPr lang="en-US" sz="2400" b="1" dirty="0">
                <a:latin typeface="Avenir Roman" panose="02000503020000020003" pitchFamily="2" charset="0"/>
              </a:rPr>
              <a:t>C</a:t>
            </a:r>
          </a:p>
        </p:txBody>
      </p:sp>
      <p:sp>
        <p:nvSpPr>
          <p:cNvPr id="159" name="Textfeld 47">
            <a:extLst>
              <a:ext uri="{FF2B5EF4-FFF2-40B4-BE49-F238E27FC236}">
                <a16:creationId xmlns:a16="http://schemas.microsoft.com/office/drawing/2014/main" id="{FB237A7F-6258-434A-8A64-7A6647A79ED4}"/>
              </a:ext>
            </a:extLst>
          </p:cNvPr>
          <p:cNvSpPr txBox="1"/>
          <p:nvPr/>
        </p:nvSpPr>
        <p:spPr>
          <a:xfrm>
            <a:off x="22241639" y="20474904"/>
            <a:ext cx="19253053" cy="3231654"/>
          </a:xfrm>
          <a:prstGeom prst="rect">
            <a:avLst/>
          </a:prstGeom>
          <a:noFill/>
        </p:spPr>
        <p:txBody>
          <a:bodyPr wrap="square" rtlCol="0">
            <a:spAutoFit/>
          </a:bodyPr>
          <a:lstStyle/>
          <a:p>
            <a:r>
              <a:rPr lang="en-US" sz="3000" noProof="1">
                <a:latin typeface="Avenir Roman" panose="02000503020000020003" pitchFamily="2" charset="0"/>
              </a:rPr>
              <a:t>Computational modeling identified improved performance for responders compared to non-responders after 6 weeks of medication treatment. Specifically, responders showed increased rate of evidence accumulation and extended decision thresholds compared to non-responders. The results show promise for using individual model parameters in combination with clinical assessment measures and demographic variables for earlier prediction of medication response in ADHD. Future directions are to use measures for classification of medication response with machine learning-algorithms. </a:t>
            </a:r>
          </a:p>
          <a:p>
            <a:endParaRPr lang="en-US" sz="2400" noProof="1">
              <a:latin typeface="Avenir Roman" panose="02000503020000020003" pitchFamily="2" charset="0"/>
            </a:endParaRPr>
          </a:p>
        </p:txBody>
      </p:sp>
      <p:sp>
        <p:nvSpPr>
          <p:cNvPr id="167" name="Rectangle 166">
            <a:extLst>
              <a:ext uri="{FF2B5EF4-FFF2-40B4-BE49-F238E27FC236}">
                <a16:creationId xmlns:a16="http://schemas.microsoft.com/office/drawing/2014/main" id="{C032A6DA-25D1-6C4C-A4D5-DC8C61088CE9}"/>
              </a:ext>
            </a:extLst>
          </p:cNvPr>
          <p:cNvSpPr/>
          <p:nvPr/>
        </p:nvSpPr>
        <p:spPr>
          <a:xfrm>
            <a:off x="22735571" y="10308107"/>
            <a:ext cx="596081" cy="339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5FCCD03B-F973-184F-B1B0-D50C847089BD}"/>
              </a:ext>
            </a:extLst>
          </p:cNvPr>
          <p:cNvSpPr/>
          <p:nvPr/>
        </p:nvSpPr>
        <p:spPr>
          <a:xfrm>
            <a:off x="22459312" y="11517430"/>
            <a:ext cx="276259" cy="433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218FB0CF-4B0D-8E43-8145-905B9A9BE097}"/>
              </a:ext>
            </a:extLst>
          </p:cNvPr>
          <p:cNvSpPr/>
          <p:nvPr/>
        </p:nvSpPr>
        <p:spPr>
          <a:xfrm>
            <a:off x="22956995" y="13220942"/>
            <a:ext cx="276259" cy="433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a:extLst>
              <a:ext uri="{FF2B5EF4-FFF2-40B4-BE49-F238E27FC236}">
                <a16:creationId xmlns:a16="http://schemas.microsoft.com/office/drawing/2014/main" id="{C0C51189-FC04-5748-BA11-1898B6497F44}"/>
              </a:ext>
            </a:extLst>
          </p:cNvPr>
          <p:cNvSpPr txBox="1"/>
          <p:nvPr/>
        </p:nvSpPr>
        <p:spPr>
          <a:xfrm>
            <a:off x="23095124" y="13259742"/>
            <a:ext cx="2414892" cy="400110"/>
          </a:xfrm>
          <a:prstGeom prst="rect">
            <a:avLst/>
          </a:prstGeom>
          <a:noFill/>
        </p:spPr>
        <p:txBody>
          <a:bodyPr wrap="none" rtlCol="0">
            <a:spAutoFit/>
          </a:bodyPr>
          <a:lstStyle/>
          <a:p>
            <a:r>
              <a:rPr lang="en-US" sz="2000" b="1" dirty="0">
                <a:latin typeface="Avenir Roman" panose="02000503020000020003" pitchFamily="2" charset="0"/>
              </a:rPr>
              <a:t>Decision threshold</a:t>
            </a:r>
          </a:p>
        </p:txBody>
      </p:sp>
      <p:sp>
        <p:nvSpPr>
          <p:cNvPr id="173" name="TextBox 172">
            <a:extLst>
              <a:ext uri="{FF2B5EF4-FFF2-40B4-BE49-F238E27FC236}">
                <a16:creationId xmlns:a16="http://schemas.microsoft.com/office/drawing/2014/main" id="{FB669046-4B89-2B46-A113-92C4F651739E}"/>
              </a:ext>
            </a:extLst>
          </p:cNvPr>
          <p:cNvSpPr txBox="1"/>
          <p:nvPr/>
        </p:nvSpPr>
        <p:spPr>
          <a:xfrm rot="16200000">
            <a:off x="22505527" y="11403777"/>
            <a:ext cx="284052" cy="323165"/>
          </a:xfrm>
          <a:prstGeom prst="rect">
            <a:avLst/>
          </a:prstGeom>
          <a:noFill/>
        </p:spPr>
        <p:txBody>
          <a:bodyPr wrap="none" rtlCol="0">
            <a:spAutoFit/>
          </a:bodyPr>
          <a:lstStyle/>
          <a:p>
            <a:r>
              <a:rPr lang="en-US" sz="1500" b="1" dirty="0">
                <a:latin typeface="Avenir Roman" panose="02000503020000020003" pitchFamily="2" charset="0"/>
              </a:rPr>
              <a:t>v</a:t>
            </a:r>
          </a:p>
        </p:txBody>
      </p:sp>
      <p:pic>
        <p:nvPicPr>
          <p:cNvPr id="5" name="Picture 4">
            <a:extLst>
              <a:ext uri="{FF2B5EF4-FFF2-40B4-BE49-F238E27FC236}">
                <a16:creationId xmlns:a16="http://schemas.microsoft.com/office/drawing/2014/main" id="{13306EA4-3F15-4C4D-BF5D-B9FEDF9EED0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768476" y="1447417"/>
            <a:ext cx="4679380" cy="1643193"/>
          </a:xfrm>
          <a:prstGeom prst="rect">
            <a:avLst/>
          </a:prstGeom>
        </p:spPr>
      </p:pic>
      <p:pic>
        <p:nvPicPr>
          <p:cNvPr id="3" name="Picture 2">
            <a:extLst>
              <a:ext uri="{FF2B5EF4-FFF2-40B4-BE49-F238E27FC236}">
                <a16:creationId xmlns:a16="http://schemas.microsoft.com/office/drawing/2014/main" id="{48403E6E-102D-4D9F-82FF-4E086E89CCAA}"/>
              </a:ext>
            </a:extLst>
          </p:cNvPr>
          <p:cNvPicPr>
            <a:picLocks noChangeAspect="1"/>
          </p:cNvPicPr>
          <p:nvPr/>
        </p:nvPicPr>
        <p:blipFill>
          <a:blip r:embed="rId7"/>
          <a:stretch>
            <a:fillRect/>
          </a:stretch>
        </p:blipFill>
        <p:spPr>
          <a:xfrm>
            <a:off x="9309664" y="12334898"/>
            <a:ext cx="2245601" cy="3611432"/>
          </a:xfrm>
          <a:prstGeom prst="rect">
            <a:avLst/>
          </a:prstGeom>
        </p:spPr>
      </p:pic>
      <p:sp>
        <p:nvSpPr>
          <p:cNvPr id="42" name="TextBox 41">
            <a:extLst>
              <a:ext uri="{FF2B5EF4-FFF2-40B4-BE49-F238E27FC236}">
                <a16:creationId xmlns:a16="http://schemas.microsoft.com/office/drawing/2014/main" id="{DFDF3AFD-AAF1-4F27-8A78-45F62D1D581D}"/>
              </a:ext>
            </a:extLst>
          </p:cNvPr>
          <p:cNvSpPr txBox="1"/>
          <p:nvPr/>
        </p:nvSpPr>
        <p:spPr>
          <a:xfrm>
            <a:off x="12967499" y="11349938"/>
            <a:ext cx="407484" cy="461665"/>
          </a:xfrm>
          <a:prstGeom prst="rect">
            <a:avLst/>
          </a:prstGeom>
          <a:noFill/>
        </p:spPr>
        <p:txBody>
          <a:bodyPr wrap="square" rtlCol="0">
            <a:spAutoFit/>
          </a:bodyPr>
          <a:lstStyle/>
          <a:p>
            <a:r>
              <a:rPr lang="en-US" sz="2400" b="1" dirty="0">
                <a:latin typeface="Avenir Roman" panose="02000503020000020003" pitchFamily="2" charset="0"/>
              </a:rPr>
              <a:t>C</a:t>
            </a:r>
          </a:p>
        </p:txBody>
      </p:sp>
      <p:pic>
        <p:nvPicPr>
          <p:cNvPr id="6" name="Picture 5">
            <a:extLst>
              <a:ext uri="{FF2B5EF4-FFF2-40B4-BE49-F238E27FC236}">
                <a16:creationId xmlns:a16="http://schemas.microsoft.com/office/drawing/2014/main" id="{1CA746C1-4ABB-453B-AED2-77A0351E9D88}"/>
              </a:ext>
            </a:extLst>
          </p:cNvPr>
          <p:cNvPicPr>
            <a:picLocks noChangeAspect="1"/>
          </p:cNvPicPr>
          <p:nvPr/>
        </p:nvPicPr>
        <p:blipFill>
          <a:blip r:embed="rId8"/>
          <a:stretch>
            <a:fillRect/>
          </a:stretch>
        </p:blipFill>
        <p:spPr>
          <a:xfrm>
            <a:off x="13068793" y="12334898"/>
            <a:ext cx="5394725" cy="3013177"/>
          </a:xfrm>
          <a:prstGeom prst="rect">
            <a:avLst/>
          </a:prstGeom>
        </p:spPr>
      </p:pic>
      <p:sp>
        <p:nvSpPr>
          <p:cNvPr id="44" name="Rectangle 43">
            <a:extLst>
              <a:ext uri="{FF2B5EF4-FFF2-40B4-BE49-F238E27FC236}">
                <a16:creationId xmlns:a16="http://schemas.microsoft.com/office/drawing/2014/main" id="{6468B8EB-E44C-4611-BEEA-A19E64F2AC9D}"/>
              </a:ext>
            </a:extLst>
          </p:cNvPr>
          <p:cNvSpPr/>
          <p:nvPr/>
        </p:nvSpPr>
        <p:spPr>
          <a:xfrm>
            <a:off x="12967499" y="15826219"/>
            <a:ext cx="6236677" cy="553998"/>
          </a:xfrm>
          <a:prstGeom prst="rect">
            <a:avLst/>
          </a:prstGeom>
        </p:spPr>
        <p:txBody>
          <a:bodyPr wrap="square">
            <a:spAutoFit/>
          </a:bodyPr>
          <a:lstStyle/>
          <a:p>
            <a:r>
              <a:rPr lang="en-US" sz="1000" dirty="0">
                <a:latin typeface="Arial" panose="020B0604020202020204" pitchFamily="34" charset="0"/>
                <a:cs typeface="Arial" panose="020B0604020202020204" pitchFamily="34" charset="0"/>
              </a:rPr>
              <a:t>Adapted from Hamid, A. A., Pettibone, J. R., </a:t>
            </a:r>
            <a:r>
              <a:rPr lang="en-US" sz="1000" dirty="0" err="1">
                <a:latin typeface="Arial" panose="020B0604020202020204" pitchFamily="34" charset="0"/>
                <a:cs typeface="Arial" panose="020B0604020202020204" pitchFamily="34" charset="0"/>
              </a:rPr>
              <a:t>Mabrouk</a:t>
            </a:r>
            <a:r>
              <a:rPr lang="en-US" sz="1000" dirty="0">
                <a:latin typeface="Arial" panose="020B0604020202020204" pitchFamily="34" charset="0"/>
                <a:cs typeface="Arial" panose="020B0604020202020204" pitchFamily="34" charset="0"/>
              </a:rPr>
              <a:t>, O. S., Hetrick, V. L., Schmidt, R., Vander </a:t>
            </a:r>
            <a:r>
              <a:rPr lang="en-US" sz="1000" dirty="0" err="1">
                <a:latin typeface="Arial" panose="020B0604020202020204" pitchFamily="34" charset="0"/>
                <a:cs typeface="Arial" panose="020B0604020202020204" pitchFamily="34" charset="0"/>
              </a:rPr>
              <a:t>Weele</a:t>
            </a:r>
            <a:r>
              <a:rPr lang="en-US" sz="1000" dirty="0">
                <a:latin typeface="Arial" panose="020B0604020202020204" pitchFamily="34" charset="0"/>
                <a:cs typeface="Arial" panose="020B0604020202020204" pitchFamily="34" charset="0"/>
              </a:rPr>
              <a:t>, C. M., ... &amp; </a:t>
            </a:r>
            <a:r>
              <a:rPr lang="en-US" sz="1000" dirty="0" err="1">
                <a:latin typeface="Arial" panose="020B0604020202020204" pitchFamily="34" charset="0"/>
                <a:cs typeface="Arial" panose="020B0604020202020204" pitchFamily="34" charset="0"/>
              </a:rPr>
              <a:t>Berke</a:t>
            </a:r>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 J. D. (2016). Mesolimbic dopamine signals the value of work. </a:t>
            </a:r>
            <a:r>
              <a:rPr lang="en-US" sz="1000" i="1" dirty="0">
                <a:latin typeface="Arial" panose="020B0604020202020204" pitchFamily="34" charset="0"/>
                <a:cs typeface="Arial" panose="020B0604020202020204" pitchFamily="34" charset="0"/>
              </a:rPr>
              <a:t>Nature neuroscience</a:t>
            </a:r>
            <a:r>
              <a:rPr lang="en-US" sz="1000" dirty="0">
                <a:latin typeface="Arial" panose="020B0604020202020204" pitchFamily="34" charset="0"/>
                <a:cs typeface="Arial" panose="020B0604020202020204" pitchFamily="34" charset="0"/>
              </a:rPr>
              <a:t>, </a:t>
            </a:r>
            <a:r>
              <a:rPr lang="en-US" sz="1000" i="1" dirty="0">
                <a:latin typeface="Arial" panose="020B0604020202020204" pitchFamily="34" charset="0"/>
                <a:cs typeface="Arial" panose="020B0604020202020204" pitchFamily="34" charset="0"/>
              </a:rPr>
              <a:t>19</a:t>
            </a:r>
            <a:r>
              <a:rPr lang="en-US" sz="1000" dirty="0">
                <a:latin typeface="Arial" panose="020B0604020202020204" pitchFamily="34" charset="0"/>
                <a:cs typeface="Arial" panose="020B0604020202020204" pitchFamily="34" charset="0"/>
              </a:rPr>
              <a:t>(1), 117.</a:t>
            </a:r>
            <a:endParaRPr lang="en-US" sz="6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2C8DB4F9-A0CB-43CA-A802-CD00291CBC98}"/>
              </a:ext>
            </a:extLst>
          </p:cNvPr>
          <p:cNvPicPr>
            <a:picLocks noChangeAspect="1"/>
          </p:cNvPicPr>
          <p:nvPr/>
        </p:nvPicPr>
        <p:blipFill>
          <a:blip r:embed="rId9"/>
          <a:stretch>
            <a:fillRect/>
          </a:stretch>
        </p:blipFill>
        <p:spPr>
          <a:xfrm>
            <a:off x="2684597" y="11504529"/>
            <a:ext cx="4419600" cy="2495550"/>
          </a:xfrm>
          <a:prstGeom prst="rect">
            <a:avLst/>
          </a:prstGeom>
        </p:spPr>
      </p:pic>
      <p:pic>
        <p:nvPicPr>
          <p:cNvPr id="8" name="Picture 7">
            <a:extLst>
              <a:ext uri="{FF2B5EF4-FFF2-40B4-BE49-F238E27FC236}">
                <a16:creationId xmlns:a16="http://schemas.microsoft.com/office/drawing/2014/main" id="{F773136E-22FD-430D-92BC-89B9CAC023AE}"/>
              </a:ext>
            </a:extLst>
          </p:cNvPr>
          <p:cNvPicPr>
            <a:picLocks noChangeAspect="1"/>
          </p:cNvPicPr>
          <p:nvPr/>
        </p:nvPicPr>
        <p:blipFill>
          <a:blip r:embed="rId10"/>
          <a:stretch>
            <a:fillRect/>
          </a:stretch>
        </p:blipFill>
        <p:spPr>
          <a:xfrm>
            <a:off x="2819372" y="14062200"/>
            <a:ext cx="4352925" cy="2571750"/>
          </a:xfrm>
          <a:prstGeom prst="rect">
            <a:avLst/>
          </a:prstGeom>
        </p:spPr>
      </p:pic>
      <p:pic>
        <p:nvPicPr>
          <p:cNvPr id="47" name="Picture 46">
            <a:extLst>
              <a:ext uri="{FF2B5EF4-FFF2-40B4-BE49-F238E27FC236}">
                <a16:creationId xmlns:a16="http://schemas.microsoft.com/office/drawing/2014/main" id="{3A8A40A0-F1DC-41ED-ABDA-5B566EAB6CDC}"/>
              </a:ext>
            </a:extLst>
          </p:cNvPr>
          <p:cNvPicPr>
            <a:picLocks noChangeAspect="1"/>
          </p:cNvPicPr>
          <p:nvPr/>
        </p:nvPicPr>
        <p:blipFill>
          <a:blip r:embed="rId11"/>
          <a:stretch>
            <a:fillRect/>
          </a:stretch>
        </p:blipFill>
        <p:spPr>
          <a:xfrm>
            <a:off x="4502724" y="27102750"/>
            <a:ext cx="1280686" cy="798001"/>
          </a:xfrm>
          <a:prstGeom prst="rect">
            <a:avLst/>
          </a:prstGeom>
        </p:spPr>
      </p:pic>
      <p:pic>
        <p:nvPicPr>
          <p:cNvPr id="49" name="Picture 48">
            <a:extLst>
              <a:ext uri="{FF2B5EF4-FFF2-40B4-BE49-F238E27FC236}">
                <a16:creationId xmlns:a16="http://schemas.microsoft.com/office/drawing/2014/main" id="{D805674C-87EF-407E-9655-61EBDE023E8A}"/>
              </a:ext>
            </a:extLst>
          </p:cNvPr>
          <p:cNvPicPr>
            <a:picLocks noChangeAspect="1"/>
          </p:cNvPicPr>
          <p:nvPr/>
        </p:nvPicPr>
        <p:blipFill>
          <a:blip r:embed="rId12"/>
          <a:stretch>
            <a:fillRect/>
          </a:stretch>
        </p:blipFill>
        <p:spPr>
          <a:xfrm>
            <a:off x="4137199" y="22757280"/>
            <a:ext cx="2000323" cy="1276567"/>
          </a:xfrm>
          <a:prstGeom prst="rect">
            <a:avLst/>
          </a:prstGeom>
        </p:spPr>
      </p:pic>
      <p:pic>
        <p:nvPicPr>
          <p:cNvPr id="50" name="Picture 49">
            <a:extLst>
              <a:ext uri="{FF2B5EF4-FFF2-40B4-BE49-F238E27FC236}">
                <a16:creationId xmlns:a16="http://schemas.microsoft.com/office/drawing/2014/main" id="{0E0A66A5-B6FF-4021-A76A-E5271E4F7F1B}"/>
              </a:ext>
            </a:extLst>
          </p:cNvPr>
          <p:cNvPicPr>
            <a:picLocks noChangeAspect="1"/>
          </p:cNvPicPr>
          <p:nvPr/>
        </p:nvPicPr>
        <p:blipFill>
          <a:blip r:embed="rId13"/>
          <a:stretch>
            <a:fillRect/>
          </a:stretch>
        </p:blipFill>
        <p:spPr>
          <a:xfrm>
            <a:off x="3990703" y="24189906"/>
            <a:ext cx="2229285" cy="1520984"/>
          </a:xfrm>
          <a:prstGeom prst="rect">
            <a:avLst/>
          </a:prstGeom>
        </p:spPr>
      </p:pic>
      <p:pic>
        <p:nvPicPr>
          <p:cNvPr id="51" name="Picture 50">
            <a:extLst>
              <a:ext uri="{FF2B5EF4-FFF2-40B4-BE49-F238E27FC236}">
                <a16:creationId xmlns:a16="http://schemas.microsoft.com/office/drawing/2014/main" id="{086F6B7E-0303-4E25-B41F-F3DF8F03E697}"/>
              </a:ext>
            </a:extLst>
          </p:cNvPr>
          <p:cNvPicPr>
            <a:picLocks noChangeAspect="1"/>
          </p:cNvPicPr>
          <p:nvPr/>
        </p:nvPicPr>
        <p:blipFill>
          <a:blip r:embed="rId14"/>
          <a:stretch>
            <a:fillRect/>
          </a:stretch>
        </p:blipFill>
        <p:spPr>
          <a:xfrm>
            <a:off x="4452164" y="25727668"/>
            <a:ext cx="1331246" cy="968179"/>
          </a:xfrm>
          <a:prstGeom prst="rect">
            <a:avLst/>
          </a:prstGeom>
        </p:spPr>
      </p:pic>
      <p:pic>
        <p:nvPicPr>
          <p:cNvPr id="52" name="Picture 51">
            <a:extLst>
              <a:ext uri="{FF2B5EF4-FFF2-40B4-BE49-F238E27FC236}">
                <a16:creationId xmlns:a16="http://schemas.microsoft.com/office/drawing/2014/main" id="{96E3C8F3-7FFF-4B06-8ECE-28D6109C8461}"/>
              </a:ext>
            </a:extLst>
          </p:cNvPr>
          <p:cNvPicPr>
            <a:picLocks noChangeAspect="1"/>
          </p:cNvPicPr>
          <p:nvPr/>
        </p:nvPicPr>
        <p:blipFill>
          <a:blip r:embed="rId15"/>
          <a:stretch>
            <a:fillRect/>
          </a:stretch>
        </p:blipFill>
        <p:spPr>
          <a:xfrm>
            <a:off x="6134403" y="28263011"/>
            <a:ext cx="1708230" cy="1241665"/>
          </a:xfrm>
          <a:prstGeom prst="rect">
            <a:avLst/>
          </a:prstGeom>
        </p:spPr>
      </p:pic>
      <p:pic>
        <p:nvPicPr>
          <p:cNvPr id="54" name="Picture 53">
            <a:extLst>
              <a:ext uri="{FF2B5EF4-FFF2-40B4-BE49-F238E27FC236}">
                <a16:creationId xmlns:a16="http://schemas.microsoft.com/office/drawing/2014/main" id="{2858241D-9298-4347-954F-B5CEBE377C9B}"/>
              </a:ext>
            </a:extLst>
          </p:cNvPr>
          <p:cNvPicPr>
            <a:picLocks noChangeAspect="1"/>
          </p:cNvPicPr>
          <p:nvPr/>
        </p:nvPicPr>
        <p:blipFill>
          <a:blip r:embed="rId16"/>
          <a:stretch>
            <a:fillRect/>
          </a:stretch>
        </p:blipFill>
        <p:spPr>
          <a:xfrm>
            <a:off x="2523881" y="28281970"/>
            <a:ext cx="1613318" cy="1028212"/>
          </a:xfrm>
          <a:prstGeom prst="rect">
            <a:avLst/>
          </a:prstGeom>
        </p:spPr>
      </p:pic>
      <p:sp>
        <p:nvSpPr>
          <p:cNvPr id="57" name="Rectangle 56">
            <a:extLst>
              <a:ext uri="{FF2B5EF4-FFF2-40B4-BE49-F238E27FC236}">
                <a16:creationId xmlns:a16="http://schemas.microsoft.com/office/drawing/2014/main" id="{BD2F5DB4-7F23-40B4-B0A1-CBF2044FCA38}"/>
              </a:ext>
            </a:extLst>
          </p:cNvPr>
          <p:cNvSpPr/>
          <p:nvPr/>
        </p:nvSpPr>
        <p:spPr>
          <a:xfrm>
            <a:off x="4361380" y="27002013"/>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Rectangle 57">
            <a:extLst>
              <a:ext uri="{FF2B5EF4-FFF2-40B4-BE49-F238E27FC236}">
                <a16:creationId xmlns:a16="http://schemas.microsoft.com/office/drawing/2014/main" id="{42548168-D14B-466A-9E15-4B5AC00245A9}"/>
              </a:ext>
            </a:extLst>
          </p:cNvPr>
          <p:cNvSpPr/>
          <p:nvPr/>
        </p:nvSpPr>
        <p:spPr>
          <a:xfrm>
            <a:off x="2452611" y="28197660"/>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Rectangle 58">
            <a:extLst>
              <a:ext uri="{FF2B5EF4-FFF2-40B4-BE49-F238E27FC236}">
                <a16:creationId xmlns:a16="http://schemas.microsoft.com/office/drawing/2014/main" id="{EFA18916-58BF-41EF-BDC1-16B912DB3467}"/>
              </a:ext>
            </a:extLst>
          </p:cNvPr>
          <p:cNvSpPr/>
          <p:nvPr/>
        </p:nvSpPr>
        <p:spPr>
          <a:xfrm>
            <a:off x="6237704" y="28209724"/>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a:extLst>
              <a:ext uri="{FF2B5EF4-FFF2-40B4-BE49-F238E27FC236}">
                <a16:creationId xmlns:a16="http://schemas.microsoft.com/office/drawing/2014/main" id="{2983FC3C-452F-4F60-BEC7-E5FFD6C46D2F}"/>
              </a:ext>
            </a:extLst>
          </p:cNvPr>
          <p:cNvSpPr/>
          <p:nvPr/>
        </p:nvSpPr>
        <p:spPr>
          <a:xfrm>
            <a:off x="4366972" y="25641449"/>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ectangle 60">
            <a:extLst>
              <a:ext uri="{FF2B5EF4-FFF2-40B4-BE49-F238E27FC236}">
                <a16:creationId xmlns:a16="http://schemas.microsoft.com/office/drawing/2014/main" id="{EDECE0DC-282C-45F8-9FF2-2D4BAC31ACC2}"/>
              </a:ext>
            </a:extLst>
          </p:cNvPr>
          <p:cNvSpPr/>
          <p:nvPr/>
        </p:nvSpPr>
        <p:spPr>
          <a:xfrm>
            <a:off x="4361379" y="24270569"/>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ectangle 61">
            <a:extLst>
              <a:ext uri="{FF2B5EF4-FFF2-40B4-BE49-F238E27FC236}">
                <a16:creationId xmlns:a16="http://schemas.microsoft.com/office/drawing/2014/main" id="{6A6F06AC-4E05-4843-AF85-8998BB67009B}"/>
              </a:ext>
            </a:extLst>
          </p:cNvPr>
          <p:cNvSpPr/>
          <p:nvPr/>
        </p:nvSpPr>
        <p:spPr>
          <a:xfrm>
            <a:off x="4361380" y="22926551"/>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3" name="Straight Arrow Connector 62">
            <a:extLst>
              <a:ext uri="{FF2B5EF4-FFF2-40B4-BE49-F238E27FC236}">
                <a16:creationId xmlns:a16="http://schemas.microsoft.com/office/drawing/2014/main" id="{2ECB481E-173F-43FB-8709-DB6005326FF7}"/>
              </a:ext>
            </a:extLst>
          </p:cNvPr>
          <p:cNvCxnSpPr>
            <a:cxnSpLocks/>
            <a:stCxn id="62" idx="2"/>
            <a:endCxn id="61" idx="0"/>
          </p:cNvCxnSpPr>
          <p:nvPr/>
        </p:nvCxnSpPr>
        <p:spPr>
          <a:xfrm flipH="1">
            <a:off x="5112194" y="23894730"/>
            <a:ext cx="1" cy="3758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912072CB-D060-488D-B3E7-412861BC2C5B}"/>
              </a:ext>
            </a:extLst>
          </p:cNvPr>
          <p:cNvCxnSpPr>
            <a:cxnSpLocks/>
          </p:cNvCxnSpPr>
          <p:nvPr/>
        </p:nvCxnSpPr>
        <p:spPr>
          <a:xfrm flipH="1">
            <a:off x="5105345" y="25264271"/>
            <a:ext cx="1" cy="3410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3CC3E831-96ED-44ED-8FB9-351D07BD761B}"/>
              </a:ext>
            </a:extLst>
          </p:cNvPr>
          <p:cNvCxnSpPr>
            <a:cxnSpLocks/>
          </p:cNvCxnSpPr>
          <p:nvPr/>
        </p:nvCxnSpPr>
        <p:spPr>
          <a:xfrm flipH="1">
            <a:off x="5112195" y="26620346"/>
            <a:ext cx="5592" cy="3061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45C7E555-6B10-4A73-86E3-A920743486F5}"/>
              </a:ext>
            </a:extLst>
          </p:cNvPr>
          <p:cNvCxnSpPr>
            <a:cxnSpLocks/>
          </p:cNvCxnSpPr>
          <p:nvPr/>
        </p:nvCxnSpPr>
        <p:spPr>
          <a:xfrm flipH="1">
            <a:off x="3954240" y="27965437"/>
            <a:ext cx="387565" cy="2322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A48438F9-7F4C-4DBA-88B8-EE0B65E81A7E}"/>
              </a:ext>
            </a:extLst>
          </p:cNvPr>
          <p:cNvCxnSpPr>
            <a:cxnSpLocks/>
          </p:cNvCxnSpPr>
          <p:nvPr/>
        </p:nvCxnSpPr>
        <p:spPr>
          <a:xfrm>
            <a:off x="5863009" y="27974495"/>
            <a:ext cx="356979" cy="2465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Rechteck 31">
            <a:extLst>
              <a:ext uri="{FF2B5EF4-FFF2-40B4-BE49-F238E27FC236}">
                <a16:creationId xmlns:a16="http://schemas.microsoft.com/office/drawing/2014/main" id="{03066899-B7B6-405E-B0F0-7E1962A7BB6D}"/>
              </a:ext>
            </a:extLst>
          </p:cNvPr>
          <p:cNvSpPr/>
          <p:nvPr/>
        </p:nvSpPr>
        <p:spPr>
          <a:xfrm>
            <a:off x="828717" y="20106158"/>
            <a:ext cx="19276760" cy="1079641"/>
          </a:xfrm>
          <a:prstGeom prst="rect">
            <a:avLst/>
          </a:prstGeom>
          <a:noFill/>
          <a:ln>
            <a:noFill/>
          </a:ln>
        </p:spPr>
        <p:txBody>
          <a:bodyPr wrap="square" lIns="398636" tIns="199320" rIns="398636" bIns="199320">
            <a:spAutoFit/>
          </a:bodyPr>
          <a:lstStyle/>
          <a:p>
            <a:pPr algn="ctr"/>
            <a:r>
              <a:rPr lang="en-US" sz="4400" noProof="1">
                <a:solidFill>
                  <a:srgbClr val="000000"/>
                </a:solidFill>
                <a:latin typeface="Avenir Heavy"/>
                <a:cs typeface="Avenir Heavy"/>
              </a:rPr>
              <a:t>Methods</a:t>
            </a:r>
            <a:endParaRPr lang="en-US" sz="4000" noProof="1">
              <a:solidFill>
                <a:srgbClr val="000000"/>
              </a:solidFill>
              <a:latin typeface="Avenir Heavy"/>
              <a:cs typeface="Avenir Heavy"/>
            </a:endParaRPr>
          </a:p>
        </p:txBody>
      </p:sp>
      <p:sp>
        <p:nvSpPr>
          <p:cNvPr id="69" name="Textfeld 44">
            <a:extLst>
              <a:ext uri="{FF2B5EF4-FFF2-40B4-BE49-F238E27FC236}">
                <a16:creationId xmlns:a16="http://schemas.microsoft.com/office/drawing/2014/main" id="{36D6F0E0-1BBC-44A7-8A25-BC1D484CDE46}"/>
              </a:ext>
            </a:extLst>
          </p:cNvPr>
          <p:cNvSpPr txBox="1"/>
          <p:nvPr/>
        </p:nvSpPr>
        <p:spPr>
          <a:xfrm>
            <a:off x="1744576" y="18048501"/>
            <a:ext cx="17375775" cy="1892826"/>
          </a:xfrm>
          <a:prstGeom prst="rect">
            <a:avLst/>
          </a:prstGeom>
          <a:noFill/>
        </p:spPr>
        <p:txBody>
          <a:bodyPr wrap="square" rtlCol="0">
            <a:spAutoFit/>
          </a:bodyPr>
          <a:lstStyle/>
          <a:p>
            <a:pPr algn="ctr">
              <a:spcAft>
                <a:spcPts val="600"/>
              </a:spcAft>
            </a:pPr>
            <a:r>
              <a:rPr lang="en-US" sz="4000" noProof="1">
                <a:latin typeface="Avenir Heavy"/>
                <a:cs typeface="Avenir Heavy"/>
              </a:rPr>
              <a:t>As the distance to a reward decreases does a participant’s propensity to gamble (via an adjusting value function) change?</a:t>
            </a:r>
            <a:endParaRPr lang="en-US" sz="3600" noProof="1">
              <a:latin typeface="Avenir Roman" panose="02000503020000020003" pitchFamily="2" charset="0"/>
            </a:endParaRPr>
          </a:p>
          <a:p>
            <a:pPr algn="ctr">
              <a:spcAft>
                <a:spcPts val="600"/>
              </a:spcAft>
            </a:pPr>
            <a:endParaRPr lang="en-US" sz="3200" noProof="1">
              <a:latin typeface="Avenir Heavy"/>
              <a:cs typeface="Avenir Heavy"/>
            </a:endParaRPr>
          </a:p>
        </p:txBody>
      </p:sp>
      <p:pic>
        <p:nvPicPr>
          <p:cNvPr id="9" name="Picture 8">
            <a:extLst>
              <a:ext uri="{FF2B5EF4-FFF2-40B4-BE49-F238E27FC236}">
                <a16:creationId xmlns:a16="http://schemas.microsoft.com/office/drawing/2014/main" id="{EA0C0A50-AF34-4F81-A6A0-3321E67C0453}"/>
              </a:ext>
            </a:extLst>
          </p:cNvPr>
          <p:cNvPicPr>
            <a:picLocks noChangeAspect="1"/>
          </p:cNvPicPr>
          <p:nvPr/>
        </p:nvPicPr>
        <p:blipFill>
          <a:blip r:embed="rId17"/>
          <a:stretch>
            <a:fillRect/>
          </a:stretch>
        </p:blipFill>
        <p:spPr>
          <a:xfrm>
            <a:off x="13118127" y="25344532"/>
            <a:ext cx="5763067" cy="4160144"/>
          </a:xfrm>
          <a:prstGeom prst="rect">
            <a:avLst/>
          </a:prstGeom>
        </p:spPr>
      </p:pic>
      <p:pic>
        <p:nvPicPr>
          <p:cNvPr id="10" name="Picture 9">
            <a:extLst>
              <a:ext uri="{FF2B5EF4-FFF2-40B4-BE49-F238E27FC236}">
                <a16:creationId xmlns:a16="http://schemas.microsoft.com/office/drawing/2014/main" id="{BA15B837-FAA8-4C00-AFFD-0EAE18C6616E}"/>
              </a:ext>
            </a:extLst>
          </p:cNvPr>
          <p:cNvPicPr>
            <a:picLocks noChangeAspect="1"/>
          </p:cNvPicPr>
          <p:nvPr/>
        </p:nvPicPr>
        <p:blipFill>
          <a:blip r:embed="rId18"/>
          <a:stretch>
            <a:fillRect/>
          </a:stretch>
        </p:blipFill>
        <p:spPr>
          <a:xfrm>
            <a:off x="23477943" y="6012303"/>
            <a:ext cx="7361905" cy="5314286"/>
          </a:xfrm>
          <a:prstGeom prst="rect">
            <a:avLst/>
          </a:prstGeom>
        </p:spPr>
      </p:pic>
    </p:spTree>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7150</TotalTime>
  <Words>737</Words>
  <Application>Microsoft Office PowerPoint</Application>
  <PresentationFormat>Custom</PresentationFormat>
  <Paragraphs>59</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MS Mincho</vt:lpstr>
      <vt:lpstr>Arial</vt:lpstr>
      <vt:lpstr>Avenir Heavy</vt:lpstr>
      <vt:lpstr>Avenir Light</vt:lpstr>
      <vt:lpstr>Avenir Roman</vt:lpstr>
      <vt:lpstr>Calibri</vt:lpstr>
      <vt:lpstr>Times New Roman</vt:lpstr>
      <vt:lpstr>Larissa-Design</vt:lpstr>
      <vt:lpstr>Ramping risk-taking: Progressing value function increases gambling in humans Guillaume J. Pagnier1,2, Andrew Westbrook2 &amp; Michael J. Frank1,2 1Department of Neuroscience, Brown University 2Department of Cognitive, Linguistic and Psychological Sciences, Brown University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Aiming for the bull’s eye: Preparing for throwing, investigated with event related brain potentials. Romy Frömer1, Verena Hafner2 &amp; Werner Sommer1 1 Institut für Psychologie, Humboldt-Universität zu Berlin, 2  Institut für Informatik, Humboldt-Universität zu Berlin</dc:title>
  <dc:creator>romy</dc:creator>
  <cp:lastModifiedBy>Guillaume P</cp:lastModifiedBy>
  <cp:revision>756</cp:revision>
  <cp:lastPrinted>2018-03-23T17:00:33Z</cp:lastPrinted>
  <dcterms:created xsi:type="dcterms:W3CDTF">2011-05-19T09:45:11Z</dcterms:created>
  <dcterms:modified xsi:type="dcterms:W3CDTF">2018-10-12T22:49:42Z</dcterms:modified>
</cp:coreProperties>
</file>