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72" r:id="rId3"/>
    <p:sldId id="259" r:id="rId4"/>
    <p:sldId id="262" r:id="rId5"/>
    <p:sldId id="270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78" r:id="rId14"/>
    <p:sldId id="292" r:id="rId15"/>
    <p:sldId id="284" r:id="rId16"/>
    <p:sldId id="289" r:id="rId17"/>
    <p:sldId id="291" r:id="rId18"/>
    <p:sldId id="290" r:id="rId19"/>
    <p:sldId id="286" r:id="rId20"/>
    <p:sldId id="279" r:id="rId21"/>
    <p:sldId id="293" r:id="rId22"/>
    <p:sldId id="276" r:id="rId23"/>
    <p:sldId id="277" r:id="rId24"/>
    <p:sldId id="287" r:id="rId25"/>
    <p:sldId id="288" r:id="rId26"/>
    <p:sldId id="294" r:id="rId27"/>
    <p:sldId id="295" r:id="rId28"/>
    <p:sldId id="296" r:id="rId29"/>
    <p:sldId id="297" r:id="rId30"/>
    <p:sldId id="298" r:id="rId31"/>
    <p:sldId id="299" r:id="rId32"/>
    <p:sldId id="301" r:id="rId33"/>
    <p:sldId id="300" r:id="rId34"/>
    <p:sldId id="3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55E39-7D87-4049-BF92-073AAA54E55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2A5D1-5E82-4DD5-B3B7-B8C7CB2AA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8023-9227-4BFD-A844-8CBE04EC0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58D19-771B-4ECE-9493-A311877E2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F9FE-4C6A-474A-861F-18C5238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509-81FA-4D6F-B08C-10B2AAC7CE23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B026-C6B0-4EA1-8104-39E864B6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E7B4-4714-45BE-A047-DB7C1C8A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3FE2-791F-455E-B534-228DEEFB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F886A-5159-4D3B-B7C2-12BDCA9F6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891F-9B0F-48AD-A62C-4BB76C1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DBFC-6945-4827-86DE-13808C3F336E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379A-C7F0-47EE-99A5-DD607C57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4577-EA1A-440A-8CB7-056C0991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CEC03-D1F5-4E0B-B92E-FCE66172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84C2B-A4FF-4356-AB7D-1B599CC54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6A11-2916-4514-937A-EC46AE71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A1D5-3B95-4310-9634-73181494B078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923F-6188-4C2B-8F47-1D269EED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3AD7-4AE6-4505-8F4F-B06325A1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1955-7F93-434C-91C4-8B0FF1D4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C49-24C2-4F04-9FC9-519D9CAE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B7CE-900C-4B77-8389-6E764E05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DACA-9D23-41FE-854E-D9B8AF7EC986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60EE-CB11-496E-8BC0-728BB6EF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469D-15E4-475E-A3EF-C089FE3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8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A77F-95E9-46C7-9DB6-5FE8BDCB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08E1-0672-45A1-A8DF-C609D0B7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A11C6-6227-4AFE-AA59-48573A3C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E69C-B08A-44D1-AC4E-3F8AFBBBBBB1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D442-553C-456F-9030-7F041E02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6118-7E7B-4F39-B27B-F2B2AB13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DF3B-585B-4445-9693-6B83E4DE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B805-13B7-4C1B-A229-2404BC114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AA903-4AF2-41B1-9402-75FC6F80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4C1B0-368F-4BBF-B3B1-63C0E5F0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3761-95CC-4DFE-8359-3EF31B15A2EB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F5CE9-643A-4060-85A5-40CAB0E6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2F8A-7BA4-41ED-8A8B-307D0E5D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6237-BA09-41BE-BAF5-3990FC90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47153-76FA-41E2-9D9B-42886E38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B784E-893B-4624-803D-B39C02816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4CE4C-1340-46A0-B052-CB83372CB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BDDE4-89A0-42F8-893E-27F3EA63F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13E52-81F0-4CD2-81DF-2952464C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521B-6B77-4096-9308-7D6490CF5CFF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65E71-390F-4C1C-829C-BD9C84F4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211D6-D5EE-4C5E-A615-12F650E1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0ADB-5FE1-49E1-A378-82064B92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98E77-9106-46DB-812E-E3E91225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DC10-394D-4254-BF9F-333A350A228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23654-DCB2-4F73-B169-90DBB2EE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746A-A1DD-4284-9A2C-29DB3F42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8CD64-8911-4A35-BAE1-B32275EF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4E43-A141-4F9C-ADE6-081E306300A1}" type="datetime1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327B7-C143-4C19-BB78-C4472422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3E2F-DC0F-4D3E-ADBD-E3D1CFBE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2EC2-2042-4279-8372-481ABA05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011A-4F7E-4F2C-992C-11A44ED1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9A853-204E-485C-9C46-EA32CA28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F17DC-F5DA-4E75-B0EB-5541DB17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9CA-C140-4819-8B7E-EBC587372D1B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A3E4-7139-429E-A5F8-35AB3705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10E1-8C46-4B7B-93C5-6D31357D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5759-3BCC-44BC-A091-EBB11C28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7EF4B-16AC-4619-BF57-51FA8E6E0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5FA53-E73F-4175-A5D3-60AC18382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07230-243E-4C17-9F0C-7C98BEA9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D8F-7B68-4061-86A8-7054EDBD706B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9C37-3AB8-41E5-978C-C8A39CE0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1F0E2-73B1-4D56-8FA0-FB34610D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89C89-E340-4ADE-9C14-AE8C8CCF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7C2A-11CE-4658-A4EF-27484720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C9A23-F96B-4EB8-91C7-B7BB87637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F0D8-75C2-4E11-A265-F56901DA04A9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C479-946F-4721-8FA4-F6B728063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1650-4F52-45BE-A50E-BD0A8DBE7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Ramping data V02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112 subjects</a:t>
            </a:r>
          </a:p>
          <a:p>
            <a:r>
              <a:rPr lang="en-US" dirty="0"/>
              <a:t>10378 total trials</a:t>
            </a:r>
          </a:p>
          <a:p>
            <a:r>
              <a:rPr lang="en-US" dirty="0"/>
              <a:t>8367 trials with option to gamble</a:t>
            </a:r>
          </a:p>
          <a:p>
            <a:r>
              <a:rPr lang="en-US" dirty="0"/>
              <a:t>Gambled on 3235 of those trials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4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CCE07-65CA-4D9C-BB87-A97E2D3705D1}"/>
              </a:ext>
            </a:extLst>
          </p:cNvPr>
          <p:cNvSpPr txBox="1"/>
          <p:nvPr/>
        </p:nvSpPr>
        <p:spPr>
          <a:xfrm>
            <a:off x="289932" y="26762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MidOdds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A31A2-5716-402F-8576-4D8A8DAC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53" y="1023368"/>
            <a:ext cx="5041247" cy="2405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1AE7A3-E93E-440F-841B-32E4B00D9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2" y="4184739"/>
            <a:ext cx="5041247" cy="2405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029D3B-CE19-476B-807C-E502474DF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978" y="4184739"/>
            <a:ext cx="5041248" cy="2405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9D8796-7F2C-42A2-8CE2-4C802F37F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52" y="1024407"/>
            <a:ext cx="5039071" cy="24045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F068F-0CA8-4B71-9499-A4DFBF1B6C1D}"/>
              </a:ext>
            </a:extLst>
          </p:cNvPr>
          <p:cNvSpPr txBox="1"/>
          <p:nvPr/>
        </p:nvSpPr>
        <p:spPr>
          <a:xfrm>
            <a:off x="289932" y="26762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HighOdds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8337A-047B-4F54-9188-F36BC7C6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3" y="4000500"/>
            <a:ext cx="5219048" cy="249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B00E9-041C-45B2-BDD7-030EE7673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1" y="1152276"/>
            <a:ext cx="5053948" cy="2411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D497D8-2F69-4DCC-9CC7-E516B6248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1" y="4000500"/>
            <a:ext cx="5104748" cy="2435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B023A-5241-47F6-A375-744ACA6DC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53" y="1073492"/>
            <a:ext cx="5219048" cy="24904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F068F-0CA8-4B71-9499-A4DFBF1B6C1D}"/>
              </a:ext>
            </a:extLst>
          </p:cNvPr>
          <p:cNvSpPr txBox="1"/>
          <p:nvPr/>
        </p:nvSpPr>
        <p:spPr>
          <a:xfrm>
            <a:off x="289932" y="267629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HighOdds</a:t>
            </a:r>
            <a:r>
              <a:rPr lang="en-US" dirty="0"/>
              <a:t>/</a:t>
            </a:r>
            <a:r>
              <a:rPr lang="en-US" dirty="0" err="1"/>
              <a:t>HighMag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05A5D-8D44-41D4-864C-108EB7D3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53" y="4241486"/>
            <a:ext cx="4926948" cy="2351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B25644-65BA-4640-9347-1B10B049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24" y="812800"/>
            <a:ext cx="5219048" cy="24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BA9A5-6F26-4C65-BDFC-C1AE4F8FE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353" y="938524"/>
            <a:ext cx="5219048" cy="249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2FF96-6BB0-462D-AE96-A67C75B2F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751" y="4174823"/>
            <a:ext cx="4926947" cy="23510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C988-FEC2-42EA-9563-67C519A0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RPEs and odds/mag preferences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B3DF-5A9D-402B-BEC3-E877D657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RPE was calculated three separate ways</a:t>
            </a:r>
          </a:p>
          <a:p>
            <a:pPr lvl="1"/>
            <a:r>
              <a:rPr lang="en-US" sz="1600" dirty="0"/>
              <a:t>Rpe1  for trial t is the amount promised on trial t – the amount previewed on trial t-1</a:t>
            </a:r>
          </a:p>
          <a:p>
            <a:pPr lvl="1"/>
            <a:r>
              <a:rPr lang="en-US" sz="1600" dirty="0"/>
              <a:t>Rpe2 for trial t is the amount promised on trial t – x. x=the amount of whatever they chose on t-1. If they gambled on t-1, x= potential gamble winnings/2. If they didn’t gamble on t-1, x=the amount promised on trial t-1 (note: this is identical to how rpe1 was calculated).</a:t>
            </a:r>
          </a:p>
          <a:p>
            <a:pPr lvl="1"/>
            <a:r>
              <a:rPr lang="en-US" sz="1600" dirty="0"/>
              <a:t>Rpe3 is the same as </a:t>
            </a:r>
            <a:r>
              <a:rPr lang="en-US" sz="1600" dirty="0" err="1"/>
              <a:t>rpe</a:t>
            </a:r>
            <a:r>
              <a:rPr lang="en-US" sz="1600" dirty="0"/>
              <a:t> 2 but with a bigger gain. If they gambled, x=potential gambling winnings (The rationale behind doing this was maybe some participants experienced RPEs by only focusing on the positive amounts and ignoring the potential losses). </a:t>
            </a:r>
          </a:p>
          <a:p>
            <a:r>
              <a:rPr lang="en-US" sz="2000" dirty="0"/>
              <a:t>A </a:t>
            </a:r>
            <a:r>
              <a:rPr lang="en-US" sz="2000" dirty="0" err="1"/>
              <a:t>oddsGamblingScore</a:t>
            </a:r>
            <a:r>
              <a:rPr lang="en-US" sz="2000" dirty="0"/>
              <a:t> was calculated per participant by taking the percentage of trials gambled in high odds condition and subtracting percentage of trials gambled in low odds condition.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Note: Descriptive stats for RPE2 are not included in this ppt as it contains nearly the same trials as rpe1 (the exact RPE values change a little bit which is why the statistics differ)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BD0D-5313-4C8B-AC73-426E1A24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RPE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83F2-B471-47A5-AFDF-C11DEEA1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using rpe1, rpe2, rpe3, and odds to account for propensity to gamble?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3FAD9-9FAE-4BBB-8323-6B90176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54" y="3775973"/>
            <a:ext cx="3471256" cy="253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9F90E-B04F-4966-97B7-C2DFDAC5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58" y="3849745"/>
            <a:ext cx="3359280" cy="2529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5F6985-7E97-4469-A4FB-A4406A1A6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163" y="3849745"/>
            <a:ext cx="3418562" cy="250958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B5A35B-89B0-438C-AAE0-0C6E87A66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16802"/>
              </p:ext>
            </p:extLst>
          </p:nvPr>
        </p:nvGraphicFramePr>
        <p:xfrm>
          <a:off x="319314" y="3373495"/>
          <a:ext cx="11720412" cy="3274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6804">
                  <a:extLst>
                    <a:ext uri="{9D8B030D-6E8A-4147-A177-3AD203B41FA5}">
                      <a16:colId xmlns:a16="http://schemas.microsoft.com/office/drawing/2014/main" val="3559836500"/>
                    </a:ext>
                  </a:extLst>
                </a:gridCol>
                <a:gridCol w="3906804">
                  <a:extLst>
                    <a:ext uri="{9D8B030D-6E8A-4147-A177-3AD203B41FA5}">
                      <a16:colId xmlns:a16="http://schemas.microsoft.com/office/drawing/2014/main" val="3589583700"/>
                    </a:ext>
                  </a:extLst>
                </a:gridCol>
                <a:gridCol w="3906804">
                  <a:extLst>
                    <a:ext uri="{9D8B030D-6E8A-4147-A177-3AD203B41FA5}">
                      <a16:colId xmlns:a16="http://schemas.microsoft.com/office/drawing/2014/main" val="2380519543"/>
                    </a:ext>
                  </a:extLst>
                </a:gridCol>
              </a:tblGrid>
              <a:tr h="32740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257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CEA8BB-A966-465B-AE6D-E3C472F79C72}"/>
              </a:ext>
            </a:extLst>
          </p:cNvPr>
          <p:cNvSpPr txBox="1"/>
          <p:nvPr/>
        </p:nvSpPr>
        <p:spPr>
          <a:xfrm>
            <a:off x="1843314" y="29669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RPE1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6E6E0-1ED1-43C9-B582-9BED223AB8D7}"/>
              </a:ext>
            </a:extLst>
          </p:cNvPr>
          <p:cNvSpPr txBox="1"/>
          <p:nvPr/>
        </p:nvSpPr>
        <p:spPr>
          <a:xfrm>
            <a:off x="5926822" y="30041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RPE2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680FA-660D-4883-9103-F3700494C4D7}"/>
              </a:ext>
            </a:extLst>
          </p:cNvPr>
          <p:cNvSpPr txBox="1"/>
          <p:nvPr/>
        </p:nvSpPr>
        <p:spPr>
          <a:xfrm>
            <a:off x="10019910" y="30041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RPE3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A2AA-B8F4-4E58-AA1D-C37ECDF2F561}"/>
              </a:ext>
            </a:extLst>
          </p:cNvPr>
          <p:cNvSpPr txBox="1"/>
          <p:nvPr/>
        </p:nvSpPr>
        <p:spPr>
          <a:xfrm>
            <a:off x="289932" y="153329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participants filtered by trials that have a positive RPE1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9DE4E-CDF3-4CC5-BB16-783F73BEBF8D}"/>
              </a:ext>
            </a:extLst>
          </p:cNvPr>
          <p:cNvSpPr txBox="1"/>
          <p:nvPr/>
        </p:nvSpPr>
        <p:spPr>
          <a:xfrm>
            <a:off x="289932" y="513835"/>
            <a:ext cx="93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=44.53 (the higher it is, the more they gambled on high odds trials relative to low odds, </a:t>
            </a:r>
          </a:p>
          <a:p>
            <a:r>
              <a:rPr lang="en-US" dirty="0"/>
              <a:t>Ranges from -100 to 100).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53334-E7CB-44B8-B683-CDB8FEDF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3" y="4266334"/>
            <a:ext cx="3961784" cy="2013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6B102-C06A-4CAA-A6B5-1BF92305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00" y="1560614"/>
            <a:ext cx="3871300" cy="1967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CB25E2-96D6-4BF9-8493-F86E5445E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937" y="1659858"/>
            <a:ext cx="3480778" cy="1769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959D91-0995-4287-99AD-366F7FB8A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16" y="4266334"/>
            <a:ext cx="3961784" cy="201361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A2AA-B8F4-4E58-AA1D-C37ECDF2F561}"/>
              </a:ext>
            </a:extLst>
          </p:cNvPr>
          <p:cNvSpPr txBox="1"/>
          <p:nvPr/>
        </p:nvSpPr>
        <p:spPr>
          <a:xfrm>
            <a:off x="289932" y="153329"/>
            <a:ext cx="559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participants filtered by trials that have a negative RPE1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9DE4E-CDF3-4CC5-BB16-783F73BEBF8D}"/>
              </a:ext>
            </a:extLst>
          </p:cNvPr>
          <p:cNvSpPr txBox="1"/>
          <p:nvPr/>
        </p:nvSpPr>
        <p:spPr>
          <a:xfrm>
            <a:off x="289932" y="513835"/>
            <a:ext cx="179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=40.11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619CEA-8213-4A3A-BF56-C572BB0B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30" y="3971582"/>
            <a:ext cx="4557101" cy="23161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AF4964-1EDE-4DF4-ACD6-B9E3CECAE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05" y="1243673"/>
            <a:ext cx="4557102" cy="23161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6CA95A-425C-4420-9413-FEE5911C2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428" y="4025988"/>
            <a:ext cx="4450057" cy="22617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99ACAB-94C9-468D-9D3D-5521C8796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930" y="1243673"/>
            <a:ext cx="4557101" cy="231619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7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A2AA-B8F4-4E58-AA1D-C37ECDF2F561}"/>
              </a:ext>
            </a:extLst>
          </p:cNvPr>
          <p:cNvSpPr txBox="1"/>
          <p:nvPr/>
        </p:nvSpPr>
        <p:spPr>
          <a:xfrm>
            <a:off x="289932" y="153329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participants filtered by trials that have a positive RPE3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9DE4E-CDF3-4CC5-BB16-783F73BEBF8D}"/>
              </a:ext>
            </a:extLst>
          </p:cNvPr>
          <p:cNvSpPr txBox="1"/>
          <p:nvPr/>
        </p:nvSpPr>
        <p:spPr>
          <a:xfrm>
            <a:off x="289932" y="513835"/>
            <a:ext cx="150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=36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AFE988-1ACF-440A-AEA2-FFF24B863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43" y="4228240"/>
            <a:ext cx="4362971" cy="2217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28CCC9-3D8C-4A6F-B394-88EA142E8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286" y="1513333"/>
            <a:ext cx="4101714" cy="2084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1F159F-4B2F-4AD9-941D-1AE643846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543" y="4108350"/>
            <a:ext cx="4362971" cy="2217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3D4E99-4FB4-4ABB-B4D9-E319198BC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69" y="1513333"/>
            <a:ext cx="4493600" cy="228391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A2AA-B8F4-4E58-AA1D-C37ECDF2F561}"/>
              </a:ext>
            </a:extLst>
          </p:cNvPr>
          <p:cNvSpPr txBox="1"/>
          <p:nvPr/>
        </p:nvSpPr>
        <p:spPr>
          <a:xfrm>
            <a:off x="289932" y="153329"/>
            <a:ext cx="559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participants filtered by trials that have a negative RPE3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9DE4E-CDF3-4CC5-BB16-783F73BEBF8D}"/>
              </a:ext>
            </a:extLst>
          </p:cNvPr>
          <p:cNvSpPr txBox="1"/>
          <p:nvPr/>
        </p:nvSpPr>
        <p:spPr>
          <a:xfrm>
            <a:off x="289932" y="513835"/>
            <a:ext cx="179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=43.92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08D39-AA39-4379-9E40-0349E05D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190" y="4091247"/>
            <a:ext cx="4897531" cy="2489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380F4C-2559-42DA-BB14-AA0BE607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15" y="1480457"/>
            <a:ext cx="4897531" cy="2489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DBFCF9-F114-4530-AD86-37D79C57A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33" y="1522142"/>
            <a:ext cx="4897531" cy="24892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E720DC-8A9D-4EE7-9444-3A9E7DB5A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39" y="4231590"/>
            <a:ext cx="4621407" cy="23488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0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C812-E464-45AD-BDB6-D7D0897A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sub groups of participants who fulfill certain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ABB6-6184-485A-B90C-3A6FB7D1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(n=16) of participants who ‘logically gamble’ </a:t>
            </a:r>
          </a:p>
          <a:p>
            <a:r>
              <a:rPr lang="en-US" dirty="0"/>
              <a:t>Participants who show positive ramp for propensity to gamble vs. </a:t>
            </a:r>
            <a:r>
              <a:rPr lang="en-US" dirty="0" err="1"/>
              <a:t>gambleDelay</a:t>
            </a:r>
            <a:endParaRPr lang="en-US" dirty="0"/>
          </a:p>
          <a:p>
            <a:r>
              <a:rPr lang="en-US" dirty="0"/>
              <a:t>Participants who show negative ramp for RT vs. </a:t>
            </a:r>
            <a:r>
              <a:rPr lang="en-US" dirty="0" err="1"/>
              <a:t>gambleDelay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1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1FCD-52DC-41BD-BA1B-D56FC973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V02 task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9204-6B31-47B5-9D1A-D5EA8383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second progress bar</a:t>
            </a:r>
          </a:p>
          <a:p>
            <a:r>
              <a:rPr lang="en-US" dirty="0"/>
              <a:t>Progress bar does not pause for gamble</a:t>
            </a:r>
          </a:p>
          <a:p>
            <a:r>
              <a:rPr lang="en-US" dirty="0"/>
              <a:t>Gamble is previewed before each trial</a:t>
            </a:r>
          </a:p>
          <a:p>
            <a:r>
              <a:rPr lang="en-US" dirty="0"/>
              <a:t>Participants only have 1 second to ‘decide’ whether to gamble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0AE563-F63A-4C25-A331-FA3E710B2B7D}"/>
              </a:ext>
            </a:extLst>
          </p:cNvPr>
          <p:cNvSpPr txBox="1"/>
          <p:nvPr/>
        </p:nvSpPr>
        <p:spPr>
          <a:xfrm>
            <a:off x="0" y="122486"/>
            <a:ext cx="1037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gambled more often on high odds vs. low odds; ‘logical’ gambling; n=16. </a:t>
            </a:r>
            <a:r>
              <a:rPr lang="en-US" dirty="0" err="1"/>
              <a:t>oddsScore</a:t>
            </a:r>
            <a:r>
              <a:rPr lang="en-US" dirty="0"/>
              <a:t> is 94.12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4B32F-45B8-46C8-B392-6C6E86BE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95" y="1123669"/>
            <a:ext cx="4698820" cy="2305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01EF5-EA3D-4A2F-83DC-ACE3FC16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38" y="3815942"/>
            <a:ext cx="5322934" cy="2611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4D0136-C0E1-47EE-BB73-6DF3849BE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782" y="1002613"/>
            <a:ext cx="4945562" cy="2426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BB095A-2827-4551-B2C7-4C3EC4F6F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153" y="3939795"/>
            <a:ext cx="5076191" cy="24904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7213"/>
              </p:ext>
            </p:extLst>
          </p:nvPr>
        </p:nvGraphicFramePr>
        <p:xfrm>
          <a:off x="1640769" y="1326523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55384" y="1813557"/>
            <a:ext cx="1674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06A64-8C90-4C29-93CA-61BE369E3B5B}"/>
              </a:ext>
            </a:extLst>
          </p:cNvPr>
          <p:cNvSpPr txBox="1"/>
          <p:nvPr/>
        </p:nvSpPr>
        <p:spPr>
          <a:xfrm>
            <a:off x="68208" y="3629475"/>
            <a:ext cx="1674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 as a </a:t>
            </a:r>
          </a:p>
          <a:p>
            <a:r>
              <a:rPr lang="en-US" dirty="0"/>
              <a:t>function of </a:t>
            </a:r>
          </a:p>
          <a:p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6589A-D0B5-480C-8417-F9D9EED7B29E}"/>
              </a:ext>
            </a:extLst>
          </p:cNvPr>
          <p:cNvSpPr txBox="1"/>
          <p:nvPr/>
        </p:nvSpPr>
        <p:spPr>
          <a:xfrm>
            <a:off x="2712293" y="900807"/>
            <a:ext cx="11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207DF-6DAD-475B-AB69-BB3682C619F7}"/>
              </a:ext>
            </a:extLst>
          </p:cNvPr>
          <p:cNvSpPr txBox="1"/>
          <p:nvPr/>
        </p:nvSpPr>
        <p:spPr>
          <a:xfrm>
            <a:off x="6178249" y="9008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50C3E-58A3-4447-A366-0735F89B750B}"/>
              </a:ext>
            </a:extLst>
          </p:cNvPr>
          <p:cNvSpPr txBox="1"/>
          <p:nvPr/>
        </p:nvSpPr>
        <p:spPr>
          <a:xfrm>
            <a:off x="9821700" y="9008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52D191-763E-4445-99BC-E08CBA674F3F}"/>
              </a:ext>
            </a:extLst>
          </p:cNvPr>
          <p:cNvSpPr txBox="1"/>
          <p:nvPr/>
        </p:nvSpPr>
        <p:spPr>
          <a:xfrm>
            <a:off x="0" y="122486"/>
            <a:ext cx="792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gambled more often on high odds vs. low odds; ‘logical’ gambling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C4717-C7D8-484E-B5F4-65803863184A}"/>
              </a:ext>
            </a:extLst>
          </p:cNvPr>
          <p:cNvSpPr txBox="1"/>
          <p:nvPr/>
        </p:nvSpPr>
        <p:spPr>
          <a:xfrm>
            <a:off x="1709890" y="1945547"/>
            <a:ext cx="321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data (logical participants </a:t>
            </a:r>
          </a:p>
          <a:p>
            <a:r>
              <a:rPr lang="en-US" dirty="0"/>
              <a:t>don’t gamble on low odds trials)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18A642-1C3C-41B0-9CA6-88BB15C54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73" y="3657375"/>
            <a:ext cx="3599324" cy="17658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B5E6AA-BC28-41F3-8555-00472C365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874" y="1679128"/>
            <a:ext cx="3210751" cy="15752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81526-CA99-4EF8-852A-B4D1AFCC7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918" y="3884477"/>
            <a:ext cx="3055983" cy="14993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DCEE6E-4BA3-4E4F-92D1-6A9530E90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842" y="1674056"/>
            <a:ext cx="3052059" cy="14973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7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57135-652A-4E76-B380-EF1D8442DC51}"/>
              </a:ext>
            </a:extLst>
          </p:cNvPr>
          <p:cNvSpPr txBox="1"/>
          <p:nvPr/>
        </p:nvSpPr>
        <p:spPr>
          <a:xfrm>
            <a:off x="277232" y="136708"/>
            <a:ext cx="836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ramping n=15 (i.e. gamble propensity is affected by </a:t>
            </a:r>
            <a:r>
              <a:rPr lang="en-US" dirty="0" err="1"/>
              <a:t>gambleDelay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82A02-4E6A-4206-9911-84565DBF2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3" y="3821121"/>
            <a:ext cx="5803247" cy="276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BCC679-0D99-4ED3-AE17-EB4A80B4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77" y="721961"/>
            <a:ext cx="5219048" cy="24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FC726-0D03-4453-873D-D66668482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453" y="3821121"/>
            <a:ext cx="5117448" cy="2441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C5EE6-D98E-4AB7-8B34-062CBCBA4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99" y="636961"/>
            <a:ext cx="5575301" cy="266047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91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/>
        </p:nvGraphicFramePr>
        <p:xfrm>
          <a:off x="1640769" y="1326523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64213A-7789-4315-911A-E68F936F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9" y="1699490"/>
            <a:ext cx="3046270" cy="1453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76BA1A-CCFC-4522-AEFC-764A7857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942" y="1686897"/>
            <a:ext cx="3046273" cy="145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58011-540B-4CAD-98A5-B24537378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770" y="1699490"/>
            <a:ext cx="3072660" cy="1466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4968E2-152E-40F8-B75D-AC4CF78C5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240" y="3692269"/>
            <a:ext cx="3413190" cy="1628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25C295-A2B3-4A58-BA54-6FC70C4DD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705" y="3732572"/>
            <a:ext cx="3046274" cy="145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60D84-2762-4436-B28A-4EBB93DF5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2691" y="3715821"/>
            <a:ext cx="3413191" cy="16287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2BFFDC-7C6B-4451-93A8-DA5923C08399}"/>
              </a:ext>
            </a:extLst>
          </p:cNvPr>
          <p:cNvSpPr txBox="1"/>
          <p:nvPr/>
        </p:nvSpPr>
        <p:spPr>
          <a:xfrm>
            <a:off x="277232" y="136708"/>
            <a:ext cx="848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ramping n=15 (i.e. gamble propensity is affected by </a:t>
            </a:r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55384" y="1813557"/>
            <a:ext cx="1674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06A64-8C90-4C29-93CA-61BE369E3B5B}"/>
              </a:ext>
            </a:extLst>
          </p:cNvPr>
          <p:cNvSpPr txBox="1"/>
          <p:nvPr/>
        </p:nvSpPr>
        <p:spPr>
          <a:xfrm>
            <a:off x="68208" y="3629475"/>
            <a:ext cx="1674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 as a </a:t>
            </a:r>
          </a:p>
          <a:p>
            <a:r>
              <a:rPr lang="en-US" dirty="0"/>
              <a:t>function of </a:t>
            </a:r>
          </a:p>
          <a:p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6589A-D0B5-480C-8417-F9D9EED7B29E}"/>
              </a:ext>
            </a:extLst>
          </p:cNvPr>
          <p:cNvSpPr txBox="1"/>
          <p:nvPr/>
        </p:nvSpPr>
        <p:spPr>
          <a:xfrm>
            <a:off x="2712293" y="900807"/>
            <a:ext cx="11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207DF-6DAD-475B-AB69-BB3682C619F7}"/>
              </a:ext>
            </a:extLst>
          </p:cNvPr>
          <p:cNvSpPr txBox="1"/>
          <p:nvPr/>
        </p:nvSpPr>
        <p:spPr>
          <a:xfrm>
            <a:off x="6178249" y="9008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50C3E-58A3-4447-A366-0735F89B750B}"/>
              </a:ext>
            </a:extLst>
          </p:cNvPr>
          <p:cNvSpPr txBox="1"/>
          <p:nvPr/>
        </p:nvSpPr>
        <p:spPr>
          <a:xfrm>
            <a:off x="9821700" y="9008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54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57135-652A-4E76-B380-EF1D8442DC51}"/>
              </a:ext>
            </a:extLst>
          </p:cNvPr>
          <p:cNvSpPr txBox="1"/>
          <p:nvPr/>
        </p:nvSpPr>
        <p:spPr>
          <a:xfrm>
            <a:off x="277232" y="136708"/>
            <a:ext cx="726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RT ramping n=13 (i.e. RT is affected by </a:t>
            </a:r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08E51-8FA1-4B69-9882-D4016BD0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800" y="1195687"/>
            <a:ext cx="4671400" cy="2374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0B787A-AEB5-487A-B619-59D66F1E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0" y="4398502"/>
            <a:ext cx="4531700" cy="2303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49CA0-58CF-4183-9F92-1CA0EB3B9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00" y="4398502"/>
            <a:ext cx="4531700" cy="2303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E7A8F1-CFBC-48A8-9D24-CCB1D603D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00" y="1272354"/>
            <a:ext cx="4671401" cy="23742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53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/>
        </p:nvGraphicFramePr>
        <p:xfrm>
          <a:off x="1640769" y="1326523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E6589A-D0B5-480C-8417-F9D9EED7B29E}"/>
              </a:ext>
            </a:extLst>
          </p:cNvPr>
          <p:cNvSpPr txBox="1"/>
          <p:nvPr/>
        </p:nvSpPr>
        <p:spPr>
          <a:xfrm>
            <a:off x="2712293" y="900807"/>
            <a:ext cx="11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207DF-6DAD-475B-AB69-BB3682C619F7}"/>
              </a:ext>
            </a:extLst>
          </p:cNvPr>
          <p:cNvSpPr txBox="1"/>
          <p:nvPr/>
        </p:nvSpPr>
        <p:spPr>
          <a:xfrm>
            <a:off x="6178249" y="9008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50C3E-58A3-4447-A366-0735F89B750B}"/>
              </a:ext>
            </a:extLst>
          </p:cNvPr>
          <p:cNvSpPr txBox="1"/>
          <p:nvPr/>
        </p:nvSpPr>
        <p:spPr>
          <a:xfrm>
            <a:off x="9821700" y="9008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9DDFA-48AA-438A-A6B8-89E4A48AC505}"/>
              </a:ext>
            </a:extLst>
          </p:cNvPr>
          <p:cNvSpPr txBox="1"/>
          <p:nvPr/>
        </p:nvSpPr>
        <p:spPr>
          <a:xfrm>
            <a:off x="277232" y="136708"/>
            <a:ext cx="726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RT ramping n=13 (i.e. RT is affected by </a:t>
            </a:r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70FA2-FB12-4DE0-A55B-D2A26E85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5" y="1689862"/>
            <a:ext cx="2925273" cy="1486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1B6037-95A6-45CA-A315-C467757A3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65" y="3740691"/>
            <a:ext cx="2925273" cy="1486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134C77-3E7D-48FA-BD90-6119D18DA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218" y="1556301"/>
            <a:ext cx="3446002" cy="17514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DB6798-F227-426E-9B60-F6EC51C2F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94" y="3754638"/>
            <a:ext cx="3043834" cy="15470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6DE435-4F03-4920-9F13-07ED66A3D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844" y="1622890"/>
            <a:ext cx="3314987" cy="16848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AD36AB-7C9F-49E2-9F85-66ED5471DF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0044" y="3784767"/>
            <a:ext cx="2925273" cy="14868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146503" y="4022426"/>
            <a:ext cx="1521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often did</a:t>
            </a:r>
          </a:p>
          <a:p>
            <a:r>
              <a:rPr lang="en-US" dirty="0"/>
              <a:t>t</a:t>
            </a:r>
            <a:r>
              <a:rPr lang="en-US" dirty="0" smtClean="0"/>
              <a:t>hey choose </a:t>
            </a:r>
          </a:p>
          <a:p>
            <a:r>
              <a:rPr lang="en-US" dirty="0"/>
              <a:t>t</a:t>
            </a:r>
            <a:r>
              <a:rPr lang="en-US" dirty="0" smtClean="0"/>
              <a:t>o gamble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68208" y="1699335"/>
            <a:ext cx="1674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</a:t>
            </a:r>
            <a:r>
              <a:rPr lang="en-US" dirty="0" smtClean="0"/>
              <a:t>gamble over</a:t>
            </a:r>
          </a:p>
          <a:p>
            <a:r>
              <a:rPr lang="en-US" dirty="0" err="1" smtClean="0"/>
              <a:t>gambleDelay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62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/>
        </p:nvGraphicFramePr>
        <p:xfrm>
          <a:off x="1640769" y="1326523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55384" y="1813557"/>
            <a:ext cx="1512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</a:t>
            </a:r>
            <a:r>
              <a:rPr lang="en-US" dirty="0" smtClean="0"/>
              <a:t>(This</a:t>
            </a:r>
          </a:p>
          <a:p>
            <a:r>
              <a:rPr lang="en-US" dirty="0" smtClean="0"/>
              <a:t>row is same</a:t>
            </a:r>
          </a:p>
          <a:p>
            <a:r>
              <a:rPr lang="en-US" dirty="0"/>
              <a:t>a</a:t>
            </a:r>
            <a:r>
              <a:rPr lang="en-US" dirty="0" smtClean="0"/>
              <a:t>s last page)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06A64-8C90-4C29-93CA-61BE369E3B5B}"/>
              </a:ext>
            </a:extLst>
          </p:cNvPr>
          <p:cNvSpPr txBox="1"/>
          <p:nvPr/>
        </p:nvSpPr>
        <p:spPr>
          <a:xfrm>
            <a:off x="160409" y="4343501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</a:t>
            </a:r>
            <a:r>
              <a:rPr lang="en-US" dirty="0" smtClean="0"/>
              <a:t>RT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6589A-D0B5-480C-8417-F9D9EED7B29E}"/>
              </a:ext>
            </a:extLst>
          </p:cNvPr>
          <p:cNvSpPr txBox="1"/>
          <p:nvPr/>
        </p:nvSpPr>
        <p:spPr>
          <a:xfrm>
            <a:off x="2712293" y="900807"/>
            <a:ext cx="11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207DF-6DAD-475B-AB69-BB3682C619F7}"/>
              </a:ext>
            </a:extLst>
          </p:cNvPr>
          <p:cNvSpPr txBox="1"/>
          <p:nvPr/>
        </p:nvSpPr>
        <p:spPr>
          <a:xfrm>
            <a:off x="6178249" y="9008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50C3E-58A3-4447-A366-0735F89B750B}"/>
              </a:ext>
            </a:extLst>
          </p:cNvPr>
          <p:cNvSpPr txBox="1"/>
          <p:nvPr/>
        </p:nvSpPr>
        <p:spPr>
          <a:xfrm>
            <a:off x="9821700" y="9008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9DDFA-48AA-438A-A6B8-89E4A48AC505}"/>
              </a:ext>
            </a:extLst>
          </p:cNvPr>
          <p:cNvSpPr txBox="1"/>
          <p:nvPr/>
        </p:nvSpPr>
        <p:spPr>
          <a:xfrm>
            <a:off x="277232" y="136708"/>
            <a:ext cx="726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RT ramping n=13 (i.e. RT is affected by </a:t>
            </a:r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70FA2-FB12-4DE0-A55B-D2A26E85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5" y="1689862"/>
            <a:ext cx="2925273" cy="1486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134C77-3E7D-48FA-BD90-6119D18DA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18" y="1556301"/>
            <a:ext cx="3446002" cy="17514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6DE435-4F03-4920-9F13-07ED66A3D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844" y="1622890"/>
            <a:ext cx="3314987" cy="16848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830" y="3744427"/>
            <a:ext cx="2435492" cy="15674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0727" y="3666611"/>
            <a:ext cx="2547799" cy="16397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2609" y="3659131"/>
            <a:ext cx="2700550" cy="1738070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8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subgroup of participants who show </a:t>
            </a:r>
            <a:r>
              <a:rPr lang="en-US" dirty="0" err="1" smtClean="0"/>
              <a:t>rtRAMP</a:t>
            </a:r>
            <a:r>
              <a:rPr lang="en-US" dirty="0" smtClean="0"/>
              <a:t> (p&lt;.1; n=33)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774" y="4304866"/>
            <a:ext cx="3535597" cy="2275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79" y="1784576"/>
            <a:ext cx="3527285" cy="2270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33" y="4304866"/>
            <a:ext cx="3415105" cy="2197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774" y="1753212"/>
            <a:ext cx="3443946" cy="221651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47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</a:t>
            </a:r>
            <a:r>
              <a:rPr lang="en-US" dirty="0" err="1" smtClean="0"/>
              <a:t>rtRAMP</a:t>
            </a:r>
            <a:r>
              <a:rPr lang="en-US" dirty="0" smtClean="0"/>
              <a:t> subgroup (n=33 participants) respond to odds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56021" y="1133758"/>
            <a:ext cx="18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OddsScore</a:t>
            </a:r>
            <a:r>
              <a:rPr lang="en-US" dirty="0" smtClean="0"/>
              <a:t>=28.23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5487"/>
              </p:ext>
            </p:extLst>
          </p:nvPr>
        </p:nvGraphicFramePr>
        <p:xfrm>
          <a:off x="1669473" y="1756750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131942" y="2328946"/>
            <a:ext cx="1674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</a:t>
            </a:r>
            <a:r>
              <a:rPr lang="en-US" dirty="0" smtClean="0"/>
              <a:t>gamble over</a:t>
            </a:r>
          </a:p>
          <a:p>
            <a:r>
              <a:rPr lang="en-US" dirty="0" err="1" smtClean="0"/>
              <a:t>gambleDelay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131942" y="4517965"/>
            <a:ext cx="1521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often did</a:t>
            </a:r>
          </a:p>
          <a:p>
            <a:r>
              <a:rPr lang="en-US" dirty="0"/>
              <a:t>t</a:t>
            </a:r>
            <a:r>
              <a:rPr lang="en-US" dirty="0" smtClean="0"/>
              <a:t>hey choose </a:t>
            </a:r>
          </a:p>
          <a:p>
            <a:r>
              <a:rPr lang="en-US" dirty="0"/>
              <a:t>t</a:t>
            </a:r>
            <a:r>
              <a:rPr lang="en-US" dirty="0" smtClean="0"/>
              <a:t>o gamble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91" y="4125430"/>
            <a:ext cx="2654448" cy="1708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138" y="1939456"/>
            <a:ext cx="2645663" cy="17027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174" y="1960853"/>
            <a:ext cx="2770827" cy="1783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283" y="1915036"/>
            <a:ext cx="2992453" cy="19259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2836" y="4125430"/>
            <a:ext cx="2615346" cy="16832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2056" y="4125430"/>
            <a:ext cx="2645663" cy="1702745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0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</a:t>
            </a:r>
            <a:r>
              <a:rPr lang="en-US" dirty="0" err="1" smtClean="0"/>
              <a:t>rtRAMP</a:t>
            </a:r>
            <a:r>
              <a:rPr lang="en-US" dirty="0" smtClean="0"/>
              <a:t> subgroup (n=33 participants) respond to odds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56021" y="1133758"/>
            <a:ext cx="18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OddsScore</a:t>
            </a:r>
            <a:r>
              <a:rPr lang="en-US" dirty="0" smtClean="0"/>
              <a:t>=28.23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5487"/>
              </p:ext>
            </p:extLst>
          </p:nvPr>
        </p:nvGraphicFramePr>
        <p:xfrm>
          <a:off x="1669473" y="1756750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131942" y="2328946"/>
            <a:ext cx="1674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</a:t>
            </a:r>
            <a:r>
              <a:rPr lang="en-US" dirty="0" smtClean="0"/>
              <a:t>gamble over</a:t>
            </a:r>
          </a:p>
          <a:p>
            <a:r>
              <a:rPr lang="en-US" dirty="0" err="1" smtClean="0"/>
              <a:t>gambleDelay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250369" y="4794963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Behavior 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38" y="1939456"/>
            <a:ext cx="2645663" cy="17027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23" y="4012837"/>
            <a:ext cx="2902529" cy="186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802" y="4160204"/>
            <a:ext cx="2546383" cy="16388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563" y="4094685"/>
            <a:ext cx="2648184" cy="17043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174" y="1960853"/>
            <a:ext cx="2770827" cy="1783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4283" y="1915036"/>
            <a:ext cx="2992453" cy="192593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0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42ADD3-5AF3-4A85-ADB7-469A8D1F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26" y="876300"/>
            <a:ext cx="9876520" cy="47129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8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31" y="0"/>
            <a:ext cx="3093720" cy="5659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Comparing overall RTs between groups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7846" y="2477293"/>
            <a:ext cx="14887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When gambling</a:t>
            </a:r>
          </a:p>
          <a:p>
            <a:r>
              <a:rPr lang="en-US" sz="700" dirty="0" smtClean="0"/>
              <a:t>Red=</a:t>
            </a:r>
            <a:r>
              <a:rPr lang="en-US" sz="700" dirty="0" err="1" smtClean="0"/>
              <a:t>AllParticipants</a:t>
            </a:r>
            <a:endParaRPr lang="en-US" sz="700" dirty="0" smtClean="0"/>
          </a:p>
          <a:p>
            <a:r>
              <a:rPr lang="en-US" sz="700" dirty="0" smtClean="0"/>
              <a:t>Blue=RT </a:t>
            </a:r>
            <a:r>
              <a:rPr lang="en-US" sz="700" dirty="0" err="1" smtClean="0"/>
              <a:t>rampers</a:t>
            </a:r>
            <a:r>
              <a:rPr lang="en-US" sz="700" dirty="0" smtClean="0"/>
              <a:t> (n=33)</a:t>
            </a:r>
            <a:endParaRPr lang="en-US" sz="700" dirty="0"/>
          </a:p>
        </p:txBody>
      </p:sp>
      <p:sp>
        <p:nvSpPr>
          <p:cNvPr id="9" name="TextBox 8"/>
          <p:cNvSpPr txBox="1"/>
          <p:nvPr/>
        </p:nvSpPr>
        <p:spPr>
          <a:xfrm>
            <a:off x="2952269" y="2474088"/>
            <a:ext cx="11608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When accepting sure thing</a:t>
            </a:r>
          </a:p>
          <a:p>
            <a:r>
              <a:rPr lang="en-US" sz="700" dirty="0" smtClean="0"/>
              <a:t>Red=</a:t>
            </a:r>
            <a:r>
              <a:rPr lang="en-US" sz="700" dirty="0" err="1" smtClean="0"/>
              <a:t>AllParticipants</a:t>
            </a:r>
            <a:endParaRPr lang="en-US" sz="700" dirty="0" smtClean="0"/>
          </a:p>
          <a:p>
            <a:r>
              <a:rPr lang="en-US" sz="700" dirty="0" smtClean="0"/>
              <a:t>Blue=RT </a:t>
            </a:r>
            <a:r>
              <a:rPr lang="en-US" sz="700" dirty="0" err="1" smtClean="0"/>
              <a:t>rampers</a:t>
            </a:r>
            <a:r>
              <a:rPr lang="en-US" sz="700" dirty="0" smtClean="0"/>
              <a:t> (n=33)</a:t>
            </a:r>
            <a:endParaRPr 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3444143" y="5791709"/>
            <a:ext cx="12522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When accepting sure thing</a:t>
            </a:r>
          </a:p>
          <a:p>
            <a:r>
              <a:rPr lang="en-US" sz="700" dirty="0" smtClean="0"/>
              <a:t>Red=</a:t>
            </a:r>
            <a:r>
              <a:rPr lang="en-US" sz="700" dirty="0" err="1" smtClean="0"/>
              <a:t>AllParticipants</a:t>
            </a:r>
            <a:endParaRPr lang="en-US" sz="700" dirty="0" smtClean="0"/>
          </a:p>
          <a:p>
            <a:r>
              <a:rPr lang="en-US" sz="700" dirty="0" smtClean="0"/>
              <a:t>Blue=logical Gamblers (n=33)</a:t>
            </a:r>
            <a:endParaRPr lang="en-US" sz="7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1558" y="5791709"/>
            <a:ext cx="12522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When gambling</a:t>
            </a:r>
          </a:p>
          <a:p>
            <a:r>
              <a:rPr lang="en-US" sz="700" dirty="0" smtClean="0"/>
              <a:t>Red=</a:t>
            </a:r>
            <a:r>
              <a:rPr lang="en-US" sz="700" dirty="0" err="1" smtClean="0"/>
              <a:t>AllParticipants</a:t>
            </a:r>
            <a:endParaRPr lang="en-US" sz="700" dirty="0" smtClean="0"/>
          </a:p>
          <a:p>
            <a:r>
              <a:rPr lang="en-US" sz="700" dirty="0" smtClean="0"/>
              <a:t>Blue=logical Gamblers (n=33)</a:t>
            </a:r>
            <a:endParaRPr lang="en-US" sz="700" dirty="0"/>
          </a:p>
        </p:txBody>
      </p:sp>
      <p:sp>
        <p:nvSpPr>
          <p:cNvPr id="15" name="TextBox 14"/>
          <p:cNvSpPr txBox="1"/>
          <p:nvPr/>
        </p:nvSpPr>
        <p:spPr>
          <a:xfrm>
            <a:off x="7232420" y="2564116"/>
            <a:ext cx="1242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When gambling</a:t>
            </a:r>
          </a:p>
          <a:p>
            <a:r>
              <a:rPr lang="en-US" sz="700" dirty="0" smtClean="0"/>
              <a:t>Red=</a:t>
            </a:r>
            <a:r>
              <a:rPr lang="en-US" sz="700" dirty="0" err="1" smtClean="0"/>
              <a:t>AllParticipants</a:t>
            </a:r>
            <a:endParaRPr lang="en-US" sz="700" dirty="0" smtClean="0"/>
          </a:p>
          <a:p>
            <a:r>
              <a:rPr lang="en-US" sz="700" dirty="0" smtClean="0"/>
              <a:t>Blue=gamble </a:t>
            </a:r>
            <a:r>
              <a:rPr lang="en-US" sz="700" dirty="0" err="1" smtClean="0"/>
              <a:t>rampers</a:t>
            </a:r>
            <a:r>
              <a:rPr lang="en-US" sz="700" dirty="0" smtClean="0"/>
              <a:t> (n=33)</a:t>
            </a:r>
            <a:endParaRPr 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9982200" y="2559095"/>
            <a:ext cx="1242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When accepting sure thing</a:t>
            </a:r>
          </a:p>
          <a:p>
            <a:r>
              <a:rPr lang="en-US" sz="700" dirty="0" smtClean="0"/>
              <a:t>Red=</a:t>
            </a:r>
            <a:r>
              <a:rPr lang="en-US" sz="700" dirty="0" err="1" smtClean="0"/>
              <a:t>AllParticipants</a:t>
            </a:r>
            <a:endParaRPr lang="en-US" sz="700" dirty="0" smtClean="0"/>
          </a:p>
          <a:p>
            <a:r>
              <a:rPr lang="en-US" sz="700" dirty="0" smtClean="0"/>
              <a:t>Blue=</a:t>
            </a:r>
            <a:r>
              <a:rPr lang="en-US" sz="700" dirty="0" err="1" smtClean="0"/>
              <a:t>gamblerampers</a:t>
            </a:r>
            <a:r>
              <a:rPr lang="en-US" sz="700" dirty="0" smtClean="0"/>
              <a:t>  (n=33)</a:t>
            </a:r>
            <a:endParaRPr lang="en-US" sz="7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4332"/>
            <a:ext cx="2818015" cy="18136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60" y="3967599"/>
            <a:ext cx="2642024" cy="17004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824" y="872690"/>
            <a:ext cx="2488194" cy="16013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17513"/>
            <a:ext cx="2283824" cy="14698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966" y="703766"/>
            <a:ext cx="2906565" cy="18706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9734" y="603147"/>
            <a:ext cx="2986957" cy="192240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585440" y="5843093"/>
            <a:ext cx="11031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When gambling</a:t>
            </a:r>
          </a:p>
          <a:p>
            <a:r>
              <a:rPr lang="en-US" sz="700" dirty="0" smtClean="0"/>
              <a:t>Red=</a:t>
            </a:r>
            <a:r>
              <a:rPr lang="en-US" sz="700" dirty="0" err="1" smtClean="0"/>
              <a:t>AllParticipants</a:t>
            </a:r>
            <a:endParaRPr lang="en-US" sz="700" dirty="0" smtClean="0"/>
          </a:p>
          <a:p>
            <a:r>
              <a:rPr lang="en-US" sz="700" dirty="0" smtClean="0"/>
              <a:t>Blue=</a:t>
            </a:r>
            <a:r>
              <a:rPr lang="en-US" sz="700" dirty="0" err="1" smtClean="0"/>
              <a:t>atn</a:t>
            </a:r>
            <a:r>
              <a:rPr lang="en-US" sz="700" dirty="0" smtClean="0"/>
              <a:t> gamblers(n=54)</a:t>
            </a:r>
            <a:endParaRPr 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10302642" y="5771409"/>
            <a:ext cx="11608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When accepting sure thing</a:t>
            </a:r>
          </a:p>
          <a:p>
            <a:r>
              <a:rPr lang="en-US" sz="700" dirty="0" smtClean="0"/>
              <a:t>Red=</a:t>
            </a:r>
            <a:r>
              <a:rPr lang="en-US" sz="700" dirty="0" err="1" smtClean="0"/>
              <a:t>AllParticipants</a:t>
            </a:r>
            <a:endParaRPr lang="en-US" sz="700" dirty="0" smtClean="0"/>
          </a:p>
          <a:p>
            <a:r>
              <a:rPr lang="en-US" sz="700" dirty="0"/>
              <a:t>Blue=</a:t>
            </a:r>
            <a:r>
              <a:rPr lang="en-US" sz="700" dirty="0" err="1"/>
              <a:t>atn</a:t>
            </a:r>
            <a:r>
              <a:rPr lang="en-US" sz="700" dirty="0"/>
              <a:t> gamblers(n=54)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1342" y="3854332"/>
            <a:ext cx="3053459" cy="196520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9704" y="3839136"/>
            <a:ext cx="3002296" cy="193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85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Atn</a:t>
            </a:r>
            <a:r>
              <a:rPr lang="en-US" dirty="0" smtClean="0"/>
              <a:t> gamblers (participants who passed both catch trials (n=54 participants)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2809" y="1805698"/>
            <a:ext cx="3369391" cy="21685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288" y="1690688"/>
            <a:ext cx="3726790" cy="2398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662" y="4129655"/>
            <a:ext cx="3743416" cy="24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03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data set of all participants who showed decreasing RT ramp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70" y="1690688"/>
            <a:ext cx="3036833" cy="1954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545" y="1653236"/>
            <a:ext cx="3095023" cy="1991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48" y="3982327"/>
            <a:ext cx="3071555" cy="1976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516" y="4035525"/>
            <a:ext cx="2969052" cy="19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50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determine best way to correlate gambling ramp slope with </a:t>
            </a:r>
            <a:r>
              <a:rPr lang="en-US" dirty="0" err="1" smtClean="0"/>
              <a:t>rt</a:t>
            </a:r>
            <a:r>
              <a:rPr lang="en-US" dirty="0" smtClean="0"/>
              <a:t> ramp slope in meaningful way.</a:t>
            </a:r>
          </a:p>
          <a:p>
            <a:r>
              <a:rPr lang="en-US" dirty="0" smtClean="0"/>
              <a:t>See how odds modulates this relationship in different subgroups.</a:t>
            </a:r>
          </a:p>
          <a:p>
            <a:r>
              <a:rPr lang="en-US" dirty="0" smtClean="0"/>
              <a:t>Increase trials per participant? </a:t>
            </a:r>
            <a:endParaRPr lang="en-US" dirty="0"/>
          </a:p>
          <a:p>
            <a:r>
              <a:rPr lang="en-US" dirty="0" smtClean="0"/>
              <a:t>Increase number of trials that don’t have a gamble?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1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0"/>
            <a:ext cx="3584033" cy="8016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Correlating </a:t>
            </a:r>
            <a:r>
              <a:rPr lang="en-US" sz="1600" dirty="0" err="1" smtClean="0"/>
              <a:t>gambleSlopes</a:t>
            </a:r>
            <a:r>
              <a:rPr lang="en-US" sz="1600" dirty="0" smtClean="0"/>
              <a:t> with </a:t>
            </a:r>
            <a:r>
              <a:rPr lang="en-US" sz="1600" dirty="0" err="1" smtClean="0"/>
              <a:t>rtSlopes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34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3" y="785535"/>
            <a:ext cx="4437872" cy="2856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2" y="3641743"/>
            <a:ext cx="4501518" cy="28971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1998" y="629715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R2=.019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97567" y="1740093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R2=.022</a:t>
            </a:r>
          </a:p>
          <a:p>
            <a:r>
              <a:rPr lang="en-US" dirty="0" smtClean="0"/>
              <a:t>p=0.13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907" y="3753228"/>
            <a:ext cx="4328293" cy="27856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871" y="801666"/>
            <a:ext cx="4494329" cy="28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1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18982-B84C-4358-8F79-E804EA90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1" y="486143"/>
            <a:ext cx="6895238" cy="58857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F36159-E9E0-4B2A-ACB0-BCE53F4D93FC}"/>
              </a:ext>
            </a:extLst>
          </p:cNvPr>
          <p:cNvSpPr txBox="1"/>
          <p:nvPr/>
        </p:nvSpPr>
        <p:spPr>
          <a:xfrm>
            <a:off x="289932" y="267629"/>
            <a:ext cx="107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TotalData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DEFD4-58E9-42B6-88BD-FA7F46DD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384057"/>
            <a:ext cx="5059362" cy="2414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AACD6-4E85-4FE8-940C-85F1E2B5F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54" y="4150694"/>
            <a:ext cx="5059362" cy="2414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554D95-B1F5-4510-8321-809EF05B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57" y="4258041"/>
            <a:ext cx="4609447" cy="2199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08431-F8B2-469C-B2D3-0D317DED0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852" y="1204830"/>
            <a:ext cx="5434948" cy="25935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A51BC-1933-437B-8BFF-AB2DFAA74FA2}"/>
              </a:ext>
            </a:extLst>
          </p:cNvPr>
          <p:cNvSpPr txBox="1"/>
          <p:nvPr/>
        </p:nvSpPr>
        <p:spPr>
          <a:xfrm>
            <a:off x="289932" y="267629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LowMag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B7CC0-F6B8-400D-ADA4-6256DD8E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76" y="4012029"/>
            <a:ext cx="4863448" cy="2320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A8AE4C-B863-45E0-9E4C-650770CA5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4" y="1137525"/>
            <a:ext cx="5149197" cy="2457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F6232-B886-4AE2-94BE-CDCCE723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76" y="1182665"/>
            <a:ext cx="4707424" cy="2246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45C41-2CCB-42D9-952D-214D185CD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764" y="4012029"/>
            <a:ext cx="5219048" cy="24904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4CB2F-85DD-4FC4-A43D-E79767B4E105}"/>
              </a:ext>
            </a:extLst>
          </p:cNvPr>
          <p:cNvSpPr txBox="1"/>
          <p:nvPr/>
        </p:nvSpPr>
        <p:spPr>
          <a:xfrm>
            <a:off x="289932" y="2676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MidMag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AD565-D533-46CF-B39F-5E5FA8A6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329" y="3684329"/>
            <a:ext cx="5219048" cy="2490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3CB2E2-12BE-492B-839A-374072F9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32" y="775290"/>
            <a:ext cx="5219048" cy="24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16C49-0B5F-435B-A6A0-89057A212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323" y="867385"/>
            <a:ext cx="4833060" cy="2306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376BA7-D8CF-45C6-8C96-715D3D9B6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12" y="3816311"/>
            <a:ext cx="4942468" cy="23584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A60DC-39C6-4AB3-BA67-2EA309A86C90}"/>
              </a:ext>
            </a:extLst>
          </p:cNvPr>
          <p:cNvSpPr txBox="1"/>
          <p:nvPr/>
        </p:nvSpPr>
        <p:spPr>
          <a:xfrm>
            <a:off x="289932" y="26762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HighMag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914369-4B53-4D9C-83BE-90802E7C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53" y="915292"/>
            <a:ext cx="5536548" cy="2641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E9EA2-1431-4C68-9E6B-3E501732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53" y="963774"/>
            <a:ext cx="5333348" cy="2545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02E1D-A0B7-4A64-8A63-5ACFBA75A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53" y="4051412"/>
            <a:ext cx="5320648" cy="2538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B1C73-A9C7-4B08-9317-00A4DA658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352" y="3948387"/>
            <a:ext cx="5536549" cy="264198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8A299-CE25-49E8-A321-B1C44CAC61D4}"/>
              </a:ext>
            </a:extLst>
          </p:cNvPr>
          <p:cNvSpPr txBox="1"/>
          <p:nvPr/>
        </p:nvSpPr>
        <p:spPr>
          <a:xfrm>
            <a:off x="289932" y="267629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LowOdds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14A70-3142-4109-8B3E-E392512F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9" y="4157222"/>
            <a:ext cx="5422901" cy="2587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B1686A-1D83-415B-B1F9-7B42B885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2" y="755719"/>
            <a:ext cx="5310039" cy="2533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FC7BD1-F74E-4992-81FB-550476DFD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100" y="755719"/>
            <a:ext cx="4926948" cy="2351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5791FC-9857-4B64-9B91-3FE6CF143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41" y="4221100"/>
            <a:ext cx="4965050" cy="23692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0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885</Words>
  <Application>Microsoft Office PowerPoint</Application>
  <PresentationFormat>Widescreen</PresentationFormat>
  <Paragraphs>187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Ramping data V02</vt:lpstr>
      <vt:lpstr>V02 task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RPEs and odds/mag preferences </vt:lpstr>
      <vt:lpstr>RPE statistics </vt:lpstr>
      <vt:lpstr>PowerPoint Presentation</vt:lpstr>
      <vt:lpstr>PowerPoint Presentation</vt:lpstr>
      <vt:lpstr>PowerPoint Presentation</vt:lpstr>
      <vt:lpstr>PowerPoint Presentation</vt:lpstr>
      <vt:lpstr>Breaking down sub groups of participants who fulfill certain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Bigger subgroup of participants who show rtRAMP (p&lt;.1; n=33)</vt:lpstr>
      <vt:lpstr>How did rtRAMP subgroup (n=33 participants) respond to odds</vt:lpstr>
      <vt:lpstr>How did rtRAMP subgroup (n=33 participants) respond to odds</vt:lpstr>
      <vt:lpstr>Comparing overall RTs between groups</vt:lpstr>
      <vt:lpstr>Atn gamblers (participants who passed both catch trials (n=54 participants) </vt:lpstr>
      <vt:lpstr>Past data set of all participants who showed decreasing RT ramp</vt:lpstr>
      <vt:lpstr>Future steps?</vt:lpstr>
      <vt:lpstr>Correlating gambleSlopes with rtSlopes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data V02</dc:title>
  <dc:creator>Guillaume Pagnier</dc:creator>
  <cp:lastModifiedBy>Pagnier, Guillaume</cp:lastModifiedBy>
  <cp:revision>51</cp:revision>
  <dcterms:created xsi:type="dcterms:W3CDTF">2018-08-29T04:07:09Z</dcterms:created>
  <dcterms:modified xsi:type="dcterms:W3CDTF">2018-09-26T18:29:50Z</dcterms:modified>
</cp:coreProperties>
</file>