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95" autoAdjust="0"/>
    <p:restoredTop sz="92714" autoAdjust="0"/>
  </p:normalViewPr>
  <p:slideViewPr>
    <p:cSldViewPr>
      <p:cViewPr>
        <p:scale>
          <a:sx n="25" d="100"/>
          <a:sy n="25" d="100"/>
        </p:scale>
        <p:origin x="-1830" y="-66"/>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15.10.2018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15.10.2018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15.10.2018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emf"/><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Abgerundetes Rechteck 143"/>
          <p:cNvSpPr/>
          <p:nvPr/>
        </p:nvSpPr>
        <p:spPr>
          <a:xfrm>
            <a:off x="1553026" y="612695"/>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521130"/>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113571" y="4712656"/>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Results</a:t>
            </a:r>
            <a:r>
              <a:rPr lang="en-US" sz="4000" noProof="1">
                <a:solidFill>
                  <a:srgbClr val="000000"/>
                </a:solidFill>
                <a:latin typeface="Avenir Heavy"/>
                <a:cs typeface="Avenir Heavy"/>
              </a:rPr>
              <a:t> </a:t>
            </a:r>
          </a:p>
        </p:txBody>
      </p:sp>
      <p:sp>
        <p:nvSpPr>
          <p:cNvPr id="141" name="Abgerundetes Rechteck 140"/>
          <p:cNvSpPr/>
          <p:nvPr/>
        </p:nvSpPr>
        <p:spPr>
          <a:xfrm>
            <a:off x="33791226" y="18027900"/>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1149732" y="4751094"/>
            <a:ext cx="19985245" cy="703719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Avenir Roman" panose="02000503020000020003"/>
            </a:endParaRPr>
          </a:p>
          <a:p>
            <a:pPr marL="342900" indent="-342900">
              <a:buFont typeface="Arial" panose="020B0604020202020204" pitchFamily="34" charset="0"/>
              <a:buChar char="•"/>
            </a:pPr>
            <a:endParaRPr lang="en-US" sz="2600" noProof="1">
              <a:solidFill>
                <a:schemeClr val="tx1"/>
              </a:solidFill>
              <a:latin typeface="Avenir Roman" panose="02000503020000020003"/>
            </a:endParaRPr>
          </a:p>
          <a:p>
            <a:pPr marL="342900" indent="-342900">
              <a:buFont typeface="Arial" panose="020B0604020202020204" pitchFamily="34" charset="0"/>
              <a:buChar char="•"/>
            </a:pPr>
            <a:r>
              <a:rPr lang="en-US" sz="2600" noProof="1">
                <a:solidFill>
                  <a:schemeClr val="tx1"/>
                </a:solidFill>
                <a:latin typeface="Avenir Roman" panose="02000503020000020003"/>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Avenir Roman" panose="02000503020000020003"/>
              </a:rPr>
              <a:t>Niv</a:t>
            </a:r>
            <a:r>
              <a:rPr lang="en-US" sz="2600" dirty="0">
                <a:solidFill>
                  <a:schemeClr val="tx1"/>
                </a:solidFill>
                <a:latin typeface="Avenir Roman" panose="02000503020000020003"/>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More generally, increasing striatal DA tone is hypothesized to bias the expression of the benefits of actions relative to their costs (value) (Fig 1B).</a:t>
            </a:r>
          </a:p>
          <a:p>
            <a:endParaRPr lang="en-US" sz="2600" dirty="0">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Recent work has shown that striatal DA ramps as animals progress through a series of states towards an anticipated reward (Fig. 1C). Thus, we hypothesize that agents will become increasingly sensitive to benefits versus costs as they approach an anticipated reward.</a:t>
            </a:r>
            <a:br>
              <a:rPr lang="en-US" sz="2600" dirty="0">
                <a:solidFill>
                  <a:schemeClr val="tx1"/>
                </a:solidFill>
                <a:latin typeface="Avenir Roman" panose="02000503020000020003"/>
              </a:rPr>
            </a:br>
            <a:endParaRPr lang="en-US" sz="2600" dirty="0">
              <a:solidFill>
                <a:schemeClr val="tx1"/>
              </a:solidFill>
              <a:latin typeface="Avenir Roman" panose="02000503020000020003"/>
            </a:endParaRPr>
          </a:p>
          <a:p>
            <a:pPr marL="342900" indent="-342900">
              <a:buFont typeface="Arial" panose="020B0604020202020204" pitchFamily="34" charset="0"/>
              <a:buChar char="•"/>
            </a:pPr>
            <a:r>
              <a:rPr lang="en-US" sz="2600" dirty="0">
                <a:solidFill>
                  <a:schemeClr val="tx1"/>
                </a:solidFill>
                <a:latin typeface="Avenir Roman" panose="02000503020000020003"/>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rewarding outcome.</a:t>
            </a:r>
          </a:p>
          <a:p>
            <a:pPr marL="342900" indent="-342900">
              <a:buFont typeface="Arial" panose="020B0604020202020204" pitchFamily="34" charset="0"/>
              <a:buChar char="•"/>
            </a:pPr>
            <a:endParaRPr lang="en-US" sz="2600" noProof="1">
              <a:solidFill>
                <a:schemeClr val="tx1"/>
              </a:solidFill>
              <a:latin typeface="Avenir Roman" panose="02000503020000020003"/>
            </a:endParaRPr>
          </a:p>
          <a:p>
            <a:pPr marL="342900" indent="-342900">
              <a:buFont typeface="Arial" panose="020B0604020202020204" pitchFamily="34" charset="0"/>
              <a:buChar char="•"/>
            </a:pPr>
            <a:endParaRPr lang="en-US" sz="2400" noProof="1">
              <a:solidFill>
                <a:schemeClr val="tx1"/>
              </a:solidFill>
              <a:latin typeface="Avenir Roman" panose="02000503020000020003"/>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Avenir Roman" panose="02000503020000020003"/>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Avenir Roman" panose="02000503020000020003"/>
            </a:endParaRPr>
          </a:p>
          <a:p>
            <a:pPr marL="342900" indent="-342900">
              <a:buFont typeface="Arial" panose="020B0604020202020204" pitchFamily="34" charset="0"/>
              <a:buChar char="•"/>
            </a:pPr>
            <a:endParaRPr lang="en-US" sz="2400" noProof="1">
              <a:solidFill>
                <a:schemeClr val="tx1"/>
              </a:solidFill>
              <a:latin typeface="Avenir Roman" panose="02000503020000020003"/>
              <a:cs typeface="Avenir Light"/>
            </a:endParaRPr>
          </a:p>
          <a:p>
            <a:pPr marL="342900" indent="-342900">
              <a:buFont typeface="Arial" panose="020B0604020202020204" pitchFamily="34" charset="0"/>
              <a:buChar char="•"/>
            </a:pPr>
            <a:endParaRPr lang="en-US" sz="2400" noProof="1">
              <a:solidFill>
                <a:schemeClr val="tx1"/>
              </a:solidFill>
              <a:latin typeface="Avenir Roman" panose="02000503020000020003"/>
              <a:cs typeface="Avenir Light"/>
            </a:endParaRPr>
          </a:p>
          <a:p>
            <a:pPr marL="342900" indent="-342900">
              <a:buFont typeface="Arial" panose="020B0604020202020204" pitchFamily="34" charset="0"/>
              <a:buChar char="•"/>
            </a:pPr>
            <a:endParaRPr lang="en-US" sz="2400" noProof="1">
              <a:solidFill>
                <a:schemeClr val="tx1"/>
              </a:solidFill>
              <a:latin typeface="Avenir Roman" panose="02000503020000020003"/>
              <a:cs typeface="Avenir Light"/>
            </a:endParaRPr>
          </a:p>
          <a:p>
            <a:pPr marL="457200" indent="-457200">
              <a:buFont typeface="Arial"/>
              <a:buChar char="•"/>
            </a:pPr>
            <a:endParaRPr lang="en-US" sz="2400" noProof="1">
              <a:solidFill>
                <a:schemeClr val="tx1"/>
              </a:solidFill>
              <a:latin typeface="Avenir Roman" panose="02000503020000020003"/>
              <a:cs typeface="Avenir Light"/>
            </a:endParaRPr>
          </a:p>
        </p:txBody>
      </p:sp>
      <p:sp>
        <p:nvSpPr>
          <p:cNvPr id="142" name="Rechteck 141"/>
          <p:cNvSpPr/>
          <p:nvPr/>
        </p:nvSpPr>
        <p:spPr>
          <a:xfrm>
            <a:off x="811563" y="4536502"/>
            <a:ext cx="19800000" cy="1079641"/>
          </a:xfrm>
          <a:prstGeom prst="rect">
            <a:avLst/>
          </a:prstGeom>
          <a:noFill/>
          <a:ln>
            <a:noFill/>
          </a:ln>
        </p:spPr>
        <p:txBody>
          <a:bodyPr wrap="square" lIns="398636" tIns="199320" rIns="398636" bIns="199320">
            <a:spAutoFit/>
          </a:bodyPr>
          <a:lstStyle/>
          <a:p>
            <a:pPr algn="ctr"/>
            <a:r>
              <a:rPr lang="en-US" sz="4400" noProof="1">
                <a:latin typeface="Avenir Heavy"/>
                <a:cs typeface="Avenir Heavy"/>
              </a:rPr>
              <a:t>Background</a:t>
            </a:r>
            <a:endParaRPr lang="en-US" sz="4000" noProof="1">
              <a:latin typeface="Avenir Heavy"/>
              <a:cs typeface="Avenir Heavy"/>
            </a:endParaRPr>
          </a:p>
        </p:txBody>
      </p:sp>
      <p:sp>
        <p:nvSpPr>
          <p:cNvPr id="53" name="Rechteck 52"/>
          <p:cNvSpPr/>
          <p:nvPr/>
        </p:nvSpPr>
        <p:spPr>
          <a:xfrm>
            <a:off x="21835384" y="22569526"/>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281467" y="26352805"/>
            <a:ext cx="19646663" cy="2618524"/>
          </a:xfrm>
          <a:prstGeom prst="rect">
            <a:avLst/>
          </a:prstGeom>
          <a:noFill/>
          <a:ln>
            <a:noFill/>
          </a:ln>
        </p:spPr>
        <p:txBody>
          <a:bodyPr wrap="square" lIns="398636" tIns="199320" rIns="398636" bIns="199320">
            <a:spAutoFit/>
          </a:bodyPr>
          <a:lstStyle/>
          <a:p>
            <a:r>
              <a:rPr lang="en-US" sz="1800" b="1" noProof="1">
                <a:solidFill>
                  <a:srgbClr val="000000"/>
                </a:solidFill>
                <a:latin typeface="Avenir Roman" panose="02000503020000020003"/>
                <a:cs typeface="Avenir Heavy"/>
              </a:rPr>
              <a:t>References:</a:t>
            </a:r>
          </a:p>
          <a:p>
            <a:pPr marL="457200" indent="-457200">
              <a:buAutoNum type="arabicPeriod"/>
            </a:pPr>
            <a:r>
              <a:rPr lang="en-US" sz="1800" dirty="0">
                <a:latin typeface="Avenir Roman" panose="02000503020000020003"/>
              </a:rPr>
              <a:t>Schultz, W. (2001). Book review: Reward signaling by dopamine neurons. </a:t>
            </a:r>
            <a:r>
              <a:rPr lang="en-US" sz="1800" i="1" dirty="0">
                <a:latin typeface="Avenir Roman" panose="02000503020000020003"/>
              </a:rPr>
              <a:t>The Neuroscientist</a:t>
            </a:r>
            <a:r>
              <a:rPr lang="en-US" sz="1800" dirty="0">
                <a:latin typeface="Avenir Roman" panose="02000503020000020003"/>
              </a:rPr>
              <a:t>, </a:t>
            </a:r>
            <a:r>
              <a:rPr lang="en-US" sz="1800" i="1" dirty="0">
                <a:latin typeface="Avenir Roman" panose="02000503020000020003"/>
              </a:rPr>
              <a:t>7</a:t>
            </a:r>
            <a:r>
              <a:rPr lang="en-US" sz="1800" dirty="0">
                <a:latin typeface="Avenir Roman" panose="02000503020000020003"/>
              </a:rPr>
              <a:t>(4), 293-302</a:t>
            </a:r>
          </a:p>
          <a:p>
            <a:pPr marL="457200" indent="-457200">
              <a:buAutoNum type="arabicPeriod"/>
            </a:pPr>
            <a:r>
              <a:rPr lang="en-US" sz="1800" dirty="0" err="1">
                <a:latin typeface="Avenir Roman" panose="02000503020000020003"/>
              </a:rPr>
              <a:t>Niv</a:t>
            </a:r>
            <a:r>
              <a:rPr lang="en-US" sz="1800" dirty="0">
                <a:latin typeface="Avenir Roman" panose="02000503020000020003"/>
              </a:rPr>
              <a:t>, Y., </a:t>
            </a:r>
            <a:r>
              <a:rPr lang="en-US" sz="1800" dirty="0" err="1">
                <a:latin typeface="Avenir Roman" panose="02000503020000020003"/>
              </a:rPr>
              <a:t>Daw</a:t>
            </a:r>
            <a:r>
              <a:rPr lang="en-US" sz="1800" dirty="0">
                <a:latin typeface="Avenir Roman" panose="02000503020000020003"/>
              </a:rPr>
              <a:t>, N. D., Joel, D., &amp; Dayan, P. (2007). Tonic dopamine: opportunity costs and the control of response vigor. </a:t>
            </a:r>
            <a:r>
              <a:rPr lang="en-US" sz="1800" i="1" dirty="0">
                <a:latin typeface="Avenir Roman" panose="02000503020000020003"/>
              </a:rPr>
              <a:t>Psychopharmacology</a:t>
            </a:r>
            <a:r>
              <a:rPr lang="en-US" sz="1800" dirty="0">
                <a:latin typeface="Avenir Roman" panose="02000503020000020003"/>
              </a:rPr>
              <a:t>, </a:t>
            </a:r>
            <a:r>
              <a:rPr lang="en-US" sz="1800" i="1" dirty="0">
                <a:latin typeface="Avenir Roman" panose="02000503020000020003"/>
              </a:rPr>
              <a:t>191</a:t>
            </a:r>
            <a:r>
              <a:rPr lang="en-US" sz="1800" dirty="0">
                <a:latin typeface="Avenir Roman" panose="02000503020000020003"/>
              </a:rPr>
              <a:t>(3), 507-520.</a:t>
            </a:r>
          </a:p>
          <a:p>
            <a:pPr marL="457200" indent="-457200">
              <a:buFontTx/>
              <a:buAutoNum type="arabicPeriod"/>
            </a:pPr>
            <a:r>
              <a:rPr lang="en-US" sz="1800" dirty="0">
                <a:latin typeface="Avenir Roman" panose="02000503020000020003"/>
              </a:rPr>
              <a:t>Hamid, A. A., Pettibone, J. R., Mabrouk, O. S., Hetrick, V. L., Schmidt, R., Vander </a:t>
            </a:r>
            <a:r>
              <a:rPr lang="en-US" sz="1800" dirty="0" err="1">
                <a:latin typeface="Avenir Roman" panose="02000503020000020003"/>
              </a:rPr>
              <a:t>Weele</a:t>
            </a:r>
            <a:r>
              <a:rPr lang="en-US" sz="1800" dirty="0">
                <a:latin typeface="Avenir Roman" panose="02000503020000020003"/>
              </a:rPr>
              <a:t>, C. M., ... &amp; </a:t>
            </a:r>
            <a:r>
              <a:rPr lang="en-US" sz="1800" dirty="0" err="1">
                <a:latin typeface="Avenir Roman" panose="02000503020000020003"/>
              </a:rPr>
              <a:t>Berke</a:t>
            </a:r>
            <a:r>
              <a:rPr lang="en-US" sz="1800" dirty="0">
                <a:latin typeface="Avenir Roman" panose="02000503020000020003"/>
              </a:rPr>
              <a:t>, J. D. (2016). Mesolimbic dopamine signals the value of work. </a:t>
            </a:r>
            <a:r>
              <a:rPr lang="en-US" sz="1800" i="1" dirty="0">
                <a:latin typeface="Avenir Roman" panose="02000503020000020003"/>
              </a:rPr>
              <a:t>Nature neuroscience</a:t>
            </a:r>
            <a:r>
              <a:rPr lang="en-US" sz="1800" dirty="0">
                <a:latin typeface="Avenir Roman" panose="02000503020000020003"/>
              </a:rPr>
              <a:t>, </a:t>
            </a:r>
            <a:r>
              <a:rPr lang="en-US" sz="1800" i="1" dirty="0">
                <a:latin typeface="Avenir Roman" panose="02000503020000020003"/>
              </a:rPr>
              <a:t>19</a:t>
            </a:r>
            <a:r>
              <a:rPr lang="en-US" sz="1800" dirty="0">
                <a:latin typeface="Avenir Roman" panose="02000503020000020003"/>
              </a:rPr>
              <a:t>(1), 117.</a:t>
            </a:r>
          </a:p>
          <a:p>
            <a:pPr marL="457200" indent="-457200">
              <a:buFontTx/>
              <a:buAutoNum type="arabicPeriod"/>
            </a:pPr>
            <a:r>
              <a:rPr lang="en-US" sz="1800" dirty="0">
                <a:latin typeface="Avenir Roman" panose="02000503020000020003"/>
              </a:rPr>
              <a:t>Collins, A. G., &amp; Frank, M. J. (2014). Opponent actor learning (</a:t>
            </a:r>
            <a:r>
              <a:rPr lang="en-US" sz="1800" dirty="0" err="1">
                <a:latin typeface="Avenir Roman" panose="02000503020000020003"/>
              </a:rPr>
              <a:t>OpAL</a:t>
            </a:r>
            <a:r>
              <a:rPr lang="en-US" sz="1800" dirty="0">
                <a:latin typeface="Avenir Roman" panose="02000503020000020003"/>
              </a:rPr>
              <a:t>): Modeling interactive effects of striatal dopamine on reinforcement learning and choice incentive. </a:t>
            </a:r>
            <a:r>
              <a:rPr lang="en-US" sz="1800" i="1" dirty="0">
                <a:latin typeface="Avenir Roman" panose="02000503020000020003"/>
              </a:rPr>
              <a:t>Psychological review</a:t>
            </a:r>
            <a:r>
              <a:rPr lang="en-US" sz="1800" dirty="0">
                <a:latin typeface="Avenir Roman" panose="02000503020000020003"/>
              </a:rPr>
              <a:t>, </a:t>
            </a:r>
            <a:r>
              <a:rPr lang="en-US" sz="1800" i="1" dirty="0">
                <a:latin typeface="Avenir Roman" panose="02000503020000020003"/>
              </a:rPr>
              <a:t>121</a:t>
            </a:r>
            <a:r>
              <a:rPr lang="en-US" sz="1800" dirty="0">
                <a:latin typeface="Avenir Roman" panose="02000503020000020003"/>
              </a:rPr>
              <a:t>(3), 337.</a:t>
            </a:r>
          </a:p>
          <a:p>
            <a:pPr marL="457200" indent="-457200">
              <a:buAutoNum type="arabicPeriod"/>
            </a:pPr>
            <a:r>
              <a:rPr lang="en-US" sz="1800" dirty="0">
                <a:latin typeface="Avenir Roman" panose="02000503020000020003"/>
              </a:rPr>
              <a:t>Howe, M. W., Tierney, P. L., Sandberg, S. G., Phillips, P. E., &amp; </a:t>
            </a:r>
            <a:r>
              <a:rPr lang="en-US" sz="1800" dirty="0" err="1">
                <a:latin typeface="Avenir Roman" panose="02000503020000020003"/>
              </a:rPr>
              <a:t>Graybiel</a:t>
            </a:r>
            <a:r>
              <a:rPr lang="en-US" sz="1800" dirty="0">
                <a:latin typeface="Avenir Roman" panose="02000503020000020003"/>
              </a:rPr>
              <a:t>, A. M. (2013). Prolonged dopamine </a:t>
            </a:r>
            <a:r>
              <a:rPr lang="en-US" sz="1800" dirty="0" err="1">
                <a:latin typeface="Avenir Roman" panose="02000503020000020003"/>
              </a:rPr>
              <a:t>signalling</a:t>
            </a:r>
            <a:r>
              <a:rPr lang="en-US" sz="1800" dirty="0">
                <a:latin typeface="Avenir Roman" panose="02000503020000020003"/>
              </a:rPr>
              <a:t> in striatum signals proximity and value of distant rewards. </a:t>
            </a:r>
            <a:r>
              <a:rPr lang="en-US" sz="1800" i="1" dirty="0">
                <a:latin typeface="Avenir Roman" panose="02000503020000020003"/>
              </a:rPr>
              <a:t>Nature</a:t>
            </a:r>
            <a:r>
              <a:rPr lang="en-US" sz="1800" dirty="0">
                <a:latin typeface="Avenir Roman" panose="02000503020000020003"/>
              </a:rPr>
              <a:t>, </a:t>
            </a:r>
            <a:r>
              <a:rPr lang="en-US" sz="1800" i="1" dirty="0">
                <a:latin typeface="Avenir Roman" panose="02000503020000020003"/>
              </a:rPr>
              <a:t>500</a:t>
            </a:r>
            <a:r>
              <a:rPr lang="en-US" sz="1800" dirty="0">
                <a:latin typeface="Avenir Roman" panose="02000503020000020003"/>
              </a:rPr>
              <a:t>(7464), 575.</a:t>
            </a:r>
          </a:p>
        </p:txBody>
      </p:sp>
      <p:sp>
        <p:nvSpPr>
          <p:cNvPr id="56" name="Abgerundetes Rechteck 55"/>
          <p:cNvSpPr/>
          <p:nvPr/>
        </p:nvSpPr>
        <p:spPr>
          <a:xfrm>
            <a:off x="33791226" y="5472607"/>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512" y="880027"/>
            <a:ext cx="2475370" cy="2879989"/>
          </a:xfrm>
          <a:prstGeom prst="rect">
            <a:avLst/>
          </a:prstGeom>
        </p:spPr>
      </p:pic>
      <p:sp>
        <p:nvSpPr>
          <p:cNvPr id="36" name="Abgerundetes Rechteck 35"/>
          <p:cNvSpPr/>
          <p:nvPr/>
        </p:nvSpPr>
        <p:spPr>
          <a:xfrm>
            <a:off x="33791226" y="26210911"/>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801428"/>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814242" y="1794591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Question</a:t>
            </a:r>
          </a:p>
        </p:txBody>
      </p:sp>
      <p:sp>
        <p:nvSpPr>
          <p:cNvPr id="45" name="Textfeld 44"/>
          <p:cNvSpPr txBox="1"/>
          <p:nvPr/>
        </p:nvSpPr>
        <p:spPr>
          <a:xfrm>
            <a:off x="11358488" y="25336999"/>
            <a:ext cx="9683989" cy="3447098"/>
          </a:xfrm>
          <a:prstGeom prst="rect">
            <a:avLst/>
          </a:prstGeom>
          <a:noFill/>
        </p:spPr>
        <p:txBody>
          <a:bodyPr wrap="square" rtlCol="0">
            <a:spAutoFit/>
          </a:bodyPr>
          <a:lstStyle/>
          <a:p>
            <a:pPr>
              <a:spcAft>
                <a:spcPts val="600"/>
              </a:spcAft>
            </a:pPr>
            <a:r>
              <a:rPr lang="en-US" sz="3000" noProof="1">
                <a:latin typeface="Avenir Heavy"/>
                <a:cs typeface="Avenir Heavy"/>
              </a:rPr>
              <a:t>Subjects</a:t>
            </a:r>
            <a:endParaRPr lang="en-US" sz="3200" noProof="1">
              <a:latin typeface="Avenir Heavy"/>
              <a:cs typeface="Avenir Heavy"/>
            </a:endParaRPr>
          </a:p>
          <a:p>
            <a:pPr>
              <a:spcAft>
                <a:spcPts val="600"/>
              </a:spcAft>
            </a:pPr>
            <a:r>
              <a:rPr lang="en-US" sz="2400" noProof="1">
                <a:latin typeface="Avenir Roman" panose="02000503020000020003" pitchFamily="2" charset="0"/>
              </a:rPr>
              <a:t>207 Participants were recruited via Amazon’s mechanical turk; (127 male; 76 female; 4 declined to answer) and were between the age of 18-40.</a:t>
            </a:r>
          </a:p>
          <a:p>
            <a:pPr>
              <a:spcAft>
                <a:spcPts val="600"/>
              </a:spcAft>
            </a:pPr>
            <a:r>
              <a:rPr lang="en-US" sz="2400" noProof="1">
                <a:latin typeface="Avenir Roman" panose="02000503020000020003" pitchFamily="2" charset="0"/>
              </a:rPr>
              <a:t>Participants underwent 133 trials (~45 minutes) and were given $3 base pay plus whatever they won on a chosen trial (0$ - $4 bonus).</a:t>
            </a:r>
          </a:p>
          <a:p>
            <a:pPr>
              <a:spcAft>
                <a:spcPts val="600"/>
              </a:spcAft>
            </a:pPr>
            <a:r>
              <a:rPr lang="en-US" sz="2400" noProof="1">
                <a:latin typeface="Avenir Roman" panose="02000503020000020003" pitchFamily="2" charset="0"/>
              </a:rPr>
              <a:t>There was the option to gamble on 86.39 % of trials.</a:t>
            </a:r>
          </a:p>
          <a:p>
            <a:pPr>
              <a:spcAft>
                <a:spcPts val="600"/>
              </a:spcAft>
            </a:pPr>
            <a:r>
              <a:rPr lang="en-US" sz="2400" noProof="1">
                <a:latin typeface="Avenir Roman" panose="02000503020000020003" pitchFamily="2" charset="0"/>
                <a:cs typeface="Avenir Heavy"/>
              </a:rPr>
              <a:t>Each trial had a value attribute (low/mid/high) and a magnitude attribute (low/mid/high). </a:t>
            </a:r>
            <a:endParaRPr lang="en-US" sz="3200" noProof="1">
              <a:latin typeface="Avenir Heavy"/>
              <a:cs typeface="Avenir Heavy"/>
            </a:endParaRPr>
          </a:p>
        </p:txBody>
      </p:sp>
      <p:sp>
        <p:nvSpPr>
          <p:cNvPr id="108" name="Textfeld 21">
            <a:extLst>
              <a:ext uri="{FF2B5EF4-FFF2-40B4-BE49-F238E27FC236}">
                <a16:creationId xmlns:a16="http://schemas.microsoft.com/office/drawing/2014/main" id="{D50DA873-9B99-3848-9472-381EDD5CE4D1}"/>
              </a:ext>
            </a:extLst>
          </p:cNvPr>
          <p:cNvSpPr txBox="1"/>
          <p:nvPr/>
        </p:nvSpPr>
        <p:spPr>
          <a:xfrm>
            <a:off x="6900799" y="21073016"/>
            <a:ext cx="974479" cy="1000274"/>
          </a:xfrm>
          <a:prstGeom prst="rect">
            <a:avLst/>
          </a:prstGeom>
          <a:noFill/>
        </p:spPr>
        <p:txBody>
          <a:bodyPr wrap="square" rtlCol="0">
            <a:spAutoFit/>
          </a:bodyPr>
          <a:lstStyle/>
          <a:p>
            <a:pPr>
              <a:spcAft>
                <a:spcPts val="600"/>
              </a:spcAft>
            </a:pPr>
            <a:r>
              <a:rPr lang="en-US" sz="3000" b="1" noProof="1">
                <a:latin typeface="Avenir Roman" panose="02000503020000020003" pitchFamily="2" charset="0"/>
                <a:cs typeface="Avenir Heavy"/>
              </a:rPr>
              <a:t>Task</a:t>
            </a:r>
            <a:endParaRPr lang="en-US" sz="2400" noProof="1">
              <a:latin typeface="Avenir Roman" panose="02000503020000020003" pitchFamily="2" charset="0"/>
              <a:cs typeface="Avenir Light"/>
            </a:endParaRPr>
          </a:p>
          <a:p>
            <a:endParaRPr lang="en-US" sz="2400" noProof="1">
              <a:latin typeface="Avenir Roman" panose="02000503020000020003" pitchFamily="2" charset="0"/>
              <a:cs typeface="Avenir Heavy"/>
            </a:endParaRP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4"/>
          <a:stretch>
            <a:fillRect/>
          </a:stretch>
        </p:blipFill>
        <p:spPr>
          <a:xfrm>
            <a:off x="5105345" y="1051545"/>
            <a:ext cx="2073960" cy="2419560"/>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652650" y="12311546"/>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6605056" y="12311545"/>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48" name="TextBox 147">
            <a:extLst>
              <a:ext uri="{FF2B5EF4-FFF2-40B4-BE49-F238E27FC236}">
                <a16:creationId xmlns:a16="http://schemas.microsoft.com/office/drawing/2014/main" id="{24103884-D6C1-BD49-88E6-38731321490B}"/>
              </a:ext>
            </a:extLst>
          </p:cNvPr>
          <p:cNvSpPr txBox="1"/>
          <p:nvPr/>
        </p:nvSpPr>
        <p:spPr>
          <a:xfrm>
            <a:off x="22687640" y="6161911"/>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9" name="TextBox 148">
            <a:extLst>
              <a:ext uri="{FF2B5EF4-FFF2-40B4-BE49-F238E27FC236}">
                <a16:creationId xmlns:a16="http://schemas.microsoft.com/office/drawing/2014/main" id="{800E4FBB-59AA-FA4F-A72D-74DD6163F17D}"/>
              </a:ext>
            </a:extLst>
          </p:cNvPr>
          <p:cNvSpPr txBox="1"/>
          <p:nvPr/>
        </p:nvSpPr>
        <p:spPr>
          <a:xfrm>
            <a:off x="32496526" y="6161896"/>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50" name="TextBox 149">
            <a:extLst>
              <a:ext uri="{FF2B5EF4-FFF2-40B4-BE49-F238E27FC236}">
                <a16:creationId xmlns:a16="http://schemas.microsoft.com/office/drawing/2014/main" id="{BA3E6F8C-E9A0-A24C-B745-5F7B16133CC9}"/>
              </a:ext>
            </a:extLst>
          </p:cNvPr>
          <p:cNvSpPr txBox="1"/>
          <p:nvPr/>
        </p:nvSpPr>
        <p:spPr>
          <a:xfrm>
            <a:off x="22707358" y="11622604"/>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sp>
        <p:nvSpPr>
          <p:cNvPr id="159" name="Textfeld 47">
            <a:extLst>
              <a:ext uri="{FF2B5EF4-FFF2-40B4-BE49-F238E27FC236}">
                <a16:creationId xmlns:a16="http://schemas.microsoft.com/office/drawing/2014/main" id="{FB237A7F-6258-434A-8A64-7A6647A79ED4}"/>
              </a:ext>
            </a:extLst>
          </p:cNvPr>
          <p:cNvSpPr txBox="1"/>
          <p:nvPr/>
        </p:nvSpPr>
        <p:spPr>
          <a:xfrm>
            <a:off x="22387045" y="23606371"/>
            <a:ext cx="19253053" cy="2862322"/>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Avenir Roman" panose="02000503020000020003" pitchFamily="2" charset="0"/>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Avenir Roman" panose="02000503020000020003" pitchFamily="2" charset="0"/>
              </a:rPr>
              <a:t>The more pronounced a participant’s gamble ramp was, the more negative their RT ramp tended to be.</a:t>
            </a:r>
          </a:p>
          <a:p>
            <a:pPr marL="457200" indent="-457200">
              <a:buFont typeface="Arial" panose="020B0604020202020204" pitchFamily="34" charset="0"/>
              <a:buChar char="•"/>
            </a:pPr>
            <a:r>
              <a:rPr lang="en-US" sz="2600" noProof="1">
                <a:latin typeface="Avenir Roman" panose="02000503020000020003" pitchFamily="2" charset="0"/>
              </a:rPr>
              <a:t>Magnitude had no effect on driving the decision to gamble but a higher value gamble increased a participant’s propensity to gamble.</a:t>
            </a:r>
          </a:p>
          <a:p>
            <a:pPr marL="457200" indent="-457200">
              <a:buFont typeface="Arial" panose="020B0604020202020204" pitchFamily="34" charset="0"/>
              <a:buChar char="•"/>
            </a:pPr>
            <a:r>
              <a:rPr lang="en-US" sz="2600" noProof="1">
                <a:latin typeface="Avenir Roman" panose="02000503020000020003" pitchFamily="2" charset="0"/>
              </a:rPr>
              <a:t>These pilot data are consistent with the theory that DA dynamics affect how humans calculate the value of a reward and that the value of a calculation may shift as a promixity to a reward.</a:t>
            </a:r>
          </a:p>
          <a:p>
            <a:endParaRPr lang="en-US" sz="2400" noProof="1">
              <a:latin typeface="Avenir Roman" panose="02000503020000020003" pitchFamily="2" charset="0"/>
            </a:endParaRP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10308107"/>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1517430"/>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3220942"/>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57464" y="1524146"/>
            <a:ext cx="5118538" cy="1797406"/>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3853422" y="12309642"/>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6"/>
          <a:stretch>
            <a:fillRect/>
          </a:stretch>
        </p:blipFill>
        <p:spPr>
          <a:xfrm>
            <a:off x="14057164" y="13389099"/>
            <a:ext cx="6236677" cy="3483442"/>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14528840" y="17196028"/>
            <a:ext cx="6236677" cy="3693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7"/>
          <a:stretch>
            <a:fillRect/>
          </a:stretch>
        </p:blipFill>
        <p:spPr>
          <a:xfrm>
            <a:off x="2147066" y="12935573"/>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8"/>
          <a:stretch>
            <a:fillRect/>
          </a:stretch>
        </p:blipFill>
        <p:spPr>
          <a:xfrm>
            <a:off x="2267991" y="15073881"/>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719506" y="20322661"/>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Methods</a:t>
            </a:r>
            <a:endParaRPr lang="en-US" sz="4000" noProof="1">
              <a:solidFill>
                <a:srgbClr val="000000"/>
              </a:solidFill>
              <a:latin typeface="Avenir Heavy"/>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2085859" y="18861404"/>
            <a:ext cx="17375775" cy="1892826"/>
          </a:xfrm>
          <a:prstGeom prst="rect">
            <a:avLst/>
          </a:prstGeom>
          <a:noFill/>
        </p:spPr>
        <p:txBody>
          <a:bodyPr wrap="square" rtlCol="0">
            <a:spAutoFit/>
          </a:bodyPr>
          <a:lstStyle/>
          <a:p>
            <a:pPr algn="ctr">
              <a:spcAft>
                <a:spcPts val="600"/>
              </a:spcAft>
            </a:pPr>
            <a:r>
              <a:rPr lang="en-US" sz="4000" b="1" noProof="1">
                <a:latin typeface="Avenir Heavy"/>
                <a:cs typeface="Avenir Heavy"/>
              </a:rPr>
              <a:t>As the distance to a reward decreases does a participant’s propensity to gamble (via an adjusting value function) change?</a:t>
            </a:r>
            <a:endParaRPr lang="en-US" sz="3600" b="1" noProof="1">
              <a:latin typeface="Avenir Roman" panose="02000503020000020003" pitchFamily="2" charset="0"/>
            </a:endParaRPr>
          </a:p>
          <a:p>
            <a:pPr algn="ctr">
              <a:spcAft>
                <a:spcPts val="600"/>
              </a:spcAft>
            </a:pPr>
            <a:endParaRPr lang="en-US" sz="3200" noProof="1">
              <a:latin typeface="Avenir Heavy"/>
              <a:cs typeface="Avenir Heavy"/>
            </a:endParaRPr>
          </a:p>
        </p:txBody>
      </p:sp>
      <p:pic>
        <p:nvPicPr>
          <p:cNvPr id="9" name="Picture 8">
            <a:extLst>
              <a:ext uri="{FF2B5EF4-FFF2-40B4-BE49-F238E27FC236}">
                <a16:creationId xmlns:a16="http://schemas.microsoft.com/office/drawing/2014/main" id="{EA0C0A50-AF34-4F81-A6A0-3321E67C0453}"/>
              </a:ext>
            </a:extLst>
          </p:cNvPr>
          <p:cNvPicPr>
            <a:picLocks noChangeAspect="1"/>
          </p:cNvPicPr>
          <p:nvPr/>
        </p:nvPicPr>
        <p:blipFill>
          <a:blip r:embed="rId9"/>
          <a:stretch>
            <a:fillRect/>
          </a:stretch>
        </p:blipFill>
        <p:spPr>
          <a:xfrm>
            <a:off x="15219732" y="21559790"/>
            <a:ext cx="5107094" cy="3686621"/>
          </a:xfrm>
          <a:prstGeom prst="rect">
            <a:avLst/>
          </a:prstGeom>
        </p:spPr>
      </p:pic>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1743919321"/>
              </p:ext>
            </p:extLst>
          </p:nvPr>
        </p:nvGraphicFramePr>
        <p:xfrm>
          <a:off x="2290777" y="26352805"/>
          <a:ext cx="7676624" cy="2247807"/>
        </p:xfrm>
        <a:graphic>
          <a:graphicData uri="http://schemas.openxmlformats.org/drawingml/2006/table">
            <a:tbl>
              <a:tblPr firstRow="1" bandRow="1">
                <a:tableStyleId>{5940675A-B579-460E-94D1-54222C63F5DA}</a:tableStyleId>
              </a:tblPr>
              <a:tblGrid>
                <a:gridCol w="3644176">
                  <a:extLst>
                    <a:ext uri="{9D8B030D-6E8A-4147-A177-3AD203B41FA5}">
                      <a16:colId xmlns:a16="http://schemas.microsoft.com/office/drawing/2014/main" val="3187685577"/>
                    </a:ext>
                  </a:extLst>
                </a:gridCol>
                <a:gridCol w="4032448">
                  <a:extLst>
                    <a:ext uri="{9D8B030D-6E8A-4147-A177-3AD203B41FA5}">
                      <a16:colId xmlns:a16="http://schemas.microsoft.com/office/drawing/2014/main" val="4213025412"/>
                    </a:ext>
                  </a:extLst>
                </a:gridCol>
              </a:tblGrid>
              <a:tr h="815883">
                <a:tc>
                  <a:txBody>
                    <a:bodyPr/>
                    <a:lstStyle/>
                    <a:p>
                      <a:r>
                        <a:rPr lang="en-US" sz="2000" dirty="0"/>
                        <a:t>Guaranteed amount  = $1 or $2</a:t>
                      </a:r>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1.5 x guaranteed amount</a:t>
                      </a:r>
                    </a:p>
                  </a:txBody>
                  <a:tcPr marL="56283" marR="56283" marT="28142" marB="28142"/>
                </a:tc>
                <a:extLst>
                  <a:ext uri="{0D108BD9-81ED-4DB2-BD59-A6C34878D82A}">
                    <a16:rowId xmlns:a16="http://schemas.microsoft.com/office/drawing/2014/main" val="2480911570"/>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2 x guaranteed amount</a:t>
                      </a:r>
                    </a:p>
                    <a:p>
                      <a:endParaRPr lang="en-US" sz="2000" dirty="0"/>
                    </a:p>
                  </a:txBody>
                  <a:tcPr marL="56283" marR="56283" marT="28142" marB="28142"/>
                </a:tc>
                <a:extLst>
                  <a:ext uri="{0D108BD9-81ED-4DB2-BD59-A6C34878D82A}">
                    <a16:rowId xmlns:a16="http://schemas.microsoft.com/office/drawing/2014/main" val="2786918704"/>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3 x 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3179907" y="25837752"/>
            <a:ext cx="1925438" cy="461665"/>
          </a:xfrm>
          <a:prstGeom prst="rect">
            <a:avLst/>
          </a:prstGeom>
          <a:noFill/>
        </p:spPr>
        <p:txBody>
          <a:bodyPr wrap="square" rtlCol="0">
            <a:spAutoFit/>
          </a:bodyPr>
          <a:lstStyle/>
          <a:p>
            <a:pPr>
              <a:spcAft>
                <a:spcPts val="600"/>
              </a:spcAft>
            </a:pPr>
            <a:r>
              <a:rPr lang="en-US" sz="2400" noProof="1">
                <a:latin typeface="Avenir Heavy"/>
                <a:cs typeface="Avenir Heavy"/>
              </a:rPr>
              <a:t>Magnitude</a:t>
            </a:r>
          </a:p>
        </p:txBody>
      </p:sp>
      <p:sp>
        <p:nvSpPr>
          <p:cNvPr id="71" name="Textfeld 44">
            <a:extLst>
              <a:ext uri="{FF2B5EF4-FFF2-40B4-BE49-F238E27FC236}">
                <a16:creationId xmlns:a16="http://schemas.microsoft.com/office/drawing/2014/main" id="{817011CE-9F7F-46EC-BC03-D276FFE946FA}"/>
              </a:ext>
            </a:extLst>
          </p:cNvPr>
          <p:cNvSpPr txBox="1"/>
          <p:nvPr/>
        </p:nvSpPr>
        <p:spPr>
          <a:xfrm>
            <a:off x="7516610" y="25864446"/>
            <a:ext cx="1430613" cy="461665"/>
          </a:xfrm>
          <a:prstGeom prst="rect">
            <a:avLst/>
          </a:prstGeom>
          <a:noFill/>
        </p:spPr>
        <p:txBody>
          <a:bodyPr wrap="square" rtlCol="0">
            <a:spAutoFit/>
          </a:bodyPr>
          <a:lstStyle/>
          <a:p>
            <a:pPr>
              <a:spcAft>
                <a:spcPts val="600"/>
              </a:spcAft>
            </a:pPr>
            <a:r>
              <a:rPr lang="en-US" sz="2400" noProof="1">
                <a:latin typeface="Avenir Heavy"/>
                <a:cs typeface="Avenir Heavy"/>
              </a:rPr>
              <a:t>Value</a:t>
            </a:r>
            <a:endParaRPr lang="en-US" sz="3200" noProof="1">
              <a:latin typeface="Avenir Heavy"/>
              <a:cs typeface="Avenir Heavy"/>
            </a:endParaRPr>
          </a:p>
        </p:txBody>
      </p:sp>
      <p:sp>
        <p:nvSpPr>
          <p:cNvPr id="72" name="Textfeld 44">
            <a:extLst>
              <a:ext uri="{FF2B5EF4-FFF2-40B4-BE49-F238E27FC236}">
                <a16:creationId xmlns:a16="http://schemas.microsoft.com/office/drawing/2014/main" id="{B0939118-83AE-4C7A-811D-0D2591853B3A}"/>
              </a:ext>
            </a:extLst>
          </p:cNvPr>
          <p:cNvSpPr txBox="1"/>
          <p:nvPr/>
        </p:nvSpPr>
        <p:spPr>
          <a:xfrm>
            <a:off x="1536976" y="26250741"/>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1536975" y="27097034"/>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1531616" y="27925080"/>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pic>
        <p:nvPicPr>
          <p:cNvPr id="14" name="Picture 13">
            <a:extLst>
              <a:ext uri="{FF2B5EF4-FFF2-40B4-BE49-F238E27FC236}">
                <a16:creationId xmlns:a16="http://schemas.microsoft.com/office/drawing/2014/main" id="{37EA5C10-EBAE-4F94-BF9C-02C2E7AE6402}"/>
              </a:ext>
            </a:extLst>
          </p:cNvPr>
          <p:cNvPicPr>
            <a:picLocks noChangeAspect="1"/>
          </p:cNvPicPr>
          <p:nvPr/>
        </p:nvPicPr>
        <p:blipFill>
          <a:blip r:embed="rId10"/>
          <a:stretch>
            <a:fillRect/>
          </a:stretch>
        </p:blipFill>
        <p:spPr>
          <a:xfrm>
            <a:off x="33190655" y="6707703"/>
            <a:ext cx="6795295" cy="4702809"/>
          </a:xfrm>
          <a:prstGeom prst="rect">
            <a:avLst/>
          </a:prstGeom>
        </p:spPr>
      </p:pic>
      <p:pic>
        <p:nvPicPr>
          <p:cNvPr id="15" name="Picture 14">
            <a:extLst>
              <a:ext uri="{FF2B5EF4-FFF2-40B4-BE49-F238E27FC236}">
                <a16:creationId xmlns:a16="http://schemas.microsoft.com/office/drawing/2014/main" id="{B21FF649-CC80-4410-B235-3990E73E414A}"/>
              </a:ext>
            </a:extLst>
          </p:cNvPr>
          <p:cNvPicPr>
            <a:picLocks noChangeAspect="1"/>
          </p:cNvPicPr>
          <p:nvPr/>
        </p:nvPicPr>
        <p:blipFill>
          <a:blip r:embed="rId11"/>
          <a:stretch>
            <a:fillRect/>
          </a:stretch>
        </p:blipFill>
        <p:spPr>
          <a:xfrm>
            <a:off x="23628496" y="6538803"/>
            <a:ext cx="7554911" cy="5228516"/>
          </a:xfrm>
          <a:prstGeom prst="rect">
            <a:avLst/>
          </a:prstGeom>
        </p:spPr>
      </p:pic>
      <p:pic>
        <p:nvPicPr>
          <p:cNvPr id="19" name="Picture 18">
            <a:extLst>
              <a:ext uri="{FF2B5EF4-FFF2-40B4-BE49-F238E27FC236}">
                <a16:creationId xmlns:a16="http://schemas.microsoft.com/office/drawing/2014/main" id="{E9B075B2-E420-4DC5-A394-3E1BC9CAAF8E}"/>
              </a:ext>
            </a:extLst>
          </p:cNvPr>
          <p:cNvPicPr>
            <a:picLocks noChangeAspect="1"/>
          </p:cNvPicPr>
          <p:nvPr/>
        </p:nvPicPr>
        <p:blipFill>
          <a:blip r:embed="rId12"/>
          <a:stretch>
            <a:fillRect/>
          </a:stretch>
        </p:blipFill>
        <p:spPr>
          <a:xfrm>
            <a:off x="23214190" y="11882536"/>
            <a:ext cx="6123809" cy="4238095"/>
          </a:xfrm>
          <a:prstGeom prst="rect">
            <a:avLst/>
          </a:prstGeom>
        </p:spPr>
      </p:pic>
      <p:pic>
        <p:nvPicPr>
          <p:cNvPr id="20" name="Picture 19">
            <a:extLst>
              <a:ext uri="{FF2B5EF4-FFF2-40B4-BE49-F238E27FC236}">
                <a16:creationId xmlns:a16="http://schemas.microsoft.com/office/drawing/2014/main" id="{25D0B9FF-EBA7-4057-9FF5-166E224CEB1E}"/>
              </a:ext>
            </a:extLst>
          </p:cNvPr>
          <p:cNvPicPr>
            <a:picLocks noChangeAspect="1"/>
          </p:cNvPicPr>
          <p:nvPr/>
        </p:nvPicPr>
        <p:blipFill>
          <a:blip r:embed="rId13"/>
          <a:stretch>
            <a:fillRect/>
          </a:stretch>
        </p:blipFill>
        <p:spPr>
          <a:xfrm>
            <a:off x="30254088" y="12387352"/>
            <a:ext cx="5208106" cy="3604366"/>
          </a:xfrm>
          <a:prstGeom prst="rect">
            <a:avLst/>
          </a:prstGeom>
        </p:spPr>
      </p:pic>
      <p:pic>
        <p:nvPicPr>
          <p:cNvPr id="21" name="Picture 20">
            <a:extLst>
              <a:ext uri="{FF2B5EF4-FFF2-40B4-BE49-F238E27FC236}">
                <a16:creationId xmlns:a16="http://schemas.microsoft.com/office/drawing/2014/main" id="{8AF87953-9730-4E0D-97C6-8B0264BBA168}"/>
              </a:ext>
            </a:extLst>
          </p:cNvPr>
          <p:cNvPicPr>
            <a:picLocks noChangeAspect="1"/>
          </p:cNvPicPr>
          <p:nvPr/>
        </p:nvPicPr>
        <p:blipFill>
          <a:blip r:embed="rId14"/>
          <a:stretch>
            <a:fillRect/>
          </a:stretch>
        </p:blipFill>
        <p:spPr>
          <a:xfrm>
            <a:off x="35697760" y="12309642"/>
            <a:ext cx="5208105" cy="3604365"/>
          </a:xfrm>
          <a:prstGeom prst="rect">
            <a:avLst/>
          </a:prstGeom>
        </p:spPr>
      </p:pic>
      <p:pic>
        <p:nvPicPr>
          <p:cNvPr id="23" name="Picture 22">
            <a:extLst>
              <a:ext uri="{FF2B5EF4-FFF2-40B4-BE49-F238E27FC236}">
                <a16:creationId xmlns:a16="http://schemas.microsoft.com/office/drawing/2014/main" id="{B4A4C5E0-FC9D-44C5-BB8A-46FE4738229B}"/>
              </a:ext>
            </a:extLst>
          </p:cNvPr>
          <p:cNvPicPr>
            <a:picLocks noChangeAspect="1"/>
          </p:cNvPicPr>
          <p:nvPr/>
        </p:nvPicPr>
        <p:blipFill>
          <a:blip r:embed="rId15"/>
          <a:stretch>
            <a:fillRect/>
          </a:stretch>
        </p:blipFill>
        <p:spPr>
          <a:xfrm>
            <a:off x="33845471" y="16681675"/>
            <a:ext cx="6123809" cy="4238095"/>
          </a:xfrm>
          <a:prstGeom prst="rect">
            <a:avLst/>
          </a:prstGeom>
        </p:spPr>
      </p:pic>
      <p:pic>
        <p:nvPicPr>
          <p:cNvPr id="25" name="Picture 24">
            <a:extLst>
              <a:ext uri="{FF2B5EF4-FFF2-40B4-BE49-F238E27FC236}">
                <a16:creationId xmlns:a16="http://schemas.microsoft.com/office/drawing/2014/main" id="{AF9EA6F7-A073-4F4D-A468-26E2BA902DF3}"/>
              </a:ext>
            </a:extLst>
          </p:cNvPr>
          <p:cNvPicPr>
            <a:picLocks noChangeAspect="1"/>
          </p:cNvPicPr>
          <p:nvPr/>
        </p:nvPicPr>
        <p:blipFill>
          <a:blip r:embed="rId16"/>
          <a:stretch>
            <a:fillRect/>
          </a:stretch>
        </p:blipFill>
        <p:spPr>
          <a:xfrm>
            <a:off x="25326359" y="16528016"/>
            <a:ext cx="5617120" cy="4054790"/>
          </a:xfrm>
          <a:prstGeom prst="rect">
            <a:avLst/>
          </a:prstGeom>
        </p:spPr>
      </p:pic>
      <p:sp>
        <p:nvSpPr>
          <p:cNvPr id="78" name="Rectangle 77">
            <a:extLst>
              <a:ext uri="{FF2B5EF4-FFF2-40B4-BE49-F238E27FC236}">
                <a16:creationId xmlns:a16="http://schemas.microsoft.com/office/drawing/2014/main" id="{F46199EF-AEBD-436B-87B9-1AADD63FA297}"/>
              </a:ext>
            </a:extLst>
          </p:cNvPr>
          <p:cNvSpPr/>
          <p:nvPr/>
        </p:nvSpPr>
        <p:spPr>
          <a:xfrm>
            <a:off x="7334284" y="17248064"/>
            <a:ext cx="6236677" cy="446276"/>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218051" y="17282010"/>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9423716" y="22625258"/>
            <a:ext cx="1501629" cy="968179"/>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7"/>
            <a:stretch>
              <a:fillRect/>
            </a:stretch>
          </p:blipFill>
          <p:spPr>
            <a:xfrm>
              <a:off x="5334423" y="4498019"/>
              <a:ext cx="1280686" cy="798001"/>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2273125" y="21923262"/>
            <a:ext cx="1684588" cy="1112522"/>
            <a:chOff x="3284310" y="5592929"/>
            <a:chExt cx="1684588" cy="1112522"/>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8"/>
            <a:stretch>
              <a:fillRect/>
            </a:stretch>
          </p:blipFill>
          <p:spPr>
            <a:xfrm>
              <a:off x="3355580" y="5677239"/>
              <a:ext cx="1613318" cy="1028212"/>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2059338" y="23403101"/>
            <a:ext cx="1951362" cy="1418391"/>
            <a:chOff x="6844536" y="55929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19"/>
            <a:stretch>
              <a:fillRect/>
            </a:stretch>
          </p:blipFill>
          <p:spPr>
            <a:xfrm>
              <a:off x="6844536" y="55929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069403" y="560499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5C11FA0B-74C1-4A1A-8B9D-A9425C35A80D}"/>
              </a:ext>
            </a:extLst>
          </p:cNvPr>
          <p:cNvGrpSpPr/>
          <p:nvPr/>
        </p:nvGrpSpPr>
        <p:grpSpPr>
          <a:xfrm>
            <a:off x="7231163" y="22657974"/>
            <a:ext cx="1501629" cy="1054398"/>
            <a:chOff x="819618" y="3498113"/>
            <a:chExt cx="1501629" cy="1054398"/>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20"/>
            <a:stretch>
              <a:fillRect/>
            </a:stretch>
          </p:blipFill>
          <p:spPr>
            <a:xfrm>
              <a:off x="904810" y="3584332"/>
              <a:ext cx="1331246" cy="968179"/>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9274681-EDFE-4769-9E97-8D35DB7434A0}"/>
              </a:ext>
            </a:extLst>
          </p:cNvPr>
          <p:cNvGrpSpPr/>
          <p:nvPr/>
        </p:nvGrpSpPr>
        <p:grpSpPr>
          <a:xfrm>
            <a:off x="4671514" y="22591312"/>
            <a:ext cx="2229285" cy="1520984"/>
            <a:chOff x="443349" y="2046570"/>
            <a:chExt cx="2229285" cy="1520984"/>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21"/>
            <a:stretch>
              <a:fillRect/>
            </a:stretch>
          </p:blipFill>
          <p:spPr>
            <a:xfrm>
              <a:off x="443349" y="2046570"/>
              <a:ext cx="2229285" cy="1520984"/>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2610453" y="22482212"/>
            <a:ext cx="2000323" cy="1276567"/>
            <a:chOff x="564677" y="620001"/>
            <a:chExt cx="2000323" cy="1276567"/>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22"/>
            <a:stretch>
              <a:fillRect/>
            </a:stretch>
          </p:blipFill>
          <p:spPr>
            <a:xfrm>
              <a:off x="564677" y="620001"/>
              <a:ext cx="2000323" cy="1276567"/>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p:cNvCxnSpPr>
          <p:nvPr/>
        </p:nvCxnSpPr>
        <p:spPr>
          <a:xfrm>
            <a:off x="6544106" y="2311539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a:stCxn id="77" idx="3"/>
          </p:cNvCxnSpPr>
          <p:nvPr/>
        </p:nvCxnSpPr>
        <p:spPr>
          <a:xfrm flipV="1">
            <a:off x="10925345" y="22893712"/>
            <a:ext cx="1339451" cy="215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6A209332-646B-43F6-A080-E3531CF34F78}"/>
              </a:ext>
            </a:extLst>
          </p:cNvPr>
          <p:cNvCxnSpPr>
            <a:cxnSpLocks/>
            <a:stCxn id="77" idx="3"/>
          </p:cNvCxnSpPr>
          <p:nvPr/>
        </p:nvCxnSpPr>
        <p:spPr>
          <a:xfrm>
            <a:off x="10925345" y="23109348"/>
            <a:ext cx="1347780" cy="305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9A79D2D-F6FD-4E80-B73E-2B108E262190}"/>
              </a:ext>
            </a:extLst>
          </p:cNvPr>
          <p:cNvSpPr txBox="1"/>
          <p:nvPr/>
        </p:nvSpPr>
        <p:spPr>
          <a:xfrm rot="755005">
            <a:off x="11323681" y="23208690"/>
            <a:ext cx="584968" cy="276999"/>
          </a:xfrm>
          <a:prstGeom prst="rect">
            <a:avLst/>
          </a:prstGeom>
          <a:noFill/>
        </p:spPr>
        <p:txBody>
          <a:bodyPr wrap="square" rtlCol="0">
            <a:spAutoFit/>
          </a:bodyPr>
          <a:lstStyle/>
          <a:p>
            <a:r>
              <a:rPr lang="en-US" sz="1200" dirty="0"/>
              <a:t>Ignore</a:t>
            </a:r>
            <a:endParaRPr lang="en-US" sz="1400" dirty="0"/>
          </a:p>
        </p:txBody>
      </p:sp>
      <p:sp>
        <p:nvSpPr>
          <p:cNvPr id="99" name="TextBox 98">
            <a:extLst>
              <a:ext uri="{FF2B5EF4-FFF2-40B4-BE49-F238E27FC236}">
                <a16:creationId xmlns:a16="http://schemas.microsoft.com/office/drawing/2014/main" id="{1896A311-0D10-4DDC-A0E8-1FB273D7439B}"/>
              </a:ext>
            </a:extLst>
          </p:cNvPr>
          <p:cNvSpPr txBox="1"/>
          <p:nvPr/>
        </p:nvSpPr>
        <p:spPr>
          <a:xfrm rot="21007395">
            <a:off x="11288324" y="22752941"/>
            <a:ext cx="671979" cy="276999"/>
          </a:xfrm>
          <a:prstGeom prst="rect">
            <a:avLst/>
          </a:prstGeom>
          <a:noFill/>
        </p:spPr>
        <p:txBody>
          <a:bodyPr wrap="square" rtlCol="0">
            <a:spAutoFit/>
          </a:bodyPr>
          <a:lstStyle/>
          <a:p>
            <a:r>
              <a:rPr lang="en-US" sz="1200" dirty="0"/>
              <a:t>Gamble</a:t>
            </a:r>
            <a:endParaRPr lang="en-US" sz="1400" dirty="0"/>
          </a:p>
        </p:txBody>
      </p: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8736956" y="23122970"/>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5430" y="23125708"/>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75DB8D17-492E-433D-AE97-44EAE1F03583}"/>
              </a:ext>
            </a:extLst>
          </p:cNvPr>
          <p:cNvSpPr txBox="1"/>
          <p:nvPr/>
        </p:nvSpPr>
        <p:spPr>
          <a:xfrm>
            <a:off x="30119548" y="11567885"/>
            <a:ext cx="407484" cy="461665"/>
          </a:xfrm>
          <a:prstGeom prst="rect">
            <a:avLst/>
          </a:prstGeom>
          <a:noFill/>
        </p:spPr>
        <p:txBody>
          <a:bodyPr wrap="square" rtlCol="0">
            <a:spAutoFit/>
          </a:bodyPr>
          <a:lstStyle/>
          <a:p>
            <a:r>
              <a:rPr lang="en-US" sz="2400" b="1" dirty="0">
                <a:latin typeface="Avenir Roman" panose="02000503020000020003" pitchFamily="2" charset="0"/>
              </a:rPr>
              <a:t>D</a:t>
            </a:r>
          </a:p>
        </p:txBody>
      </p:sp>
      <p:sp>
        <p:nvSpPr>
          <p:cNvPr id="103" name="TextBox 102">
            <a:extLst>
              <a:ext uri="{FF2B5EF4-FFF2-40B4-BE49-F238E27FC236}">
                <a16:creationId xmlns:a16="http://schemas.microsoft.com/office/drawing/2014/main" id="{2753FEF7-F272-4366-909E-CB2B97A7D6AF}"/>
              </a:ext>
            </a:extLst>
          </p:cNvPr>
          <p:cNvSpPr txBox="1"/>
          <p:nvPr/>
        </p:nvSpPr>
        <p:spPr>
          <a:xfrm>
            <a:off x="35478594" y="11628710"/>
            <a:ext cx="407484" cy="461665"/>
          </a:xfrm>
          <a:prstGeom prst="rect">
            <a:avLst/>
          </a:prstGeom>
          <a:noFill/>
        </p:spPr>
        <p:txBody>
          <a:bodyPr wrap="square" rtlCol="0">
            <a:spAutoFit/>
          </a:bodyPr>
          <a:lstStyle/>
          <a:p>
            <a:r>
              <a:rPr lang="en-US" sz="2400" b="1" dirty="0">
                <a:latin typeface="Avenir Roman" panose="02000503020000020003" pitchFamily="2" charset="0"/>
              </a:rPr>
              <a:t>E</a:t>
            </a:r>
          </a:p>
        </p:txBody>
      </p:sp>
      <p:sp>
        <p:nvSpPr>
          <p:cNvPr id="104" name="TextBox 103">
            <a:extLst>
              <a:ext uri="{FF2B5EF4-FFF2-40B4-BE49-F238E27FC236}">
                <a16:creationId xmlns:a16="http://schemas.microsoft.com/office/drawing/2014/main" id="{3CBAC7C7-F11E-4088-B2AA-301534877E21}"/>
              </a:ext>
            </a:extLst>
          </p:cNvPr>
          <p:cNvSpPr txBox="1"/>
          <p:nvPr/>
        </p:nvSpPr>
        <p:spPr>
          <a:xfrm>
            <a:off x="24813857" y="16466578"/>
            <a:ext cx="407484" cy="461665"/>
          </a:xfrm>
          <a:prstGeom prst="rect">
            <a:avLst/>
          </a:prstGeom>
          <a:noFill/>
        </p:spPr>
        <p:txBody>
          <a:bodyPr wrap="square" rtlCol="0">
            <a:spAutoFit/>
          </a:bodyPr>
          <a:lstStyle/>
          <a:p>
            <a:r>
              <a:rPr lang="en-US" sz="2400" b="1" dirty="0">
                <a:latin typeface="Avenir Roman" panose="02000503020000020003" pitchFamily="2" charset="0"/>
              </a:rPr>
              <a:t>F</a:t>
            </a:r>
          </a:p>
        </p:txBody>
      </p:sp>
      <p:sp>
        <p:nvSpPr>
          <p:cNvPr id="105" name="TextBox 104">
            <a:extLst>
              <a:ext uri="{FF2B5EF4-FFF2-40B4-BE49-F238E27FC236}">
                <a16:creationId xmlns:a16="http://schemas.microsoft.com/office/drawing/2014/main" id="{5C5B4E8E-5F4A-4885-8E16-B19A29901EDB}"/>
              </a:ext>
            </a:extLst>
          </p:cNvPr>
          <p:cNvSpPr txBox="1"/>
          <p:nvPr/>
        </p:nvSpPr>
        <p:spPr>
          <a:xfrm>
            <a:off x="32837416" y="16531331"/>
            <a:ext cx="407484" cy="461665"/>
          </a:xfrm>
          <a:prstGeom prst="rect">
            <a:avLst/>
          </a:prstGeom>
          <a:noFill/>
        </p:spPr>
        <p:txBody>
          <a:bodyPr wrap="square" rtlCol="0">
            <a:spAutoFit/>
          </a:bodyPr>
          <a:lstStyle/>
          <a:p>
            <a:r>
              <a:rPr lang="en-US" sz="2400" b="1" dirty="0">
                <a:latin typeface="Avenir Roman" panose="02000503020000020003" pitchFamily="2" charset="0"/>
              </a:rPr>
              <a:t>G</a:t>
            </a:r>
          </a:p>
        </p:txBody>
      </p:sp>
      <p:sp>
        <p:nvSpPr>
          <p:cNvPr id="106" name="Rectangle 105">
            <a:extLst>
              <a:ext uri="{FF2B5EF4-FFF2-40B4-BE49-F238E27FC236}">
                <a16:creationId xmlns:a16="http://schemas.microsoft.com/office/drawing/2014/main" id="{013E8892-CB1C-4F7B-8A61-FA04DB0F69E1}"/>
              </a:ext>
            </a:extLst>
          </p:cNvPr>
          <p:cNvSpPr/>
          <p:nvPr/>
        </p:nvSpPr>
        <p:spPr>
          <a:xfrm>
            <a:off x="22844013" y="21185170"/>
            <a:ext cx="18340658" cy="1323439"/>
          </a:xfrm>
          <a:prstGeom prst="rect">
            <a:avLst/>
          </a:prstGeom>
        </p:spPr>
        <p:txBody>
          <a:bodyPr wrap="square">
            <a:spAutoFit/>
          </a:bodyPr>
          <a:lstStyle/>
          <a:p>
            <a:r>
              <a:rPr lang="nb-NO" sz="2000" b="1" dirty="0">
                <a:latin typeface="Avenir Roman" panose="02000503020000020003" pitchFamily="2" charset="0"/>
              </a:rPr>
              <a:t>Fig.2A. </a:t>
            </a:r>
            <a:r>
              <a:rPr lang="nb-NO" sz="2000" dirty="0">
                <a:latin typeface="Avenir Roman" panose="02000503020000020003" pitchFamily="2" charset="0"/>
              </a:rPr>
              <a:t>Overall propensity to gamble increases as a function of when the gamble was introduced (p&lt;.01) </a:t>
            </a:r>
            <a:r>
              <a:rPr lang="nb-NO" sz="2000" b="1" dirty="0">
                <a:latin typeface="Avenir Roman" panose="02000503020000020003" pitchFamily="2" charset="0"/>
              </a:rPr>
              <a:t>B.</a:t>
            </a:r>
            <a:r>
              <a:rPr lang="nb-NO" sz="2000" dirty="0">
                <a:latin typeface="Avenir Roman" panose="02000503020000020003" pitchFamily="2" charset="0"/>
              </a:rPr>
              <a:t> Overall RT decreases as a function of when the gamble was introduced (p&lt;.001)  </a:t>
            </a:r>
            <a:r>
              <a:rPr lang="nb-NO" sz="2000" b="1" dirty="0">
                <a:latin typeface="Avenir Roman" panose="02000503020000020003" pitchFamily="2" charset="0"/>
              </a:rPr>
              <a:t>C. </a:t>
            </a:r>
            <a:r>
              <a:rPr lang="nb-NO" sz="2000" dirty="0">
                <a:latin typeface="Avenir Roman" panose="02000503020000020003" pitchFamily="2" charset="0"/>
              </a:rPr>
              <a:t>Each participant’s gamble slope is plotted against their RT slope (remove line, it’s meaningful) </a:t>
            </a:r>
            <a:r>
              <a:rPr lang="nb-NO" sz="2000" b="1" dirty="0">
                <a:latin typeface="Avenir Roman" panose="02000503020000020003" pitchFamily="2" charset="0"/>
              </a:rPr>
              <a:t>D. </a:t>
            </a:r>
            <a:r>
              <a:rPr lang="nb-NO" sz="2000" dirty="0">
                <a:latin typeface="Avenir Roman" panose="02000503020000020003" pitchFamily="2" charset="0"/>
              </a:rPr>
              <a:t>Histogram of all individual gamble slopes. Mean of distribution is sig. more than 0 (p&lt;.01) </a:t>
            </a:r>
            <a:r>
              <a:rPr lang="nb-NO" sz="2000" b="1" dirty="0">
                <a:latin typeface="Avenir Roman" panose="02000503020000020003" pitchFamily="2" charset="0"/>
              </a:rPr>
              <a:t>E. </a:t>
            </a:r>
            <a:r>
              <a:rPr lang="nb-NO" sz="2000" dirty="0">
                <a:latin typeface="Avenir Roman" panose="02000503020000020003" pitchFamily="2" charset="0"/>
              </a:rPr>
              <a:t>Histogram of all individual RT slopes. Mean of distribution is sig. less than than 0 (p&lt;.01). </a:t>
            </a:r>
            <a:r>
              <a:rPr lang="nb-NO" sz="2000" b="1" dirty="0">
                <a:latin typeface="Avenir Roman" panose="02000503020000020003" pitchFamily="2" charset="0"/>
              </a:rPr>
              <a:t>F. </a:t>
            </a:r>
            <a:r>
              <a:rPr lang="nb-NO" sz="2000" dirty="0">
                <a:latin typeface="Avenir Roman" panose="02000503020000020003" pitchFamily="2" charset="0"/>
              </a:rPr>
              <a:t>Magnitude has no effect on participants’ decision to gamble (n.s.). </a:t>
            </a:r>
            <a:r>
              <a:rPr lang="nb-NO" sz="2000" b="1" dirty="0">
                <a:latin typeface="Avenir Roman" panose="02000503020000020003" pitchFamily="2" charset="0"/>
              </a:rPr>
              <a:t>G. </a:t>
            </a:r>
            <a:r>
              <a:rPr lang="nb-NO" sz="2000" dirty="0">
                <a:latin typeface="Avenir Roman" panose="02000503020000020003" pitchFamily="2" charset="0"/>
              </a:rPr>
              <a:t>A trial’s value significantly increases a participant’s propensity to gamble (p&lt;.001). </a:t>
            </a:r>
            <a:endParaRPr lang="nb-NO" sz="2000" b="1" dirty="0">
              <a:effectLst/>
              <a:latin typeface="Avenir Roman" panose="02000503020000020003" pitchFamily="2" charset="0"/>
            </a:endParaRPr>
          </a:p>
        </p:txBody>
      </p: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414588" y="13261355"/>
            <a:ext cx="5349992" cy="3535375"/>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8065</TotalTime>
  <Words>623</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Pagnier</cp:lastModifiedBy>
  <cp:revision>785</cp:revision>
  <cp:lastPrinted>2018-03-23T17:00:33Z</cp:lastPrinted>
  <dcterms:created xsi:type="dcterms:W3CDTF">2011-05-19T09:45:11Z</dcterms:created>
  <dcterms:modified xsi:type="dcterms:W3CDTF">2018-10-15T15:46:21Z</dcterms:modified>
</cp:coreProperties>
</file>