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2811700" cy="30275213"/>
  <p:notesSz cx="6858000" cy="9144000"/>
  <p:defaultTextStyle>
    <a:defPPr>
      <a:defRPr lang="de-DE"/>
    </a:defPPr>
    <a:lvl1pPr marL="0" algn="l" defTabSz="3986369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1pPr>
    <a:lvl2pPr marL="1993183" algn="l" defTabSz="3986369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2pPr>
    <a:lvl3pPr marL="3986369" algn="l" defTabSz="3986369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3pPr>
    <a:lvl4pPr marL="5979552" algn="l" defTabSz="3986369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4pPr>
    <a:lvl5pPr marL="7972735" algn="l" defTabSz="3986369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5pPr>
    <a:lvl6pPr marL="9965921" algn="l" defTabSz="3986369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6pPr>
    <a:lvl7pPr marL="11959104" algn="l" defTabSz="3986369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7pPr>
    <a:lvl8pPr marL="13952290" algn="l" defTabSz="3986369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8pPr>
    <a:lvl9pPr marL="15945473" algn="l" defTabSz="3986369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>
          <p15:clr>
            <a:srgbClr val="A4A3A4"/>
          </p15:clr>
        </p15:guide>
        <p15:guide id="2" pos="134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95" autoAdjust="0"/>
    <p:restoredTop sz="92714" autoAdjust="0"/>
  </p:normalViewPr>
  <p:slideViewPr>
    <p:cSldViewPr>
      <p:cViewPr>
        <p:scale>
          <a:sx n="33" d="100"/>
          <a:sy n="33" d="100"/>
        </p:scale>
        <p:origin x="1002" y="186"/>
      </p:cViewPr>
      <p:guideLst>
        <p:guide orient="horz" pos="9536"/>
        <p:guide pos="1348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8212C-E14D-47E6-BF5A-B7E00B760EDE}" type="datetimeFigureOut">
              <a:rPr lang="de-DE" smtClean="0"/>
              <a:pPr/>
              <a:t>14.10.2018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67A51-A136-4E03-91EB-3FC58591863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940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8636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1pPr>
    <a:lvl2pPr marL="1993183" algn="l" defTabSz="398636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2pPr>
    <a:lvl3pPr marL="3986369" algn="l" defTabSz="398636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3pPr>
    <a:lvl4pPr marL="5979552" algn="l" defTabSz="398636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4pPr>
    <a:lvl5pPr marL="7972735" algn="l" defTabSz="398636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5pPr>
    <a:lvl6pPr marL="9965921" algn="l" defTabSz="398636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6pPr>
    <a:lvl7pPr marL="11959104" algn="l" defTabSz="398636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7pPr>
    <a:lvl8pPr marL="13952290" algn="l" defTabSz="398636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8pPr>
    <a:lvl9pPr marL="15945473" algn="l" defTabSz="398636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67A51-A136-4E03-91EB-3FC58591863F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10878" y="9404948"/>
            <a:ext cx="36389945" cy="648954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21755" y="17155954"/>
            <a:ext cx="29968191" cy="77369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93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86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79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72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965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959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952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945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1F82-4E5B-4407-973D-C7AE76259AD1}" type="datetimeFigureOut">
              <a:rPr lang="de-DE" smtClean="0"/>
              <a:pPr/>
              <a:t>14.10.2018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A617-3512-46F3-98D2-CB992EB5581D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1F82-4E5B-4407-973D-C7AE76259AD1}" type="datetimeFigureOut">
              <a:rPr lang="de-DE" smtClean="0"/>
              <a:pPr/>
              <a:t>14.10.2018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A617-3512-46F3-98D2-CB992EB5581D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3625023" y="1212420"/>
            <a:ext cx="10435353" cy="2583204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318972" y="1212420"/>
            <a:ext cx="30592529" cy="25832046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1F82-4E5B-4407-973D-C7AE76259AD1}" type="datetimeFigureOut">
              <a:rPr lang="de-DE" smtClean="0"/>
              <a:pPr/>
              <a:t>14.10.2018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A617-3512-46F3-98D2-CB992EB5581D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1F82-4E5B-4407-973D-C7AE76259AD1}" type="datetimeFigureOut">
              <a:rPr lang="de-DE" smtClean="0"/>
              <a:pPr/>
              <a:t>14.10.2018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A617-3512-46F3-98D2-CB992EB5581D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1831" y="19454635"/>
            <a:ext cx="36389945" cy="6012994"/>
          </a:xfrm>
        </p:spPr>
        <p:txBody>
          <a:bodyPr anchor="t"/>
          <a:lstStyle>
            <a:lvl1pPr algn="l">
              <a:defRPr sz="173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81831" y="12831933"/>
            <a:ext cx="36389945" cy="6622700"/>
          </a:xfrm>
        </p:spPr>
        <p:txBody>
          <a:bodyPr anchor="b"/>
          <a:lstStyle>
            <a:lvl1pPr marL="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1pPr>
            <a:lvl2pPr marL="1993183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2pPr>
            <a:lvl3pPr marL="3986369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3pPr>
            <a:lvl4pPr marL="597955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7972735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9965921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195910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395229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594547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1F82-4E5B-4407-973D-C7AE76259AD1}" type="datetimeFigureOut">
              <a:rPr lang="de-DE" smtClean="0"/>
              <a:pPr/>
              <a:t>14.10.2018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A617-3512-46F3-98D2-CB992EB5581D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318976" y="7064225"/>
            <a:ext cx="20513940" cy="19980240"/>
          </a:xfrm>
        </p:spPr>
        <p:txBody>
          <a:bodyPr/>
          <a:lstStyle>
            <a:lvl1pPr>
              <a:defRPr sz="12100"/>
            </a:lvl1pPr>
            <a:lvl2pPr>
              <a:defRPr sz="10400"/>
            </a:lvl2pPr>
            <a:lvl3pPr>
              <a:defRPr sz="88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3546444" y="7064225"/>
            <a:ext cx="20513940" cy="19980240"/>
          </a:xfrm>
        </p:spPr>
        <p:txBody>
          <a:bodyPr/>
          <a:lstStyle>
            <a:lvl1pPr>
              <a:defRPr sz="12100"/>
            </a:lvl1pPr>
            <a:lvl2pPr>
              <a:defRPr sz="10400"/>
            </a:lvl2pPr>
            <a:lvl3pPr>
              <a:defRPr sz="88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1F82-4E5B-4407-973D-C7AE76259AD1}" type="datetimeFigureOut">
              <a:rPr lang="de-DE" smtClean="0"/>
              <a:pPr/>
              <a:t>14.10.2018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A617-3512-46F3-98D2-CB992EB5581D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586" y="1212411"/>
            <a:ext cx="38530530" cy="504586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592" y="6776885"/>
            <a:ext cx="18915934" cy="2824284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183" indent="0">
              <a:buNone/>
              <a:defRPr sz="8800" b="1"/>
            </a:lvl2pPr>
            <a:lvl3pPr marL="3986369" indent="0">
              <a:buNone/>
              <a:defRPr sz="7800" b="1"/>
            </a:lvl3pPr>
            <a:lvl4pPr marL="5979552" indent="0">
              <a:buNone/>
              <a:defRPr sz="6900" b="1"/>
            </a:lvl4pPr>
            <a:lvl5pPr marL="7972735" indent="0">
              <a:buNone/>
              <a:defRPr sz="6900" b="1"/>
            </a:lvl5pPr>
            <a:lvl6pPr marL="9965921" indent="0">
              <a:buNone/>
              <a:defRPr sz="6900" b="1"/>
            </a:lvl6pPr>
            <a:lvl7pPr marL="11959104" indent="0">
              <a:buNone/>
              <a:defRPr sz="6900" b="1"/>
            </a:lvl7pPr>
            <a:lvl8pPr marL="13952290" indent="0">
              <a:buNone/>
              <a:defRPr sz="6900" b="1"/>
            </a:lvl8pPr>
            <a:lvl9pPr marL="15945473" indent="0">
              <a:buNone/>
              <a:defRPr sz="69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40592" y="9601167"/>
            <a:ext cx="18915934" cy="17443291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8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747756" y="6776885"/>
            <a:ext cx="18923371" cy="2824284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183" indent="0">
              <a:buNone/>
              <a:defRPr sz="8800" b="1"/>
            </a:lvl2pPr>
            <a:lvl3pPr marL="3986369" indent="0">
              <a:buNone/>
              <a:defRPr sz="7800" b="1"/>
            </a:lvl3pPr>
            <a:lvl4pPr marL="5979552" indent="0">
              <a:buNone/>
              <a:defRPr sz="6900" b="1"/>
            </a:lvl4pPr>
            <a:lvl5pPr marL="7972735" indent="0">
              <a:buNone/>
              <a:defRPr sz="6900" b="1"/>
            </a:lvl5pPr>
            <a:lvl6pPr marL="9965921" indent="0">
              <a:buNone/>
              <a:defRPr sz="6900" b="1"/>
            </a:lvl6pPr>
            <a:lvl7pPr marL="11959104" indent="0">
              <a:buNone/>
              <a:defRPr sz="6900" b="1"/>
            </a:lvl7pPr>
            <a:lvl8pPr marL="13952290" indent="0">
              <a:buNone/>
              <a:defRPr sz="6900" b="1"/>
            </a:lvl8pPr>
            <a:lvl9pPr marL="15945473" indent="0">
              <a:buNone/>
              <a:defRPr sz="69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747756" y="9601167"/>
            <a:ext cx="18923371" cy="17443291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8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1F82-4E5B-4407-973D-C7AE76259AD1}" type="datetimeFigureOut">
              <a:rPr lang="de-DE" smtClean="0"/>
              <a:pPr/>
              <a:t>14.10.2018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A617-3512-46F3-98D2-CB992EB5581D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1F82-4E5B-4407-973D-C7AE76259AD1}" type="datetimeFigureOut">
              <a:rPr lang="de-DE" smtClean="0"/>
              <a:pPr/>
              <a:t>14.10.2018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A617-3512-46F3-98D2-CB992EB5581D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1F82-4E5B-4407-973D-C7AE76259AD1}" type="datetimeFigureOut">
              <a:rPr lang="de-DE" smtClean="0"/>
              <a:pPr/>
              <a:t>14.10.2018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A617-3512-46F3-98D2-CB992EB5581D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593" y="1205402"/>
            <a:ext cx="14084755" cy="5129967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738189" y="1205411"/>
            <a:ext cx="23932928" cy="25839058"/>
          </a:xfrm>
        </p:spPr>
        <p:txBody>
          <a:bodyPr/>
          <a:lstStyle>
            <a:lvl1pPr>
              <a:defRPr sz="14000"/>
            </a:lvl1pPr>
            <a:lvl2pPr>
              <a:defRPr sz="12100"/>
            </a:lvl2pPr>
            <a:lvl3pPr>
              <a:defRPr sz="104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40593" y="6335376"/>
            <a:ext cx="14084755" cy="20709089"/>
          </a:xfrm>
        </p:spPr>
        <p:txBody>
          <a:bodyPr/>
          <a:lstStyle>
            <a:lvl1pPr marL="0" indent="0">
              <a:buNone/>
              <a:defRPr sz="6200"/>
            </a:lvl1pPr>
            <a:lvl2pPr marL="1993183" indent="0">
              <a:buNone/>
              <a:defRPr sz="5200"/>
            </a:lvl2pPr>
            <a:lvl3pPr marL="3986369" indent="0">
              <a:buNone/>
              <a:defRPr sz="4200"/>
            </a:lvl3pPr>
            <a:lvl4pPr marL="5979552" indent="0">
              <a:buNone/>
              <a:defRPr sz="3900"/>
            </a:lvl4pPr>
            <a:lvl5pPr marL="7972735" indent="0">
              <a:buNone/>
              <a:defRPr sz="3900"/>
            </a:lvl5pPr>
            <a:lvl6pPr marL="9965921" indent="0">
              <a:buNone/>
              <a:defRPr sz="3900"/>
            </a:lvl6pPr>
            <a:lvl7pPr marL="11959104" indent="0">
              <a:buNone/>
              <a:defRPr sz="3900"/>
            </a:lvl7pPr>
            <a:lvl8pPr marL="13952290" indent="0">
              <a:buNone/>
              <a:defRPr sz="3900"/>
            </a:lvl8pPr>
            <a:lvl9pPr marL="15945473" indent="0">
              <a:buNone/>
              <a:defRPr sz="3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1F82-4E5B-4407-973D-C7AE76259AD1}" type="datetimeFigureOut">
              <a:rPr lang="de-DE" smtClean="0"/>
              <a:pPr/>
              <a:t>14.10.2018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A617-3512-46F3-98D2-CB992EB5581D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1392" y="21192649"/>
            <a:ext cx="25687020" cy="2501915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91392" y="2705145"/>
            <a:ext cx="25687020" cy="18165128"/>
          </a:xfrm>
        </p:spPr>
        <p:txBody>
          <a:bodyPr/>
          <a:lstStyle>
            <a:lvl1pPr marL="0" indent="0">
              <a:buNone/>
              <a:defRPr sz="14000"/>
            </a:lvl1pPr>
            <a:lvl2pPr marL="1993183" indent="0">
              <a:buNone/>
              <a:defRPr sz="12100"/>
            </a:lvl2pPr>
            <a:lvl3pPr marL="3986369" indent="0">
              <a:buNone/>
              <a:defRPr sz="10400"/>
            </a:lvl3pPr>
            <a:lvl4pPr marL="5979552" indent="0">
              <a:buNone/>
              <a:defRPr sz="8800"/>
            </a:lvl4pPr>
            <a:lvl5pPr marL="7972735" indent="0">
              <a:buNone/>
              <a:defRPr sz="8800"/>
            </a:lvl5pPr>
            <a:lvl6pPr marL="9965921" indent="0">
              <a:buNone/>
              <a:defRPr sz="8800"/>
            </a:lvl6pPr>
            <a:lvl7pPr marL="11959104" indent="0">
              <a:buNone/>
              <a:defRPr sz="8800"/>
            </a:lvl7pPr>
            <a:lvl8pPr marL="13952290" indent="0">
              <a:buNone/>
              <a:defRPr sz="8800"/>
            </a:lvl8pPr>
            <a:lvl9pPr marL="15945473" indent="0">
              <a:buNone/>
              <a:defRPr sz="88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1392" y="23694564"/>
            <a:ext cx="25687020" cy="3553128"/>
          </a:xfrm>
        </p:spPr>
        <p:txBody>
          <a:bodyPr/>
          <a:lstStyle>
            <a:lvl1pPr marL="0" indent="0">
              <a:buNone/>
              <a:defRPr sz="6200"/>
            </a:lvl1pPr>
            <a:lvl2pPr marL="1993183" indent="0">
              <a:buNone/>
              <a:defRPr sz="5200"/>
            </a:lvl2pPr>
            <a:lvl3pPr marL="3986369" indent="0">
              <a:buNone/>
              <a:defRPr sz="4200"/>
            </a:lvl3pPr>
            <a:lvl4pPr marL="5979552" indent="0">
              <a:buNone/>
              <a:defRPr sz="3900"/>
            </a:lvl4pPr>
            <a:lvl5pPr marL="7972735" indent="0">
              <a:buNone/>
              <a:defRPr sz="3900"/>
            </a:lvl5pPr>
            <a:lvl6pPr marL="9965921" indent="0">
              <a:buNone/>
              <a:defRPr sz="3900"/>
            </a:lvl6pPr>
            <a:lvl7pPr marL="11959104" indent="0">
              <a:buNone/>
              <a:defRPr sz="3900"/>
            </a:lvl7pPr>
            <a:lvl8pPr marL="13952290" indent="0">
              <a:buNone/>
              <a:defRPr sz="3900"/>
            </a:lvl8pPr>
            <a:lvl9pPr marL="15945473" indent="0">
              <a:buNone/>
              <a:defRPr sz="3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1F82-4E5B-4407-973D-C7AE76259AD1}" type="datetimeFigureOut">
              <a:rPr lang="de-DE" smtClean="0"/>
              <a:pPr/>
              <a:t>14.10.2018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A617-3512-46F3-98D2-CB992EB5581D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40586" y="1212411"/>
            <a:ext cx="38530530" cy="5045869"/>
          </a:xfrm>
          <a:prstGeom prst="rect">
            <a:avLst/>
          </a:prstGeom>
        </p:spPr>
        <p:txBody>
          <a:bodyPr vert="horz" lIns="398636" tIns="199320" rIns="398636" bIns="1993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586" y="7064225"/>
            <a:ext cx="38530530" cy="19980240"/>
          </a:xfrm>
          <a:prstGeom prst="rect">
            <a:avLst/>
          </a:prstGeom>
        </p:spPr>
        <p:txBody>
          <a:bodyPr vert="horz" lIns="398636" tIns="199320" rIns="398636" bIns="1993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140586" y="28060649"/>
            <a:ext cx="9989398" cy="1611876"/>
          </a:xfrm>
          <a:prstGeom prst="rect">
            <a:avLst/>
          </a:prstGeom>
        </p:spPr>
        <p:txBody>
          <a:bodyPr vert="horz" lIns="398636" tIns="199320" rIns="398636" bIns="199320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F1F82-4E5B-4407-973D-C7AE76259AD1}" type="datetimeFigureOut">
              <a:rPr lang="de-DE" smtClean="0"/>
              <a:pPr/>
              <a:t>14.10.2018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627331" y="28060649"/>
            <a:ext cx="13557039" cy="1611876"/>
          </a:xfrm>
          <a:prstGeom prst="rect">
            <a:avLst/>
          </a:prstGeom>
        </p:spPr>
        <p:txBody>
          <a:bodyPr vert="horz" lIns="398636" tIns="199320" rIns="398636" bIns="199320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0681719" y="28060649"/>
            <a:ext cx="9989398" cy="1611876"/>
          </a:xfrm>
          <a:prstGeom prst="rect">
            <a:avLst/>
          </a:prstGeom>
        </p:spPr>
        <p:txBody>
          <a:bodyPr vert="horz" lIns="398636" tIns="199320" rIns="398636" bIns="199320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FA617-3512-46F3-98D2-CB992EB5581D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86369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4887" indent="-1494887" algn="l" defTabSz="3986369" rtl="0" eaLnBrk="1" latinLnBrk="0" hangingPunct="1">
        <a:spcBef>
          <a:spcPct val="20000"/>
        </a:spcBef>
        <a:buFont typeface="Arial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238924" indent="-1245741" algn="l" defTabSz="3986369" rtl="0" eaLnBrk="1" latinLnBrk="0" hangingPunct="1">
        <a:spcBef>
          <a:spcPct val="20000"/>
        </a:spcBef>
        <a:buFont typeface="Arial" pitchFamily="34" charset="0"/>
        <a:buChar char="–"/>
        <a:defRPr sz="12100" kern="1200">
          <a:solidFill>
            <a:schemeClr val="tx1"/>
          </a:solidFill>
          <a:latin typeface="+mn-lt"/>
          <a:ea typeface="+mn-ea"/>
          <a:cs typeface="+mn-cs"/>
        </a:defRPr>
      </a:lvl2pPr>
      <a:lvl3pPr marL="4982960" indent="-996591" algn="l" defTabSz="3986369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3pPr>
      <a:lvl4pPr marL="6976143" indent="-996591" algn="l" defTabSz="3986369" rtl="0" eaLnBrk="1" latinLnBrk="0" hangingPunct="1">
        <a:spcBef>
          <a:spcPct val="20000"/>
        </a:spcBef>
        <a:buFont typeface="Arial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29" indent="-996591" algn="l" defTabSz="3986369" rtl="0" eaLnBrk="1" latinLnBrk="0" hangingPunct="1">
        <a:spcBef>
          <a:spcPct val="20000"/>
        </a:spcBef>
        <a:buFont typeface="Arial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2512" indent="-996591" algn="l" defTabSz="3986369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5695" indent="-996591" algn="l" defTabSz="3986369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8881" indent="-996591" algn="l" defTabSz="3986369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2064" indent="-996591" algn="l" defTabSz="3986369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986369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183" algn="l" defTabSz="3986369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369" algn="l" defTabSz="3986369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552" algn="l" defTabSz="3986369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72735" algn="l" defTabSz="3986369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65921" algn="l" defTabSz="3986369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9104" algn="l" defTabSz="3986369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2290" algn="l" defTabSz="3986369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5473" algn="l" defTabSz="3986369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emf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bgerundetes Rechteck 143"/>
          <p:cNvSpPr/>
          <p:nvPr/>
        </p:nvSpPr>
        <p:spPr>
          <a:xfrm>
            <a:off x="1553026" y="612695"/>
            <a:ext cx="39705650" cy="35591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8636" tIns="199320" rIns="398636" bIns="199320" rtlCol="0" anchor="ctr"/>
          <a:lstStyle/>
          <a:p>
            <a:pPr algn="ctr"/>
            <a:endParaRPr lang="en-US" noProof="1">
              <a:latin typeface="Arial"/>
              <a:cs typeface="Arial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3610" y="521130"/>
            <a:ext cx="40396488" cy="4103308"/>
          </a:xfrm>
          <a:noFill/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6000" b="1" noProof="1">
                <a:solidFill>
                  <a:srgbClr val="333333"/>
                </a:solidFill>
                <a:latin typeface="Avenir Heavy"/>
                <a:ea typeface="Times New Roman"/>
                <a:cs typeface="Avenir Heavy"/>
              </a:rPr>
              <a:t>Ramping risk-taking: Progressing value function increases gambling in humans</a:t>
            </a:r>
            <a:br>
              <a:rPr lang="en-US" sz="6900" kern="1400" noProof="1">
                <a:solidFill>
                  <a:schemeClr val="tx2">
                    <a:lumMod val="75000"/>
                  </a:schemeClr>
                </a:solidFill>
                <a:latin typeface="Avenir Light"/>
                <a:ea typeface="Times New Roman"/>
                <a:cs typeface="Avenir Light"/>
              </a:rPr>
            </a:br>
            <a:r>
              <a:rPr lang="en-US" sz="4000" kern="1400" noProof="1">
                <a:solidFill>
                  <a:srgbClr val="000000"/>
                </a:solidFill>
                <a:latin typeface="Avenir Light"/>
                <a:ea typeface="Times New Roman"/>
                <a:cs typeface="Avenir Light"/>
              </a:rPr>
              <a:t>Guillaume J. Pagnier</a:t>
            </a:r>
            <a:r>
              <a:rPr lang="en-US" sz="4000" kern="1400" baseline="30000" noProof="1">
                <a:solidFill>
                  <a:srgbClr val="000000"/>
                </a:solidFill>
                <a:latin typeface="Avenir Light"/>
                <a:ea typeface="Times New Roman"/>
                <a:cs typeface="Avenir Light"/>
              </a:rPr>
              <a:t>1,2</a:t>
            </a:r>
            <a:r>
              <a:rPr lang="en-US" sz="4000" kern="1400" noProof="1">
                <a:solidFill>
                  <a:srgbClr val="000000"/>
                </a:solidFill>
                <a:latin typeface="Avenir Light"/>
                <a:ea typeface="Times New Roman"/>
                <a:cs typeface="Avenir Light"/>
              </a:rPr>
              <a:t>, Andrew Westbrook</a:t>
            </a:r>
            <a:r>
              <a:rPr lang="en-US" sz="4000" kern="1400" baseline="30000" noProof="1">
                <a:solidFill>
                  <a:srgbClr val="000000"/>
                </a:solidFill>
                <a:latin typeface="Avenir Light"/>
                <a:ea typeface="Times New Roman"/>
                <a:cs typeface="Avenir Light"/>
              </a:rPr>
              <a:t>2</a:t>
            </a:r>
            <a:r>
              <a:rPr lang="en-US" sz="4000" kern="1400" noProof="1">
                <a:solidFill>
                  <a:srgbClr val="000000"/>
                </a:solidFill>
                <a:latin typeface="Avenir Light"/>
                <a:ea typeface="Times New Roman"/>
                <a:cs typeface="Avenir Light"/>
              </a:rPr>
              <a:t> &amp; Michael J. Frank</a:t>
            </a:r>
            <a:r>
              <a:rPr lang="en-US" sz="4000" kern="1400" baseline="30000" noProof="1">
                <a:solidFill>
                  <a:srgbClr val="000000"/>
                </a:solidFill>
                <a:latin typeface="Avenir Light"/>
                <a:ea typeface="Times New Roman"/>
                <a:cs typeface="Avenir Light"/>
              </a:rPr>
              <a:t>1,2</a:t>
            </a:r>
            <a:br>
              <a:rPr lang="en-US" sz="6900" kern="1400" noProof="1">
                <a:solidFill>
                  <a:srgbClr val="000000"/>
                </a:solidFill>
                <a:latin typeface="Avenir Light"/>
                <a:ea typeface="Times New Roman"/>
                <a:cs typeface="Avenir Light"/>
              </a:rPr>
            </a:br>
            <a:r>
              <a:rPr lang="en-US" sz="3200" kern="1400" baseline="30000" noProof="1">
                <a:solidFill>
                  <a:srgbClr val="000000"/>
                </a:solidFill>
                <a:latin typeface="Avenir Light"/>
                <a:ea typeface="Times New Roman"/>
                <a:cs typeface="Avenir Light"/>
              </a:rPr>
              <a:t>1</a:t>
            </a:r>
            <a:r>
              <a:rPr lang="en-US" sz="3200" kern="1400" noProof="1">
                <a:solidFill>
                  <a:srgbClr val="000000"/>
                </a:solidFill>
                <a:latin typeface="Avenir Light"/>
                <a:ea typeface="Times New Roman"/>
                <a:cs typeface="Avenir Light"/>
              </a:rPr>
              <a:t>Department of Neuroscience, Brown University </a:t>
            </a:r>
            <a:r>
              <a:rPr lang="en-US" sz="3200" kern="1400" baseline="30000" noProof="1">
                <a:solidFill>
                  <a:srgbClr val="000000"/>
                </a:solidFill>
                <a:latin typeface="Avenir Light"/>
                <a:ea typeface="Times New Roman"/>
                <a:cs typeface="Avenir Light"/>
              </a:rPr>
              <a:t>2</a:t>
            </a:r>
            <a:r>
              <a:rPr lang="en-US" sz="3200" kern="1400" noProof="1">
                <a:solidFill>
                  <a:srgbClr val="000000"/>
                </a:solidFill>
                <a:latin typeface="Avenir Light"/>
                <a:ea typeface="Times New Roman"/>
                <a:cs typeface="Avenir Light"/>
              </a:rPr>
              <a:t>Department of Cognitive, Linguistic and Psychological Sciences, Brown University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22113571" y="4712656"/>
            <a:ext cx="19800000" cy="1079641"/>
          </a:xfrm>
          <a:prstGeom prst="rect">
            <a:avLst/>
          </a:prstGeom>
          <a:noFill/>
          <a:ln>
            <a:noFill/>
          </a:ln>
        </p:spPr>
        <p:txBody>
          <a:bodyPr wrap="square" lIns="398636" tIns="199320" rIns="398636" bIns="199320">
            <a:spAutoFit/>
          </a:bodyPr>
          <a:lstStyle/>
          <a:p>
            <a:pPr algn="ctr"/>
            <a:r>
              <a:rPr lang="en-US" sz="4400" noProof="1">
                <a:solidFill>
                  <a:srgbClr val="000000"/>
                </a:solidFill>
                <a:latin typeface="Avenir Heavy"/>
                <a:cs typeface="Avenir Heavy"/>
              </a:rPr>
              <a:t>Results</a:t>
            </a:r>
            <a:r>
              <a:rPr lang="en-US" sz="4000" noProof="1">
                <a:solidFill>
                  <a:srgbClr val="000000"/>
                </a:solidFill>
                <a:latin typeface="Avenir Heavy"/>
                <a:cs typeface="Avenir Heavy"/>
              </a:rPr>
              <a:t> </a:t>
            </a:r>
          </a:p>
        </p:txBody>
      </p:sp>
      <p:sp>
        <p:nvSpPr>
          <p:cNvPr id="141" name="Abgerundetes Rechteck 140"/>
          <p:cNvSpPr/>
          <p:nvPr/>
        </p:nvSpPr>
        <p:spPr>
          <a:xfrm>
            <a:off x="33791226" y="18027900"/>
            <a:ext cx="8568952" cy="733484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8636" tIns="199320" rIns="398636" bIns="199320" numCol="1" rtlCol="0" anchor="t"/>
          <a:lstStyle/>
          <a:p>
            <a:pPr marL="476250" indent="-476250"/>
            <a:r>
              <a:rPr lang="en-US" sz="2400" noProof="1">
                <a:solidFill>
                  <a:schemeClr val="tx1"/>
                </a:solidFill>
                <a:latin typeface="Avenir Light" panose="020B0402020203020204" pitchFamily="34" charset="77"/>
              </a:rPr>
              <a:t> </a:t>
            </a:r>
          </a:p>
          <a:p>
            <a:endParaRPr lang="en-US" sz="2800" noProof="1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138" name="Abgerundetes Rechteck 137"/>
          <p:cNvSpPr/>
          <p:nvPr/>
        </p:nvSpPr>
        <p:spPr>
          <a:xfrm>
            <a:off x="1149732" y="4751094"/>
            <a:ext cx="19985245" cy="636988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8636" tIns="199320" rIns="398636" bIns="199320" rtlCol="0" anchor="t"/>
          <a:lstStyle/>
          <a:p>
            <a:endParaRPr lang="en-US" sz="2600" b="1" noProof="1">
              <a:solidFill>
                <a:schemeClr val="tx1"/>
              </a:solidFill>
              <a:latin typeface="Avenir Roman" panose="02000503020000020003" pitchFamily="2" charset="0"/>
            </a:endParaRPr>
          </a:p>
          <a:p>
            <a:endParaRPr lang="en-US" sz="2600" noProof="1">
              <a:solidFill>
                <a:schemeClr val="tx1"/>
              </a:solidFill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noProof="1">
                <a:solidFill>
                  <a:schemeClr val="tx1"/>
                </a:solidFill>
                <a:latin typeface="Avenir Roman" panose="02000503020000020003" pitchFamily="2" charset="0"/>
              </a:rPr>
              <a:t>Phasic dopamine (DA) spikes in the striatum occur when participants experience reward, effectively reinforcing rewarding actions. This DA spike is called a positive Reward Prediction Error (RPE). Phasic RPEs are key to learning, evidenced in rodents and in humans (Fig 1A).</a:t>
            </a:r>
          </a:p>
          <a:p>
            <a:endParaRPr lang="en-US" sz="2600" noProof="1">
              <a:solidFill>
                <a:schemeClr val="tx1"/>
              </a:solidFill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noProof="1">
                <a:solidFill>
                  <a:schemeClr val="tx1"/>
                </a:solidFill>
                <a:latin typeface="Avenir Roman" panose="02000503020000020003" pitchFamily="2" charset="0"/>
              </a:rPr>
              <a:t>There is also evidence that rodents experience striatal DA ramping as they approach an anticipated reward. This striatal DA ramp scales to the distance to the reward (Fig. 1B).</a:t>
            </a:r>
          </a:p>
          <a:p>
            <a:endParaRPr lang="en-US" sz="2600" noProof="1">
              <a:solidFill>
                <a:schemeClr val="tx1"/>
              </a:solidFill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noProof="1">
                <a:solidFill>
                  <a:schemeClr val="tx1"/>
                </a:solidFill>
                <a:latin typeface="Avenir Roman" panose="02000503020000020003" pitchFamily="2" charset="0"/>
              </a:rPr>
              <a:t>It is unclear how striatal DA affects performance. Striatal DA may be affecting general vigor, speeding up all actions indiscriminately. However, recent work suggests that striatal DA also affects cost/benefit weighting (i.e. a value) (Fig. 1C). There has been recent evidence that rodents’ striatal DA concentrations encode such a value function (Fig. 1D).</a:t>
            </a:r>
          </a:p>
          <a:p>
            <a:endParaRPr lang="en-US" sz="2600" noProof="1">
              <a:solidFill>
                <a:schemeClr val="tx1"/>
              </a:solidFill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noProof="1">
                <a:solidFill>
                  <a:schemeClr val="tx1"/>
                </a:solidFill>
                <a:latin typeface="Avenir Roman" panose="02000503020000020003" pitchFamily="2" charset="0"/>
              </a:rPr>
              <a:t>If humans and rodents striatal DA dynamics are similar and DA modulates value calculation, than humans’ cost/benefit calculations should change as a function of proximity to a reward. More precisely, people should become increasingly risk-seeking the closer they are to an anticipated reward. </a:t>
            </a:r>
          </a:p>
          <a:p>
            <a:endParaRPr lang="en-US" sz="2600" noProof="1">
              <a:solidFill>
                <a:schemeClr val="tx1"/>
              </a:solidFill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>
              <a:solidFill>
                <a:schemeClr val="tx1"/>
              </a:solidFill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>
              <a:solidFill>
                <a:schemeClr val="tx1"/>
              </a:solidFill>
              <a:latin typeface="Avenir Roman" panose="02000503020000020003" pitchFamily="2" charset="0"/>
            </a:endParaRPr>
          </a:p>
          <a:p>
            <a:endParaRPr lang="en-US" sz="2400" noProof="1">
              <a:solidFill>
                <a:schemeClr val="tx1"/>
              </a:solidFill>
              <a:latin typeface="Avenir Roman" panose="02000503020000020003" pitchFamily="2" charset="0"/>
            </a:endParaRPr>
          </a:p>
          <a:p>
            <a:endParaRPr lang="en-US" sz="2400" dirty="0">
              <a:solidFill>
                <a:sysClr val="windowText" lastClr="000000"/>
              </a:solidFill>
              <a:latin typeface="Avenir Roman" panose="02000503020000020003" pitchFamily="2" charset="0"/>
              <a:ea typeface="MS Mincho" panose="02020609040205080304" pitchFamily="49" charset="-128"/>
            </a:endParaRPr>
          </a:p>
          <a:p>
            <a:endParaRPr lang="en-US" sz="2400" dirty="0">
              <a:solidFill>
                <a:sysClr val="windowText" lastClr="000000"/>
              </a:solidFill>
              <a:latin typeface="Avenir Roman" panose="02000503020000020003" pitchFamily="2" charset="0"/>
              <a:ea typeface="MS Mincho" panose="02020609040205080304" pitchFamily="49" charset="-128"/>
            </a:endParaRPr>
          </a:p>
          <a:p>
            <a:endParaRPr lang="en-US" sz="2400" dirty="0">
              <a:solidFill>
                <a:sysClr val="windowText" lastClr="000000"/>
              </a:solidFill>
              <a:latin typeface="Avenir Roman" panose="02000503020000020003" pitchFamily="2" charset="0"/>
              <a:ea typeface="MS Mincho" panose="02020609040205080304" pitchFamily="49" charset="-128"/>
            </a:endParaRPr>
          </a:p>
          <a:p>
            <a:endParaRPr lang="en-US" sz="2400" dirty="0">
              <a:solidFill>
                <a:sysClr val="windowText" lastClr="000000"/>
              </a:solidFill>
              <a:latin typeface="Avenir Roman" panose="02000503020000020003" pitchFamily="2" charset="0"/>
              <a:ea typeface="MS Mincho" panose="02020609040205080304" pitchFamily="49" charset="-128"/>
            </a:endParaRPr>
          </a:p>
          <a:p>
            <a:endParaRPr lang="en-US" sz="2400" dirty="0">
              <a:solidFill>
                <a:sysClr val="windowText" lastClr="000000"/>
              </a:solidFill>
              <a:latin typeface="Avenir Roman" panose="02000503020000020003" pitchFamily="2" charset="0"/>
              <a:ea typeface="MS Mincho" panose="02020609040205080304" pitchFamily="49" charset="-128"/>
            </a:endParaRPr>
          </a:p>
          <a:p>
            <a:endParaRPr lang="en-US" sz="2400" noProof="1">
              <a:solidFill>
                <a:sysClr val="windowText" lastClr="000000"/>
              </a:solidFill>
              <a:latin typeface="Avenir Roman" panose="02000503020000020003" pitchFamily="2" charset="0"/>
            </a:endParaRPr>
          </a:p>
          <a:p>
            <a:endParaRPr lang="en-US" sz="2400" noProof="1">
              <a:solidFill>
                <a:sysClr val="windowText" lastClr="000000"/>
              </a:solidFill>
              <a:latin typeface="Avenir Roman" panose="02000503020000020003" pitchFamily="2" charset="0"/>
              <a:cs typeface="Avenir Light"/>
            </a:endParaRPr>
          </a:p>
          <a:p>
            <a:endParaRPr lang="en-US" sz="2400" noProof="1">
              <a:solidFill>
                <a:sysClr val="windowText" lastClr="000000"/>
              </a:solidFill>
              <a:latin typeface="Avenir Roman" panose="02000503020000020003" pitchFamily="2" charset="0"/>
              <a:cs typeface="Avenir Light"/>
            </a:endParaRPr>
          </a:p>
          <a:p>
            <a:endParaRPr lang="en-US" sz="2400" noProof="1">
              <a:solidFill>
                <a:schemeClr val="tx1"/>
              </a:solidFill>
              <a:latin typeface="Avenir Roman" panose="02000503020000020003" pitchFamily="2" charset="0"/>
              <a:cs typeface="Avenir Light"/>
            </a:endParaRPr>
          </a:p>
          <a:p>
            <a:pPr marL="457200" indent="-457200">
              <a:buFont typeface="Arial"/>
              <a:buChar char="•"/>
            </a:pPr>
            <a:endParaRPr lang="en-US" sz="3200" noProof="1">
              <a:solidFill>
                <a:schemeClr val="tx1"/>
              </a:solidFill>
              <a:latin typeface="Avenir Roman" panose="02000503020000020003" pitchFamily="2" charset="0"/>
              <a:cs typeface="Avenir Light"/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811563" y="4536502"/>
            <a:ext cx="19800000" cy="1079641"/>
          </a:xfrm>
          <a:prstGeom prst="rect">
            <a:avLst/>
          </a:prstGeom>
          <a:noFill/>
          <a:ln>
            <a:noFill/>
          </a:ln>
        </p:spPr>
        <p:txBody>
          <a:bodyPr wrap="square" lIns="398636" tIns="199320" rIns="398636" bIns="199320">
            <a:spAutoFit/>
          </a:bodyPr>
          <a:lstStyle/>
          <a:p>
            <a:pPr algn="ctr"/>
            <a:r>
              <a:rPr lang="en-US" sz="4400" noProof="1">
                <a:latin typeface="Avenir Heavy"/>
                <a:cs typeface="Avenir Heavy"/>
              </a:rPr>
              <a:t>Background</a:t>
            </a:r>
            <a:endParaRPr lang="en-US" sz="4000" noProof="1">
              <a:latin typeface="Avenir Heavy"/>
              <a:cs typeface="Avenir Heavy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835384" y="22569526"/>
            <a:ext cx="19793546" cy="1079641"/>
          </a:xfrm>
          <a:prstGeom prst="rect">
            <a:avLst/>
          </a:prstGeom>
          <a:noFill/>
          <a:ln>
            <a:noFill/>
          </a:ln>
        </p:spPr>
        <p:txBody>
          <a:bodyPr wrap="square" lIns="398636" tIns="199320" rIns="398636" bIns="199320">
            <a:spAutoFit/>
          </a:bodyPr>
          <a:lstStyle/>
          <a:p>
            <a:pPr algn="ctr"/>
            <a:r>
              <a:rPr lang="en-US" sz="4400" noProof="1">
                <a:solidFill>
                  <a:srgbClr val="000000"/>
                </a:solidFill>
                <a:latin typeface="Avenir Heavy"/>
                <a:cs typeface="Avenir Heavy"/>
              </a:rPr>
              <a:t>Conclusions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2281467" y="26615818"/>
            <a:ext cx="19646663" cy="2341525"/>
          </a:xfrm>
          <a:prstGeom prst="rect">
            <a:avLst/>
          </a:prstGeom>
          <a:noFill/>
          <a:ln>
            <a:noFill/>
          </a:ln>
        </p:spPr>
        <p:txBody>
          <a:bodyPr wrap="square" lIns="398636" tIns="199320" rIns="398636" bIns="199320">
            <a:spAutoFit/>
          </a:bodyPr>
          <a:lstStyle/>
          <a:p>
            <a:r>
              <a:rPr lang="en-US" sz="1800" b="1" noProof="1">
                <a:solidFill>
                  <a:srgbClr val="000000"/>
                </a:solidFill>
                <a:latin typeface="Avenir Roman" panose="02000503020000020003"/>
                <a:cs typeface="Avenir Heavy"/>
              </a:rPr>
              <a:t>References:</a:t>
            </a:r>
          </a:p>
          <a:p>
            <a:pPr marL="457200" indent="-457200">
              <a:buAutoNum type="arabicPeriod"/>
            </a:pPr>
            <a:r>
              <a:rPr lang="en-US" sz="1800" dirty="0">
                <a:latin typeface="Avenir Roman" panose="02000503020000020003"/>
              </a:rPr>
              <a:t>Schultz, W. (2001). Book review: Reward signaling by dopamine neurons. </a:t>
            </a:r>
            <a:r>
              <a:rPr lang="en-US" sz="1800" i="1" dirty="0">
                <a:latin typeface="Avenir Roman" panose="02000503020000020003"/>
              </a:rPr>
              <a:t>The Neuroscientist</a:t>
            </a:r>
            <a:r>
              <a:rPr lang="en-US" sz="1800" dirty="0">
                <a:latin typeface="Avenir Roman" panose="02000503020000020003"/>
              </a:rPr>
              <a:t>, </a:t>
            </a:r>
            <a:r>
              <a:rPr lang="en-US" sz="1800" i="1" dirty="0">
                <a:latin typeface="Avenir Roman" panose="02000503020000020003"/>
              </a:rPr>
              <a:t>7</a:t>
            </a:r>
            <a:r>
              <a:rPr lang="en-US" sz="1800" dirty="0">
                <a:latin typeface="Avenir Roman" panose="02000503020000020003"/>
              </a:rPr>
              <a:t>(4), 293-302</a:t>
            </a:r>
          </a:p>
          <a:p>
            <a:pPr marL="457200" indent="-457200">
              <a:buAutoNum type="arabicPeriod"/>
            </a:pPr>
            <a:r>
              <a:rPr lang="en-US" sz="1800" dirty="0">
                <a:latin typeface="Avenir Roman" panose="02000503020000020003"/>
              </a:rPr>
              <a:t>Howe, M. W., Tierney, P. L., Sandberg, S. G., Phillips, P. E., &amp; </a:t>
            </a:r>
            <a:r>
              <a:rPr lang="en-US" sz="1800" dirty="0" err="1">
                <a:latin typeface="Avenir Roman" panose="02000503020000020003"/>
              </a:rPr>
              <a:t>Graybiel</a:t>
            </a:r>
            <a:r>
              <a:rPr lang="en-US" sz="1800" dirty="0">
                <a:latin typeface="Avenir Roman" panose="02000503020000020003"/>
              </a:rPr>
              <a:t>, A. M. (2013). Prolonged dopamine </a:t>
            </a:r>
            <a:r>
              <a:rPr lang="en-US" sz="1800" dirty="0" err="1">
                <a:latin typeface="Avenir Roman" panose="02000503020000020003"/>
              </a:rPr>
              <a:t>signalling</a:t>
            </a:r>
            <a:r>
              <a:rPr lang="en-US" sz="1800" dirty="0">
                <a:latin typeface="Avenir Roman" panose="02000503020000020003"/>
              </a:rPr>
              <a:t> in striatum signals proximity and value of distant rewards. </a:t>
            </a:r>
            <a:r>
              <a:rPr lang="en-US" sz="1800" i="1" dirty="0">
                <a:latin typeface="Avenir Roman" panose="02000503020000020003"/>
              </a:rPr>
              <a:t>Nature</a:t>
            </a:r>
            <a:r>
              <a:rPr lang="en-US" sz="1800" dirty="0">
                <a:latin typeface="Avenir Roman" panose="02000503020000020003"/>
              </a:rPr>
              <a:t>, </a:t>
            </a:r>
            <a:r>
              <a:rPr lang="en-US" sz="1800" i="1" dirty="0">
                <a:latin typeface="Avenir Roman" panose="02000503020000020003"/>
              </a:rPr>
              <a:t>500</a:t>
            </a:r>
            <a:r>
              <a:rPr lang="en-US" sz="1800" dirty="0">
                <a:latin typeface="Avenir Roman" panose="02000503020000020003"/>
              </a:rPr>
              <a:t>(7464), 575.</a:t>
            </a:r>
          </a:p>
          <a:p>
            <a:pPr marL="457200" indent="-457200">
              <a:buAutoNum type="arabicPeriod"/>
            </a:pPr>
            <a:r>
              <a:rPr lang="en-US" sz="1800" dirty="0">
                <a:latin typeface="Avenir Roman" panose="02000503020000020003"/>
              </a:rPr>
              <a:t>Hamid, A. A., Pettibone, J. R., Mabrouk, O. S., Hetrick, V. L., Schmidt, R., Vander </a:t>
            </a:r>
            <a:r>
              <a:rPr lang="en-US" sz="1800" dirty="0" err="1">
                <a:latin typeface="Avenir Roman" panose="02000503020000020003"/>
              </a:rPr>
              <a:t>Weele</a:t>
            </a:r>
            <a:r>
              <a:rPr lang="en-US" sz="1800" dirty="0">
                <a:latin typeface="Avenir Roman" panose="02000503020000020003"/>
              </a:rPr>
              <a:t>, C. M., ... &amp; </a:t>
            </a:r>
            <a:r>
              <a:rPr lang="en-US" sz="1800" dirty="0" err="1">
                <a:latin typeface="Avenir Roman" panose="02000503020000020003"/>
              </a:rPr>
              <a:t>Berke</a:t>
            </a:r>
            <a:r>
              <a:rPr lang="en-US" sz="1800" dirty="0">
                <a:latin typeface="Avenir Roman" panose="02000503020000020003"/>
              </a:rPr>
              <a:t>, J. D. (2016). Mesolimbic dopamine signals the value of work. </a:t>
            </a:r>
            <a:r>
              <a:rPr lang="en-US" sz="1800" i="1" dirty="0">
                <a:latin typeface="Avenir Roman" panose="02000503020000020003"/>
              </a:rPr>
              <a:t>Nature neuroscience</a:t>
            </a:r>
            <a:r>
              <a:rPr lang="en-US" sz="1800" dirty="0">
                <a:latin typeface="Avenir Roman" panose="02000503020000020003"/>
              </a:rPr>
              <a:t>, </a:t>
            </a:r>
            <a:r>
              <a:rPr lang="en-US" sz="1800" i="1" dirty="0">
                <a:latin typeface="Avenir Roman" panose="02000503020000020003"/>
              </a:rPr>
              <a:t>19</a:t>
            </a:r>
            <a:r>
              <a:rPr lang="en-US" sz="1800" dirty="0">
                <a:latin typeface="Avenir Roman" panose="02000503020000020003"/>
              </a:rPr>
              <a:t>(1), 117.</a:t>
            </a:r>
          </a:p>
          <a:p>
            <a:pPr marL="457200" indent="-457200">
              <a:buAutoNum type="arabicPeriod"/>
            </a:pPr>
            <a:r>
              <a:rPr lang="en-US" sz="1800" dirty="0">
                <a:latin typeface="Avenir Roman" panose="02000503020000020003"/>
              </a:rPr>
              <a:t>Collins, A. G., &amp; Frank, M. J. (2014). Opponent actor learning (</a:t>
            </a:r>
            <a:r>
              <a:rPr lang="en-US" sz="1800" dirty="0" err="1">
                <a:latin typeface="Avenir Roman" panose="02000503020000020003"/>
              </a:rPr>
              <a:t>OpAL</a:t>
            </a:r>
            <a:r>
              <a:rPr lang="en-US" sz="1800" dirty="0">
                <a:latin typeface="Avenir Roman" panose="02000503020000020003"/>
              </a:rPr>
              <a:t>): Modeling interactive effects of striatal dopamine on reinforcement learning and choice incentive. </a:t>
            </a:r>
            <a:r>
              <a:rPr lang="en-US" sz="1800" i="1" dirty="0">
                <a:latin typeface="Avenir Roman" panose="02000503020000020003"/>
              </a:rPr>
              <a:t>Psychological review</a:t>
            </a:r>
            <a:r>
              <a:rPr lang="en-US" sz="1800" dirty="0">
                <a:latin typeface="Avenir Roman" panose="02000503020000020003"/>
              </a:rPr>
              <a:t>, </a:t>
            </a:r>
            <a:r>
              <a:rPr lang="en-US" sz="1800" i="1" dirty="0">
                <a:latin typeface="Avenir Roman" panose="02000503020000020003"/>
              </a:rPr>
              <a:t>121</a:t>
            </a:r>
            <a:r>
              <a:rPr lang="en-US" sz="1800" dirty="0">
                <a:latin typeface="Avenir Roman" panose="02000503020000020003"/>
              </a:rPr>
              <a:t>(3), 337.</a:t>
            </a:r>
            <a:endParaRPr lang="en-US" sz="1800" noProof="1">
              <a:latin typeface="Avenir Roman" panose="02000503020000020003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33791226" y="5472607"/>
            <a:ext cx="8136904" cy="1137588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8636" tIns="199320" rIns="398636" bIns="199320" rtlCol="0" anchor="t"/>
          <a:lstStyle/>
          <a:p>
            <a:pPr marL="457200" indent="-457200">
              <a:buFont typeface="Arial"/>
              <a:buChar char="•"/>
            </a:pPr>
            <a:endParaRPr lang="en-US" sz="3200" noProof="1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pic>
        <p:nvPicPr>
          <p:cNvPr id="4" name="Bild 3" descr="Brown Logo_2016_2 Color Process ST_1300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12" y="880027"/>
            <a:ext cx="2475370" cy="2879989"/>
          </a:xfrm>
          <a:prstGeom prst="rect">
            <a:avLst/>
          </a:prstGeom>
        </p:spPr>
      </p:pic>
      <p:sp>
        <p:nvSpPr>
          <p:cNvPr id="36" name="Abgerundetes Rechteck 35"/>
          <p:cNvSpPr/>
          <p:nvPr/>
        </p:nvSpPr>
        <p:spPr>
          <a:xfrm>
            <a:off x="33791226" y="26210911"/>
            <a:ext cx="8640960" cy="224817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8636" tIns="199320" rIns="398636" bIns="199320" numCol="1" rtlCol="0" anchor="t"/>
          <a:lstStyle/>
          <a:p>
            <a:endParaRPr lang="en-US" sz="2400" noProof="1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" y="-801428"/>
            <a:ext cx="805058" cy="160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98636" tIns="199320" rIns="398636" bIns="1993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noProof="1">
              <a:latin typeface="Arial"/>
              <a:cs typeface="Arial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794082" y="17590706"/>
            <a:ext cx="19276760" cy="1079641"/>
          </a:xfrm>
          <a:prstGeom prst="rect">
            <a:avLst/>
          </a:prstGeom>
          <a:noFill/>
          <a:ln>
            <a:noFill/>
          </a:ln>
        </p:spPr>
        <p:txBody>
          <a:bodyPr wrap="square" lIns="398636" tIns="199320" rIns="398636" bIns="199320">
            <a:spAutoFit/>
          </a:bodyPr>
          <a:lstStyle/>
          <a:p>
            <a:pPr algn="ctr"/>
            <a:r>
              <a:rPr lang="en-US" sz="4400" noProof="1">
                <a:solidFill>
                  <a:srgbClr val="000000"/>
                </a:solidFill>
                <a:latin typeface="Avenir Heavy"/>
                <a:cs typeface="Avenir Heavy"/>
              </a:rPr>
              <a:t>Question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1358488" y="25336999"/>
            <a:ext cx="968398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000" noProof="1">
                <a:latin typeface="Avenir Heavy"/>
                <a:cs typeface="Avenir Heavy"/>
              </a:rPr>
              <a:t>Subjects</a:t>
            </a:r>
            <a:endParaRPr lang="en-US" sz="3200" noProof="1">
              <a:latin typeface="Avenir Heavy"/>
              <a:cs typeface="Avenir Heavy"/>
            </a:endParaRPr>
          </a:p>
          <a:p>
            <a:pPr>
              <a:spcAft>
                <a:spcPts val="600"/>
              </a:spcAft>
            </a:pPr>
            <a:r>
              <a:rPr lang="en-US" sz="2400" noProof="1">
                <a:latin typeface="Avenir Roman" panose="02000503020000020003" pitchFamily="2" charset="0"/>
              </a:rPr>
              <a:t>207 Participants were recruited via Amazon’s mechanical turk; (127 male; 76 female; 4 declined to answer) and were between the age of 18-40.</a:t>
            </a:r>
          </a:p>
          <a:p>
            <a:pPr>
              <a:spcAft>
                <a:spcPts val="600"/>
              </a:spcAft>
            </a:pPr>
            <a:r>
              <a:rPr lang="en-US" sz="2400" noProof="1">
                <a:latin typeface="Avenir Roman" panose="02000503020000020003" pitchFamily="2" charset="0"/>
              </a:rPr>
              <a:t>Participants underwent 133 trials (~45 minutes) and were given $3 base pay plus whatever they won on a chosen trial (0$ - $4 extra).</a:t>
            </a:r>
          </a:p>
          <a:p>
            <a:pPr>
              <a:spcAft>
                <a:spcPts val="600"/>
              </a:spcAft>
            </a:pPr>
            <a:r>
              <a:rPr lang="en-US" sz="2400" noProof="1">
                <a:latin typeface="Avenir Roman" panose="02000503020000020003" pitchFamily="2" charset="0"/>
              </a:rPr>
              <a:t>There was the option to gamble on 86.39 % of trials.</a:t>
            </a:r>
          </a:p>
          <a:p>
            <a:pPr>
              <a:spcAft>
                <a:spcPts val="600"/>
              </a:spcAft>
            </a:pPr>
            <a:r>
              <a:rPr lang="en-US" sz="2400" noProof="1">
                <a:latin typeface="Avenir Roman" panose="02000503020000020003" pitchFamily="2" charset="0"/>
                <a:cs typeface="Avenir Heavy"/>
              </a:rPr>
              <a:t>Each trial had a value attribute (low/mid/high) and a magnitude attribute (low/mid/high)</a:t>
            </a:r>
            <a:endParaRPr lang="en-US" sz="3200" noProof="1">
              <a:latin typeface="Avenir Heavy"/>
              <a:cs typeface="Avenir Heavy"/>
            </a:endParaRPr>
          </a:p>
        </p:txBody>
      </p:sp>
      <p:sp>
        <p:nvSpPr>
          <p:cNvPr id="108" name="Textfeld 21">
            <a:extLst>
              <a:ext uri="{FF2B5EF4-FFF2-40B4-BE49-F238E27FC236}">
                <a16:creationId xmlns:a16="http://schemas.microsoft.com/office/drawing/2014/main" id="{D50DA873-9B99-3848-9472-381EDD5CE4D1}"/>
              </a:ext>
            </a:extLst>
          </p:cNvPr>
          <p:cNvSpPr txBox="1"/>
          <p:nvPr/>
        </p:nvSpPr>
        <p:spPr>
          <a:xfrm>
            <a:off x="6900799" y="21073016"/>
            <a:ext cx="974479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000" b="1" noProof="1">
                <a:latin typeface="Avenir Roman" panose="02000503020000020003" pitchFamily="2" charset="0"/>
                <a:cs typeface="Avenir Heavy"/>
              </a:rPr>
              <a:t>Task</a:t>
            </a:r>
            <a:endParaRPr lang="en-US" sz="2400" noProof="1">
              <a:latin typeface="Avenir Roman" panose="02000503020000020003" pitchFamily="2" charset="0"/>
              <a:cs typeface="Avenir Light"/>
            </a:endParaRPr>
          </a:p>
          <a:p>
            <a:endParaRPr lang="en-US" sz="2400" noProof="1">
              <a:latin typeface="Avenir Roman" panose="02000503020000020003" pitchFamily="2" charset="0"/>
              <a:cs typeface="Avenir Heavy"/>
            </a:endParaRP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B549004F-08E4-EE40-8988-4A3DFC0BBF4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05345" y="1051545"/>
            <a:ext cx="2073960" cy="241956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67948FF0-3E34-0240-8401-EA11A32A3D43}"/>
              </a:ext>
            </a:extLst>
          </p:cNvPr>
          <p:cNvSpPr txBox="1"/>
          <p:nvPr/>
        </p:nvSpPr>
        <p:spPr>
          <a:xfrm>
            <a:off x="1635456" y="1142473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Roman" panose="02000503020000020003" pitchFamily="2" charset="0"/>
              </a:rPr>
              <a:t>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004E716-F127-A94F-9B6E-A16A7A81E0A3}"/>
              </a:ext>
            </a:extLst>
          </p:cNvPr>
          <p:cNvSpPr txBox="1"/>
          <p:nvPr/>
        </p:nvSpPr>
        <p:spPr>
          <a:xfrm>
            <a:off x="6243063" y="11424730"/>
            <a:ext cx="407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venir Roman" panose="02000503020000020003" pitchFamily="2" charset="0"/>
              </a:rPr>
              <a:t>B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4103884-D6C1-BD49-88E6-38731321490B}"/>
              </a:ext>
            </a:extLst>
          </p:cNvPr>
          <p:cNvSpPr txBox="1"/>
          <p:nvPr/>
        </p:nvSpPr>
        <p:spPr>
          <a:xfrm>
            <a:off x="22687640" y="616191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Roman" panose="02000503020000020003" pitchFamily="2" charset="0"/>
              </a:rPr>
              <a:t>A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00E4FBB-59AA-FA4F-A72D-74DD6163F17D}"/>
              </a:ext>
            </a:extLst>
          </p:cNvPr>
          <p:cNvSpPr txBox="1"/>
          <p:nvPr/>
        </p:nvSpPr>
        <p:spPr>
          <a:xfrm>
            <a:off x="32496526" y="6161896"/>
            <a:ext cx="407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venir Roman" panose="02000503020000020003" pitchFamily="2" charset="0"/>
              </a:rPr>
              <a:t>B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A3E6F8C-E9A0-A24C-B745-5F7B16133CC9}"/>
              </a:ext>
            </a:extLst>
          </p:cNvPr>
          <p:cNvSpPr txBox="1"/>
          <p:nvPr/>
        </p:nvSpPr>
        <p:spPr>
          <a:xfrm>
            <a:off x="22707358" y="11622604"/>
            <a:ext cx="407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venir Roman" panose="02000503020000020003" pitchFamily="2" charset="0"/>
              </a:rPr>
              <a:t>C</a:t>
            </a:r>
          </a:p>
        </p:txBody>
      </p:sp>
      <p:sp>
        <p:nvSpPr>
          <p:cNvPr id="159" name="Textfeld 47">
            <a:extLst>
              <a:ext uri="{FF2B5EF4-FFF2-40B4-BE49-F238E27FC236}">
                <a16:creationId xmlns:a16="http://schemas.microsoft.com/office/drawing/2014/main" id="{FB237A7F-6258-434A-8A64-7A6647A79ED4}"/>
              </a:ext>
            </a:extLst>
          </p:cNvPr>
          <p:cNvSpPr txBox="1"/>
          <p:nvPr/>
        </p:nvSpPr>
        <p:spPr>
          <a:xfrm>
            <a:off x="22387045" y="23869297"/>
            <a:ext cx="1925305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noProof="1">
                <a:latin typeface="Avenir Roman" panose="02000503020000020003" pitchFamily="2" charset="0"/>
              </a:rPr>
              <a:t>The later the gamble interrupted in the progress bar (i.e. the closer the participant was to the reward), the more likely a participant gambled and the lower their RT tended to be.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noProof="1">
                <a:latin typeface="Avenir Roman" panose="02000503020000020003" pitchFamily="2" charset="0"/>
              </a:rPr>
              <a:t>The more pronounced a participant’s gamble ramp was, the more negative their RT ramp tended to be.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noProof="1">
                <a:latin typeface="Avenir Roman" panose="02000503020000020003" pitchFamily="2" charset="0"/>
              </a:rPr>
              <a:t>Magnitude had no effect on driving the decision to gamble but a higher value gamble increased a participant’s propensity to gamble.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noProof="1">
                <a:latin typeface="Avenir Roman" panose="02000503020000020003" pitchFamily="2" charset="0"/>
              </a:rPr>
              <a:t>These pilot data are consistent with the theory that DA dynamics affect how humans calculate the value of a reward.</a:t>
            </a:r>
          </a:p>
          <a:p>
            <a:endParaRPr lang="en-US" sz="2400" noProof="1">
              <a:latin typeface="Avenir Roman" panose="02000503020000020003" pitchFamily="2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032A6DA-25D1-6C4C-A4D5-DC8C61088CE9}"/>
              </a:ext>
            </a:extLst>
          </p:cNvPr>
          <p:cNvSpPr/>
          <p:nvPr/>
        </p:nvSpPr>
        <p:spPr>
          <a:xfrm>
            <a:off x="22735571" y="10308107"/>
            <a:ext cx="596081" cy="339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FCCD03B-F973-184F-B1B0-D50C847089BD}"/>
              </a:ext>
            </a:extLst>
          </p:cNvPr>
          <p:cNvSpPr/>
          <p:nvPr/>
        </p:nvSpPr>
        <p:spPr>
          <a:xfrm>
            <a:off x="22459312" y="11517430"/>
            <a:ext cx="276259" cy="433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18FB0CF-4B0D-8E43-8145-905B9A9BE097}"/>
              </a:ext>
            </a:extLst>
          </p:cNvPr>
          <p:cNvSpPr/>
          <p:nvPr/>
        </p:nvSpPr>
        <p:spPr>
          <a:xfrm>
            <a:off x="22956995" y="13220942"/>
            <a:ext cx="276259" cy="433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06EA4-3F15-4C4D-BF5D-B9FEDF9EED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7464" y="1524146"/>
            <a:ext cx="5118538" cy="17974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403E6E-102D-4D9F-82FF-4E086E89CC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51236" y="12366835"/>
            <a:ext cx="2403797" cy="386584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FDF3AFD-AAF1-4F27-8A78-45F62D1D581D}"/>
              </a:ext>
            </a:extLst>
          </p:cNvPr>
          <p:cNvSpPr txBox="1"/>
          <p:nvPr/>
        </p:nvSpPr>
        <p:spPr>
          <a:xfrm>
            <a:off x="12482193" y="11420871"/>
            <a:ext cx="407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venir Roman" panose="02000503020000020003" pitchFamily="2" charset="0"/>
              </a:rPr>
              <a:t>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A746C1-4ABB-453B-AED2-77A0351E9D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1245" y="12677351"/>
            <a:ext cx="5869179" cy="3278179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468B8EB-E44C-4611-BEEA-A19E64F2AC9D}"/>
              </a:ext>
            </a:extLst>
          </p:cNvPr>
          <p:cNvSpPr/>
          <p:nvPr/>
        </p:nvSpPr>
        <p:spPr>
          <a:xfrm>
            <a:off x="14520348" y="17021778"/>
            <a:ext cx="6236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venir Roman" panose="02000503020000020003"/>
                <a:cs typeface="Arial" panose="020B0604020202020204" pitchFamily="34" charset="0"/>
              </a:rPr>
              <a:t>Adapted from Fig. 2e </a:t>
            </a:r>
            <a:r>
              <a:rPr lang="en-US" sz="900" dirty="0">
                <a:latin typeface="Avenir Roman" panose="02000503020000020003"/>
              </a:rPr>
              <a:t>Howe, M. W., Tierney, P. L., Sandberg, S. G., Phillips, P. E., &amp; </a:t>
            </a:r>
            <a:r>
              <a:rPr lang="en-US" sz="900" dirty="0" err="1">
                <a:latin typeface="Avenir Roman" panose="02000503020000020003"/>
              </a:rPr>
              <a:t>Graybiel</a:t>
            </a:r>
            <a:r>
              <a:rPr lang="en-US" sz="900" dirty="0">
                <a:latin typeface="Avenir Roman" panose="02000503020000020003"/>
              </a:rPr>
              <a:t>, A. M. (2013). Prolonged dopamine </a:t>
            </a:r>
            <a:r>
              <a:rPr lang="en-US" sz="900" dirty="0" err="1">
                <a:latin typeface="Avenir Roman" panose="02000503020000020003"/>
              </a:rPr>
              <a:t>signalling</a:t>
            </a:r>
            <a:r>
              <a:rPr lang="en-US" sz="900" dirty="0">
                <a:latin typeface="Avenir Roman" panose="02000503020000020003"/>
              </a:rPr>
              <a:t> in striatum signals proximity and value of distant rewards. </a:t>
            </a:r>
            <a:r>
              <a:rPr lang="en-US" sz="900" i="1" dirty="0">
                <a:latin typeface="Avenir Roman" panose="02000503020000020003"/>
              </a:rPr>
              <a:t>Nature</a:t>
            </a:r>
            <a:r>
              <a:rPr lang="en-US" sz="900" dirty="0">
                <a:latin typeface="Avenir Roman" panose="02000503020000020003"/>
              </a:rPr>
              <a:t>, </a:t>
            </a:r>
            <a:r>
              <a:rPr lang="en-US" sz="900" i="1" dirty="0">
                <a:latin typeface="Avenir Roman" panose="02000503020000020003"/>
              </a:rPr>
              <a:t>500</a:t>
            </a:r>
            <a:r>
              <a:rPr lang="en-US" sz="900" dirty="0">
                <a:latin typeface="Avenir Roman" panose="02000503020000020003"/>
              </a:rPr>
              <a:t>(7464), 575.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8DB4F9-A0CB-43CA-A802-CD00291CBC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835" y="11987888"/>
            <a:ext cx="3655466" cy="20640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73136E-22FD-430D-92BC-89B9CAC023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6760" y="14126196"/>
            <a:ext cx="3498756" cy="2067099"/>
          </a:xfrm>
          <a:prstGeom prst="rect">
            <a:avLst/>
          </a:prstGeom>
        </p:spPr>
      </p:pic>
      <p:sp>
        <p:nvSpPr>
          <p:cNvPr id="68" name="Rechteck 31">
            <a:extLst>
              <a:ext uri="{FF2B5EF4-FFF2-40B4-BE49-F238E27FC236}">
                <a16:creationId xmlns:a16="http://schemas.microsoft.com/office/drawing/2014/main" id="{03066899-B7B6-405E-B0F0-7E1962A7BB6D}"/>
              </a:ext>
            </a:extLst>
          </p:cNvPr>
          <p:cNvSpPr/>
          <p:nvPr/>
        </p:nvSpPr>
        <p:spPr>
          <a:xfrm>
            <a:off x="719506" y="20220309"/>
            <a:ext cx="19276760" cy="1079641"/>
          </a:xfrm>
          <a:prstGeom prst="rect">
            <a:avLst/>
          </a:prstGeom>
          <a:noFill/>
          <a:ln>
            <a:noFill/>
          </a:ln>
        </p:spPr>
        <p:txBody>
          <a:bodyPr wrap="square" lIns="398636" tIns="199320" rIns="398636" bIns="199320">
            <a:spAutoFit/>
          </a:bodyPr>
          <a:lstStyle/>
          <a:p>
            <a:pPr algn="ctr"/>
            <a:r>
              <a:rPr lang="en-US" sz="4400" noProof="1">
                <a:solidFill>
                  <a:srgbClr val="000000"/>
                </a:solidFill>
                <a:latin typeface="Avenir Heavy"/>
                <a:cs typeface="Avenir Heavy"/>
              </a:rPr>
              <a:t>Methods</a:t>
            </a:r>
            <a:endParaRPr lang="en-US" sz="4000" noProof="1">
              <a:solidFill>
                <a:srgbClr val="000000"/>
              </a:solidFill>
              <a:latin typeface="Avenir Heavy"/>
              <a:cs typeface="Avenir Heavy"/>
            </a:endParaRPr>
          </a:p>
        </p:txBody>
      </p:sp>
      <p:sp>
        <p:nvSpPr>
          <p:cNvPr id="69" name="Textfeld 44">
            <a:extLst>
              <a:ext uri="{FF2B5EF4-FFF2-40B4-BE49-F238E27FC236}">
                <a16:creationId xmlns:a16="http://schemas.microsoft.com/office/drawing/2014/main" id="{36D6F0E0-1BBC-44A7-8A25-BC1D484CDE46}"/>
              </a:ext>
            </a:extLst>
          </p:cNvPr>
          <p:cNvSpPr txBox="1"/>
          <p:nvPr/>
        </p:nvSpPr>
        <p:spPr>
          <a:xfrm>
            <a:off x="1889280" y="18573372"/>
            <a:ext cx="1737577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b="1" noProof="1">
                <a:latin typeface="Avenir Heavy"/>
                <a:cs typeface="Avenir Heavy"/>
              </a:rPr>
              <a:t>As the distance to a reward decreases does a participant’s propensity to gamble (via an adjusting value function) change?</a:t>
            </a:r>
            <a:endParaRPr lang="en-US" sz="3600" b="1" noProof="1">
              <a:latin typeface="Avenir Roman" panose="02000503020000020003" pitchFamily="2" charset="0"/>
            </a:endParaRPr>
          </a:p>
          <a:p>
            <a:pPr algn="ctr">
              <a:spcAft>
                <a:spcPts val="600"/>
              </a:spcAft>
            </a:pPr>
            <a:endParaRPr lang="en-US" sz="3200" noProof="1">
              <a:latin typeface="Avenir Heavy"/>
              <a:cs typeface="Avenir Heavy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0C0A50-AF34-4F81-A6A0-3321E67C04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390818" y="21947588"/>
            <a:ext cx="4367611" cy="3152816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7F8CEE6-4264-477D-B029-B92049E74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79041"/>
              </p:ext>
            </p:extLst>
          </p:nvPr>
        </p:nvGraphicFramePr>
        <p:xfrm>
          <a:off x="2657939" y="26211279"/>
          <a:ext cx="7676624" cy="22478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176">
                  <a:extLst>
                    <a:ext uri="{9D8B030D-6E8A-4147-A177-3AD203B41FA5}">
                      <a16:colId xmlns:a16="http://schemas.microsoft.com/office/drawing/2014/main" val="3187685577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4213025412"/>
                    </a:ext>
                  </a:extLst>
                </a:gridCol>
              </a:tblGrid>
              <a:tr h="815883">
                <a:tc>
                  <a:txBody>
                    <a:bodyPr/>
                    <a:lstStyle/>
                    <a:p>
                      <a:r>
                        <a:rPr lang="en-US" sz="2000" dirty="0"/>
                        <a:t>Guaranteed amount  = $1 or $2</a:t>
                      </a:r>
                    </a:p>
                  </a:txBody>
                  <a:tcPr marL="56283" marR="56283" marT="28142" marB="28142"/>
                </a:tc>
                <a:tc>
                  <a:txBody>
                    <a:bodyPr/>
                    <a:lstStyle/>
                    <a:p>
                      <a:pPr marL="0" marR="0" lvl="0" indent="0" algn="l" defTabSz="39863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Gamble = 1.5 x guaranteed amount</a:t>
                      </a:r>
                    </a:p>
                  </a:txBody>
                  <a:tcPr marL="56283" marR="56283" marT="28142" marB="28142"/>
                </a:tc>
                <a:extLst>
                  <a:ext uri="{0D108BD9-81ED-4DB2-BD59-A6C34878D82A}">
                    <a16:rowId xmlns:a16="http://schemas.microsoft.com/office/drawing/2014/main" val="2480911570"/>
                  </a:ext>
                </a:extLst>
              </a:tr>
              <a:tr h="715962">
                <a:tc>
                  <a:txBody>
                    <a:bodyPr/>
                    <a:lstStyle/>
                    <a:p>
                      <a:pPr marL="0" marR="0" lvl="0" indent="0" algn="l" defTabSz="39863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Guaranteed amount  = $3 or $4</a:t>
                      </a:r>
                    </a:p>
                    <a:p>
                      <a:endParaRPr lang="en-US" sz="2000" dirty="0"/>
                    </a:p>
                  </a:txBody>
                  <a:tcPr marL="56283" marR="56283" marT="28142" marB="28142"/>
                </a:tc>
                <a:tc>
                  <a:txBody>
                    <a:bodyPr/>
                    <a:lstStyle/>
                    <a:p>
                      <a:pPr marL="0" marR="0" lvl="0" indent="0" algn="l" defTabSz="39863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Gamble = 2 x guaranteed amount</a:t>
                      </a:r>
                    </a:p>
                    <a:p>
                      <a:endParaRPr lang="en-US" sz="2000" dirty="0"/>
                    </a:p>
                  </a:txBody>
                  <a:tcPr marL="56283" marR="56283" marT="28142" marB="28142"/>
                </a:tc>
                <a:extLst>
                  <a:ext uri="{0D108BD9-81ED-4DB2-BD59-A6C34878D82A}">
                    <a16:rowId xmlns:a16="http://schemas.microsoft.com/office/drawing/2014/main" val="2786918704"/>
                  </a:ext>
                </a:extLst>
              </a:tr>
              <a:tr h="715962">
                <a:tc>
                  <a:txBody>
                    <a:bodyPr/>
                    <a:lstStyle/>
                    <a:p>
                      <a:pPr marL="0" marR="0" lvl="0" indent="0" algn="l" defTabSz="39863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Guaranteed amount  = $5 or $6</a:t>
                      </a:r>
                    </a:p>
                    <a:p>
                      <a:endParaRPr lang="en-US" sz="2000" dirty="0"/>
                    </a:p>
                  </a:txBody>
                  <a:tcPr marL="56283" marR="56283" marT="28142" marB="28142"/>
                </a:tc>
                <a:tc>
                  <a:txBody>
                    <a:bodyPr/>
                    <a:lstStyle/>
                    <a:p>
                      <a:pPr marL="0" marR="0" lvl="0" indent="0" algn="l" defTabSz="39863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Gamble = 3 x guaranteed amount</a:t>
                      </a:r>
                    </a:p>
                    <a:p>
                      <a:endParaRPr lang="en-US" sz="2000" dirty="0"/>
                    </a:p>
                  </a:txBody>
                  <a:tcPr marL="56283" marR="56283" marT="28142" marB="28142"/>
                </a:tc>
                <a:extLst>
                  <a:ext uri="{0D108BD9-81ED-4DB2-BD59-A6C34878D82A}">
                    <a16:rowId xmlns:a16="http://schemas.microsoft.com/office/drawing/2014/main" val="4130959178"/>
                  </a:ext>
                </a:extLst>
              </a:tr>
            </a:tbl>
          </a:graphicData>
        </a:graphic>
      </p:graphicFrame>
      <p:sp>
        <p:nvSpPr>
          <p:cNvPr id="70" name="Textfeld 44">
            <a:extLst>
              <a:ext uri="{FF2B5EF4-FFF2-40B4-BE49-F238E27FC236}">
                <a16:creationId xmlns:a16="http://schemas.microsoft.com/office/drawing/2014/main" id="{5BCA6E63-6CE0-4078-B929-68FC4F101713}"/>
              </a:ext>
            </a:extLst>
          </p:cNvPr>
          <p:cNvSpPr txBox="1"/>
          <p:nvPr/>
        </p:nvSpPr>
        <p:spPr>
          <a:xfrm>
            <a:off x="3435078" y="25588413"/>
            <a:ext cx="1925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noProof="1">
                <a:latin typeface="Avenir Heavy"/>
                <a:cs typeface="Avenir Heavy"/>
              </a:rPr>
              <a:t>Magnitude</a:t>
            </a:r>
          </a:p>
        </p:txBody>
      </p:sp>
      <p:sp>
        <p:nvSpPr>
          <p:cNvPr id="71" name="Textfeld 44">
            <a:extLst>
              <a:ext uri="{FF2B5EF4-FFF2-40B4-BE49-F238E27FC236}">
                <a16:creationId xmlns:a16="http://schemas.microsoft.com/office/drawing/2014/main" id="{817011CE-9F7F-46EC-BC03-D276FFE946FA}"/>
              </a:ext>
            </a:extLst>
          </p:cNvPr>
          <p:cNvSpPr txBox="1"/>
          <p:nvPr/>
        </p:nvSpPr>
        <p:spPr>
          <a:xfrm>
            <a:off x="7613598" y="25579465"/>
            <a:ext cx="1430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noProof="1">
                <a:latin typeface="Avenir Heavy"/>
                <a:cs typeface="Avenir Heavy"/>
              </a:rPr>
              <a:t>Value</a:t>
            </a:r>
            <a:endParaRPr lang="en-US" sz="3200" noProof="1">
              <a:latin typeface="Avenir Heavy"/>
              <a:cs typeface="Avenir Heavy"/>
            </a:endParaRPr>
          </a:p>
        </p:txBody>
      </p:sp>
      <p:sp>
        <p:nvSpPr>
          <p:cNvPr id="72" name="Textfeld 44">
            <a:extLst>
              <a:ext uri="{FF2B5EF4-FFF2-40B4-BE49-F238E27FC236}">
                <a16:creationId xmlns:a16="http://schemas.microsoft.com/office/drawing/2014/main" id="{B0939118-83AE-4C7A-811D-0D2591853B3A}"/>
              </a:ext>
            </a:extLst>
          </p:cNvPr>
          <p:cNvSpPr txBox="1"/>
          <p:nvPr/>
        </p:nvSpPr>
        <p:spPr>
          <a:xfrm>
            <a:off x="1536976" y="26250741"/>
            <a:ext cx="1430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noProof="1">
                <a:latin typeface="Avenir Heavy"/>
                <a:cs typeface="Avenir Heavy"/>
              </a:rPr>
              <a:t>Low</a:t>
            </a:r>
          </a:p>
        </p:txBody>
      </p:sp>
      <p:sp>
        <p:nvSpPr>
          <p:cNvPr id="73" name="Textfeld 44">
            <a:extLst>
              <a:ext uri="{FF2B5EF4-FFF2-40B4-BE49-F238E27FC236}">
                <a16:creationId xmlns:a16="http://schemas.microsoft.com/office/drawing/2014/main" id="{923DB65B-20F5-46A4-8750-8C130F6636C4}"/>
              </a:ext>
            </a:extLst>
          </p:cNvPr>
          <p:cNvSpPr txBox="1"/>
          <p:nvPr/>
        </p:nvSpPr>
        <p:spPr>
          <a:xfrm>
            <a:off x="1585653" y="27132780"/>
            <a:ext cx="1430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noProof="1">
                <a:latin typeface="Avenir Heavy"/>
                <a:cs typeface="Avenir Heavy"/>
              </a:rPr>
              <a:t>Mid</a:t>
            </a:r>
          </a:p>
        </p:txBody>
      </p:sp>
      <p:sp>
        <p:nvSpPr>
          <p:cNvPr id="74" name="Textfeld 44">
            <a:extLst>
              <a:ext uri="{FF2B5EF4-FFF2-40B4-BE49-F238E27FC236}">
                <a16:creationId xmlns:a16="http://schemas.microsoft.com/office/drawing/2014/main" id="{54E8FA0F-F89B-40CD-A13D-C3FFAE3B07AA}"/>
              </a:ext>
            </a:extLst>
          </p:cNvPr>
          <p:cNvSpPr txBox="1"/>
          <p:nvPr/>
        </p:nvSpPr>
        <p:spPr>
          <a:xfrm>
            <a:off x="1585653" y="27903102"/>
            <a:ext cx="1430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noProof="1">
                <a:latin typeface="Avenir Heavy"/>
                <a:cs typeface="Avenir Heavy"/>
              </a:rPr>
              <a:t>High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EA5C10-EBAE-4F94-BF9C-02C2E7AE64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90655" y="6707703"/>
            <a:ext cx="6795295" cy="47028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1FF649-CC80-4410-B235-3990E73E41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628496" y="6538803"/>
            <a:ext cx="7554911" cy="52285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B075B2-E420-4DC5-A394-3E1BC9CAAF8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214190" y="11882536"/>
            <a:ext cx="6123809" cy="42380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5D0B9FF-EBA7-4057-9FF5-166E224CEB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254088" y="12387352"/>
            <a:ext cx="5208106" cy="36043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AF87953-9730-4E0D-97C6-8B0264BBA16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697760" y="12309642"/>
            <a:ext cx="5208105" cy="36043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4A4C5E0-FC9D-44C5-BB8A-46FE4738229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845471" y="16681675"/>
            <a:ext cx="6123809" cy="42380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F9EA6F7-A073-4F4D-A468-26E2BA902DF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326359" y="16528016"/>
            <a:ext cx="5617120" cy="405479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F46199EF-AEBD-436B-87B9-1AADD63FA297}"/>
              </a:ext>
            </a:extLst>
          </p:cNvPr>
          <p:cNvSpPr/>
          <p:nvPr/>
        </p:nvSpPr>
        <p:spPr>
          <a:xfrm>
            <a:off x="7481851" y="17129833"/>
            <a:ext cx="6236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venir Roman" panose="02000503020000020003"/>
                <a:cs typeface="Arial" panose="020B0604020202020204" pitchFamily="34" charset="0"/>
              </a:rPr>
              <a:t>Adapted from Fig. 4a Hamid, A. A., Pettibone, J. R., </a:t>
            </a:r>
            <a:r>
              <a:rPr lang="en-US" sz="900" dirty="0" err="1">
                <a:latin typeface="Avenir Roman" panose="02000503020000020003"/>
                <a:cs typeface="Arial" panose="020B0604020202020204" pitchFamily="34" charset="0"/>
              </a:rPr>
              <a:t>Mabrouk</a:t>
            </a:r>
            <a:r>
              <a:rPr lang="en-US" sz="900" dirty="0">
                <a:latin typeface="Avenir Roman" panose="02000503020000020003"/>
                <a:cs typeface="Arial" panose="020B0604020202020204" pitchFamily="34" charset="0"/>
              </a:rPr>
              <a:t>, O. S., Hetrick, V. L., Schmidt, R., Vander </a:t>
            </a:r>
            <a:r>
              <a:rPr lang="en-US" sz="900" dirty="0" err="1">
                <a:latin typeface="Avenir Roman" panose="02000503020000020003"/>
                <a:cs typeface="Arial" panose="020B0604020202020204" pitchFamily="34" charset="0"/>
              </a:rPr>
              <a:t>Weele</a:t>
            </a:r>
            <a:r>
              <a:rPr lang="en-US" sz="900" dirty="0">
                <a:latin typeface="Avenir Roman" panose="02000503020000020003"/>
                <a:cs typeface="Arial" panose="020B0604020202020204" pitchFamily="34" charset="0"/>
              </a:rPr>
              <a:t>, C. M., ... &amp; </a:t>
            </a:r>
            <a:r>
              <a:rPr lang="en-US" sz="900" dirty="0" err="1">
                <a:latin typeface="Avenir Roman" panose="02000503020000020003"/>
                <a:cs typeface="Arial" panose="020B0604020202020204" pitchFamily="34" charset="0"/>
              </a:rPr>
              <a:t>Berke</a:t>
            </a:r>
            <a:r>
              <a:rPr lang="en-US" sz="900" dirty="0">
                <a:latin typeface="Avenir Roman" panose="02000503020000020003"/>
                <a:cs typeface="Arial" panose="020B0604020202020204" pitchFamily="34" charset="0"/>
              </a:rPr>
              <a:t>, J. D. (2016). Mesolimbic dopamine signals the value of work. </a:t>
            </a:r>
            <a:r>
              <a:rPr lang="en-US" sz="900" i="1" dirty="0">
                <a:latin typeface="Avenir Roman" panose="02000503020000020003"/>
                <a:cs typeface="Arial" panose="020B0604020202020204" pitchFamily="34" charset="0"/>
              </a:rPr>
              <a:t>Nature neuroscience</a:t>
            </a:r>
            <a:r>
              <a:rPr lang="en-US" sz="900" dirty="0">
                <a:latin typeface="Avenir Roman" panose="02000503020000020003"/>
                <a:cs typeface="Arial" panose="020B0604020202020204" pitchFamily="34" charset="0"/>
              </a:rPr>
              <a:t>, </a:t>
            </a:r>
            <a:r>
              <a:rPr lang="en-US" sz="900" i="1" dirty="0">
                <a:latin typeface="Avenir Roman" panose="02000503020000020003"/>
                <a:cs typeface="Arial" panose="020B0604020202020204" pitchFamily="34" charset="0"/>
              </a:rPr>
              <a:t>19</a:t>
            </a:r>
            <a:r>
              <a:rPr lang="en-US" sz="900" dirty="0">
                <a:latin typeface="Avenir Roman" panose="02000503020000020003"/>
                <a:cs typeface="Arial" panose="020B0604020202020204" pitchFamily="34" charset="0"/>
              </a:rPr>
              <a:t>(1), 117. </a:t>
            </a:r>
            <a:endParaRPr lang="en-US" sz="500" dirty="0">
              <a:latin typeface="Avenir Roman" panose="02000503020000020003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E794C2-EB8A-4936-8ED3-68120D89277B}"/>
              </a:ext>
            </a:extLst>
          </p:cNvPr>
          <p:cNvSpPr/>
          <p:nvPr/>
        </p:nvSpPr>
        <p:spPr>
          <a:xfrm>
            <a:off x="1279458" y="17194103"/>
            <a:ext cx="623667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venir Roman" panose="02000503020000020003"/>
                <a:cs typeface="Arial" panose="020B0604020202020204" pitchFamily="34" charset="0"/>
              </a:rPr>
              <a:t>Adapted from </a:t>
            </a:r>
            <a:r>
              <a:rPr lang="en-US" sz="900" dirty="0">
                <a:latin typeface="Avenir Roman" panose="02000503020000020003"/>
              </a:rPr>
              <a:t>Schultz, W. (2001). Book review: Reward signaling by dopamine neurons. </a:t>
            </a:r>
            <a:r>
              <a:rPr lang="en-US" sz="900" i="1" dirty="0">
                <a:latin typeface="Avenir Roman" panose="02000503020000020003"/>
              </a:rPr>
              <a:t>The Neuroscientist</a:t>
            </a:r>
            <a:r>
              <a:rPr lang="en-US" sz="900" dirty="0">
                <a:latin typeface="Avenir Roman" panose="02000503020000020003"/>
              </a:rPr>
              <a:t>, </a:t>
            </a:r>
            <a:r>
              <a:rPr lang="en-US" sz="900" i="1" dirty="0">
                <a:latin typeface="Avenir Roman" panose="02000503020000020003"/>
              </a:rPr>
              <a:t>7</a:t>
            </a:r>
            <a:r>
              <a:rPr lang="en-US" sz="900" dirty="0">
                <a:latin typeface="Avenir Roman" panose="02000503020000020003"/>
              </a:rPr>
              <a:t>(4), 293-302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B490E13-4894-41BE-89E5-7AABAB118510}"/>
              </a:ext>
            </a:extLst>
          </p:cNvPr>
          <p:cNvGrpSpPr/>
          <p:nvPr/>
        </p:nvGrpSpPr>
        <p:grpSpPr>
          <a:xfrm>
            <a:off x="9423716" y="22625258"/>
            <a:ext cx="1501629" cy="968179"/>
            <a:chOff x="5193079" y="4397282"/>
            <a:chExt cx="1501629" cy="968179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B089E7D-330D-4B02-827B-9E0553E6C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334423" y="4498019"/>
              <a:ext cx="1280686" cy="798001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602A3DE-DCE2-46EA-A232-6E5587629C04}"/>
                </a:ext>
              </a:extLst>
            </p:cNvPr>
            <p:cNvSpPr/>
            <p:nvPr/>
          </p:nvSpPr>
          <p:spPr>
            <a:xfrm>
              <a:off x="5193079" y="4397282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90BE123-8576-46DB-B14B-4F95382A6D1F}"/>
              </a:ext>
            </a:extLst>
          </p:cNvPr>
          <p:cNvGrpSpPr/>
          <p:nvPr/>
        </p:nvGrpSpPr>
        <p:grpSpPr>
          <a:xfrm>
            <a:off x="12273125" y="21923262"/>
            <a:ext cx="1684588" cy="1112522"/>
            <a:chOff x="3284310" y="5592929"/>
            <a:chExt cx="1684588" cy="1112522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60A7B42-C57C-4928-B0ED-B40DDEE89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355580" y="5677239"/>
              <a:ext cx="1613318" cy="1028212"/>
            </a:xfrm>
            <a:prstGeom prst="rect">
              <a:avLst/>
            </a:prstGeom>
          </p:spPr>
        </p:pic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ED23206-4959-4D4C-BD73-77F4F9BF3FCD}"/>
                </a:ext>
              </a:extLst>
            </p:cNvPr>
            <p:cNvSpPr/>
            <p:nvPr/>
          </p:nvSpPr>
          <p:spPr>
            <a:xfrm>
              <a:off x="3284310" y="5592929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611E2E5-F46B-43DC-A81D-A6756123F6D5}"/>
              </a:ext>
            </a:extLst>
          </p:cNvPr>
          <p:cNvGrpSpPr/>
          <p:nvPr/>
        </p:nvGrpSpPr>
        <p:grpSpPr>
          <a:xfrm>
            <a:off x="12059338" y="23403101"/>
            <a:ext cx="1951362" cy="1418391"/>
            <a:chOff x="6844536" y="5592929"/>
            <a:chExt cx="1951362" cy="1418391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1B6AF218-B0CA-4A6E-9911-0D447B1A1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844536" y="5592929"/>
              <a:ext cx="1951362" cy="1418391"/>
            </a:xfrm>
            <a:prstGeom prst="rect">
              <a:avLst/>
            </a:prstGeom>
          </p:spPr>
        </p:pic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B4A416F-B8CB-4738-99A4-1169582F4FAC}"/>
                </a:ext>
              </a:extLst>
            </p:cNvPr>
            <p:cNvSpPr/>
            <p:nvPr/>
          </p:nvSpPr>
          <p:spPr>
            <a:xfrm>
              <a:off x="7069403" y="560499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C11FA0B-74C1-4A1A-8B9D-A9425C35A80D}"/>
              </a:ext>
            </a:extLst>
          </p:cNvPr>
          <p:cNvGrpSpPr/>
          <p:nvPr/>
        </p:nvGrpSpPr>
        <p:grpSpPr>
          <a:xfrm>
            <a:off x="7231163" y="22657974"/>
            <a:ext cx="1501629" cy="1054398"/>
            <a:chOff x="819618" y="3498113"/>
            <a:chExt cx="1501629" cy="1054398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C0F04ED6-05D6-4B09-BA57-DC7783AF2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04810" y="3584332"/>
              <a:ext cx="1331246" cy="968179"/>
            </a:xfrm>
            <a:prstGeom prst="rect">
              <a:avLst/>
            </a:prstGeom>
          </p:spPr>
        </p:pic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4DB7B73-7F9C-446B-B549-949C69B706C4}"/>
                </a:ext>
              </a:extLst>
            </p:cNvPr>
            <p:cNvSpPr/>
            <p:nvPr/>
          </p:nvSpPr>
          <p:spPr>
            <a:xfrm>
              <a:off x="819618" y="349811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9274681-EDFE-4769-9E97-8D35DB7434A0}"/>
              </a:ext>
            </a:extLst>
          </p:cNvPr>
          <p:cNvGrpSpPr/>
          <p:nvPr/>
        </p:nvGrpSpPr>
        <p:grpSpPr>
          <a:xfrm>
            <a:off x="4671514" y="22591312"/>
            <a:ext cx="2229285" cy="1520984"/>
            <a:chOff x="443349" y="2046570"/>
            <a:chExt cx="2229285" cy="1520984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4DBB5578-DBF0-46FC-BA72-00A665080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443349" y="2046570"/>
              <a:ext cx="2229285" cy="1520984"/>
            </a:xfrm>
            <a:prstGeom prst="rect">
              <a:avLst/>
            </a:prstGeom>
          </p:spPr>
        </p:pic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8CC7201-5778-433B-8855-2A10FA0FAC40}"/>
                </a:ext>
              </a:extLst>
            </p:cNvPr>
            <p:cNvSpPr/>
            <p:nvPr/>
          </p:nvSpPr>
          <p:spPr>
            <a:xfrm>
              <a:off x="814025" y="212723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D25BB0-C6EB-4768-BC78-20469533D434}"/>
              </a:ext>
            </a:extLst>
          </p:cNvPr>
          <p:cNvGrpSpPr/>
          <p:nvPr/>
        </p:nvGrpSpPr>
        <p:grpSpPr>
          <a:xfrm>
            <a:off x="2610453" y="22482212"/>
            <a:ext cx="2000323" cy="1276567"/>
            <a:chOff x="564677" y="620001"/>
            <a:chExt cx="2000323" cy="1276567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C884035C-8C96-4525-8A1C-349A7EFDB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64677" y="620001"/>
              <a:ext cx="2000323" cy="1276567"/>
            </a:xfrm>
            <a:prstGeom prst="rect">
              <a:avLst/>
            </a:prstGeom>
          </p:spPr>
        </p:pic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22E1A2E-4307-48E2-BB4F-A599D8AB53E6}"/>
                </a:ext>
              </a:extLst>
            </p:cNvPr>
            <p:cNvSpPr/>
            <p:nvPr/>
          </p:nvSpPr>
          <p:spPr>
            <a:xfrm>
              <a:off x="814026" y="783215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39E266D-AC50-4D35-8833-D367E9C376D8}"/>
              </a:ext>
            </a:extLst>
          </p:cNvPr>
          <p:cNvCxnSpPr>
            <a:cxnSpLocks/>
          </p:cNvCxnSpPr>
          <p:nvPr/>
        </p:nvCxnSpPr>
        <p:spPr>
          <a:xfrm>
            <a:off x="6544106" y="23115394"/>
            <a:ext cx="682595" cy="1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A28F7A5-8EEE-4088-91E1-D0EC1CB97E9F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10925345" y="22893712"/>
            <a:ext cx="1339451" cy="2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A209332-646B-43F6-A080-E3531CF34F78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10925345" y="23109348"/>
            <a:ext cx="1347780" cy="30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9A79D2D-F6FD-4E80-B73E-2B108E262190}"/>
              </a:ext>
            </a:extLst>
          </p:cNvPr>
          <p:cNvSpPr txBox="1"/>
          <p:nvPr/>
        </p:nvSpPr>
        <p:spPr>
          <a:xfrm rot="755005">
            <a:off x="11323681" y="23208690"/>
            <a:ext cx="584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Ignore</a:t>
            </a:r>
            <a:endParaRPr lang="en-US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896A311-0D10-4DDC-A0E8-1FB273D7439B}"/>
              </a:ext>
            </a:extLst>
          </p:cNvPr>
          <p:cNvSpPr txBox="1"/>
          <p:nvPr/>
        </p:nvSpPr>
        <p:spPr>
          <a:xfrm rot="21007395">
            <a:off x="11288324" y="22752941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Gamble</a:t>
            </a:r>
            <a:endParaRPr lang="en-US" sz="140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4888D9A-98AE-4303-B272-3CBC1BAF0F2E}"/>
              </a:ext>
            </a:extLst>
          </p:cNvPr>
          <p:cNvCxnSpPr>
            <a:cxnSpLocks/>
          </p:cNvCxnSpPr>
          <p:nvPr/>
        </p:nvCxnSpPr>
        <p:spPr>
          <a:xfrm>
            <a:off x="8736956" y="23122970"/>
            <a:ext cx="682595" cy="1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F9B8245-ECC1-4A9A-938A-A83756DD77EC}"/>
              </a:ext>
            </a:extLst>
          </p:cNvPr>
          <p:cNvCxnSpPr>
            <a:cxnSpLocks/>
          </p:cNvCxnSpPr>
          <p:nvPr/>
        </p:nvCxnSpPr>
        <p:spPr>
          <a:xfrm>
            <a:off x="4355430" y="23125708"/>
            <a:ext cx="682595" cy="1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5DB8D17-492E-433D-AE97-44EAE1F03583}"/>
              </a:ext>
            </a:extLst>
          </p:cNvPr>
          <p:cNvSpPr txBox="1"/>
          <p:nvPr/>
        </p:nvSpPr>
        <p:spPr>
          <a:xfrm>
            <a:off x="30119548" y="11567885"/>
            <a:ext cx="407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venir Roman" panose="02000503020000020003" pitchFamily="2" charset="0"/>
              </a:rPr>
              <a:t>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753FEF7-F272-4366-909E-CB2B97A7D6AF}"/>
              </a:ext>
            </a:extLst>
          </p:cNvPr>
          <p:cNvSpPr txBox="1"/>
          <p:nvPr/>
        </p:nvSpPr>
        <p:spPr>
          <a:xfrm>
            <a:off x="35478594" y="11628710"/>
            <a:ext cx="407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venir Roman" panose="02000503020000020003" pitchFamily="2" charset="0"/>
              </a:rPr>
              <a:t>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CBAC7C7-F11E-4088-B2AA-301534877E21}"/>
              </a:ext>
            </a:extLst>
          </p:cNvPr>
          <p:cNvSpPr txBox="1"/>
          <p:nvPr/>
        </p:nvSpPr>
        <p:spPr>
          <a:xfrm>
            <a:off x="24813857" y="16466578"/>
            <a:ext cx="407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venir Roman" panose="02000503020000020003" pitchFamily="2" charset="0"/>
              </a:rPr>
              <a:t>F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C5B4E8E-5F4A-4885-8E16-B19A29901EDB}"/>
              </a:ext>
            </a:extLst>
          </p:cNvPr>
          <p:cNvSpPr txBox="1"/>
          <p:nvPr/>
        </p:nvSpPr>
        <p:spPr>
          <a:xfrm>
            <a:off x="32837416" y="16531331"/>
            <a:ext cx="407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venir Roman" panose="02000503020000020003" pitchFamily="2" charset="0"/>
              </a:rPr>
              <a:t>G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13E8892-CB1C-4F7B-8A61-FA04DB0F69E1}"/>
              </a:ext>
            </a:extLst>
          </p:cNvPr>
          <p:cNvSpPr/>
          <p:nvPr/>
        </p:nvSpPr>
        <p:spPr>
          <a:xfrm>
            <a:off x="22859190" y="20656725"/>
            <a:ext cx="183406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000" b="1" dirty="0">
                <a:latin typeface="Avenir Roman" panose="02000503020000020003" pitchFamily="2" charset="0"/>
              </a:rPr>
              <a:t>Fig.2A. </a:t>
            </a:r>
            <a:r>
              <a:rPr lang="nb-NO" sz="2000" dirty="0">
                <a:latin typeface="Avenir Roman" panose="02000503020000020003" pitchFamily="2" charset="0"/>
              </a:rPr>
              <a:t>Overall propensity to gamble increases as a function of when the gamble was introduced (p&lt;.01) </a:t>
            </a:r>
            <a:r>
              <a:rPr lang="nb-NO" sz="2000" b="1" dirty="0">
                <a:latin typeface="Avenir Roman" panose="02000503020000020003" pitchFamily="2" charset="0"/>
              </a:rPr>
              <a:t>B.</a:t>
            </a:r>
            <a:r>
              <a:rPr lang="nb-NO" sz="2000" dirty="0">
                <a:latin typeface="Avenir Roman" panose="02000503020000020003" pitchFamily="2" charset="0"/>
              </a:rPr>
              <a:t> Overall RT decreases as a function of when the gamble was introduced (p&lt;.001)  </a:t>
            </a:r>
            <a:r>
              <a:rPr lang="nb-NO" sz="2000" b="1" dirty="0">
                <a:latin typeface="Avenir Roman" panose="02000503020000020003" pitchFamily="2" charset="0"/>
              </a:rPr>
              <a:t>C. </a:t>
            </a:r>
            <a:r>
              <a:rPr lang="nb-NO" sz="2000" dirty="0">
                <a:latin typeface="Avenir Roman" panose="02000503020000020003" pitchFamily="2" charset="0"/>
              </a:rPr>
              <a:t>Each participant’s gamble slope is plotted against their RT slope (remove line, it’s meaningful) </a:t>
            </a:r>
            <a:r>
              <a:rPr lang="nb-NO" sz="2000" b="1" dirty="0">
                <a:latin typeface="Avenir Roman" panose="02000503020000020003" pitchFamily="2" charset="0"/>
              </a:rPr>
              <a:t>D. </a:t>
            </a:r>
            <a:r>
              <a:rPr lang="nb-NO" sz="2000" dirty="0">
                <a:latin typeface="Avenir Roman" panose="02000503020000020003" pitchFamily="2" charset="0"/>
              </a:rPr>
              <a:t>Histogram of all individual gamble slopes. Mean of distribution is sig. more than 0 (p&lt;.01) </a:t>
            </a:r>
            <a:r>
              <a:rPr lang="nb-NO" sz="2000" b="1" dirty="0">
                <a:latin typeface="Avenir Roman" panose="02000503020000020003" pitchFamily="2" charset="0"/>
              </a:rPr>
              <a:t>E. </a:t>
            </a:r>
            <a:r>
              <a:rPr lang="nb-NO" sz="2000" dirty="0">
                <a:latin typeface="Avenir Roman" panose="02000503020000020003" pitchFamily="2" charset="0"/>
              </a:rPr>
              <a:t>Histogram of all individual RT slopes. Mean of distribution is sig. less than than 0 (p&lt;.01). </a:t>
            </a:r>
            <a:r>
              <a:rPr lang="nb-NO" sz="2000" b="1" dirty="0">
                <a:latin typeface="Avenir Roman" panose="02000503020000020003" pitchFamily="2" charset="0"/>
              </a:rPr>
              <a:t>F. </a:t>
            </a:r>
            <a:r>
              <a:rPr lang="nb-NO" sz="2000" dirty="0">
                <a:latin typeface="Avenir Roman" panose="02000503020000020003" pitchFamily="2" charset="0"/>
              </a:rPr>
              <a:t>Magnitude has no effect on participants’ decision to gamble (n.s.). </a:t>
            </a:r>
            <a:r>
              <a:rPr lang="nb-NO" sz="2000" b="1" dirty="0">
                <a:latin typeface="Avenir Roman" panose="02000503020000020003" pitchFamily="2" charset="0"/>
              </a:rPr>
              <a:t>G. </a:t>
            </a:r>
            <a:r>
              <a:rPr lang="nb-NO" sz="2000" dirty="0">
                <a:latin typeface="Avenir Roman" panose="02000503020000020003" pitchFamily="2" charset="0"/>
              </a:rPr>
              <a:t>A trial’s value significantly increases a participant’s propensity to gamble (p&lt;.001). </a:t>
            </a:r>
            <a:endParaRPr lang="nb-NO" sz="2000" b="1" dirty="0">
              <a:effectLst/>
              <a:latin typeface="Avenir Roman" panose="02000503020000020003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5D7811-258B-4CF3-9A11-45BF909D3B4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88" y="12569392"/>
            <a:ext cx="4965069" cy="3281011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0679BD3F-2858-4B39-BA44-2DA448166F93}"/>
              </a:ext>
            </a:extLst>
          </p:cNvPr>
          <p:cNvSpPr txBox="1"/>
          <p:nvPr/>
        </p:nvSpPr>
        <p:spPr>
          <a:xfrm>
            <a:off x="18351073" y="11420871"/>
            <a:ext cx="407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venir Roman" panose="02000503020000020003" pitchFamily="2" charset="0"/>
              </a:rPr>
              <a:t>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8032</TotalTime>
  <Words>790</Words>
  <Application>Microsoft Office PowerPoint</Application>
  <PresentationFormat>Custom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MS Mincho</vt:lpstr>
      <vt:lpstr>Arial</vt:lpstr>
      <vt:lpstr>Avenir Heavy</vt:lpstr>
      <vt:lpstr>Avenir Light</vt:lpstr>
      <vt:lpstr>Avenir Roman</vt:lpstr>
      <vt:lpstr>Calibri</vt:lpstr>
      <vt:lpstr>Times New Roman</vt:lpstr>
      <vt:lpstr>Larissa-Design</vt:lpstr>
      <vt:lpstr>Ramping risk-taking: Progressing value function increases gambling in humans Guillaume J. Pagnier1,2, Andrew Westbrook2 &amp; Michael J. Frank1,2 1Department of Neuroscience, Brown University 2Department of Cognitive, Linguistic and Psychological Sciences, Brown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Aiming for the bull’s eye: Preparing for throwing, investigated with event related brain potentials. Romy Frömer1, Verena Hafner2 &amp; Werner Sommer1 1 Institut für Psychologie, Humboldt-Universität zu Berlin, 2  Institut für Informatik, Humboldt-Universität zu Berlin</dc:title>
  <dc:creator>romy</dc:creator>
  <cp:lastModifiedBy>Guillaume Pagnier</cp:lastModifiedBy>
  <cp:revision>779</cp:revision>
  <cp:lastPrinted>2018-03-23T17:00:33Z</cp:lastPrinted>
  <dcterms:created xsi:type="dcterms:W3CDTF">2011-05-19T09:45:11Z</dcterms:created>
  <dcterms:modified xsi:type="dcterms:W3CDTF">2018-10-15T05:17:46Z</dcterms:modified>
</cp:coreProperties>
</file>