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8" r:id="rId3"/>
    <p:sldId id="257" r:id="rId4"/>
    <p:sldId id="258" r:id="rId5"/>
    <p:sldId id="259" r:id="rId6"/>
    <p:sldId id="261" r:id="rId7"/>
    <p:sldId id="262" r:id="rId8"/>
    <p:sldId id="289" r:id="rId9"/>
    <p:sldId id="263" r:id="rId10"/>
    <p:sldId id="265" r:id="rId11"/>
    <p:sldId id="266" r:id="rId12"/>
    <p:sldId id="264" r:id="rId13"/>
    <p:sldId id="267" r:id="rId14"/>
    <p:sldId id="291" r:id="rId15"/>
    <p:sldId id="268" r:id="rId16"/>
    <p:sldId id="270" r:id="rId17"/>
    <p:sldId id="260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92" r:id="rId26"/>
    <p:sldId id="299" r:id="rId27"/>
    <p:sldId id="287" r:id="rId28"/>
    <p:sldId id="297" r:id="rId29"/>
    <p:sldId id="298" r:id="rId30"/>
    <p:sldId id="278" r:id="rId31"/>
    <p:sldId id="282" r:id="rId32"/>
    <p:sldId id="284" r:id="rId33"/>
    <p:sldId id="285" r:id="rId34"/>
    <p:sldId id="293" r:id="rId35"/>
    <p:sldId id="269" r:id="rId36"/>
    <p:sldId id="294" r:id="rId37"/>
    <p:sldId id="295" r:id="rId38"/>
    <p:sldId id="27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version is to not bias any participant towards a specific response. </a:t>
            </a:r>
          </a:p>
          <a:p>
            <a:r>
              <a:rPr lang="en-US" dirty="0"/>
              <a:t>Instrumental is to see if ramp affects value without any vigor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6" t="16416" r="13522" b="15922"/>
          <a:stretch/>
        </p:blipFill>
        <p:spPr>
          <a:xfrm>
            <a:off x="864030" y="2137402"/>
            <a:ext cx="3145832" cy="18741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586368" y="1961276"/>
            <a:ext cx="7535735" cy="2315132"/>
            <a:chOff x="705461" y="3485765"/>
            <a:chExt cx="3151414" cy="9681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7" t="-1264" r="-807" b="82482"/>
            <a:stretch/>
          </p:blipFill>
          <p:spPr>
            <a:xfrm>
              <a:off x="2264169" y="3488556"/>
              <a:ext cx="1592706" cy="21756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705461" y="348576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5F2F6-9D0F-436C-BCB3-886FF2F78FA0}"/>
              </a:ext>
            </a:extLst>
          </p:cNvPr>
          <p:cNvSpPr/>
          <p:nvPr/>
        </p:nvSpPr>
        <p:spPr>
          <a:xfrm>
            <a:off x="4422480" y="1985339"/>
            <a:ext cx="3590730" cy="23151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B4033-9541-4AF1-87ED-29051A8E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3" t="10470" r="25684" b="46312"/>
          <a:stretch/>
        </p:blipFill>
        <p:spPr>
          <a:xfrm>
            <a:off x="8856606" y="2228069"/>
            <a:ext cx="2454442" cy="1572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EC34E-A000-463C-BAB7-818C4352327E}"/>
              </a:ext>
            </a:extLst>
          </p:cNvPr>
          <p:cNvSpPr/>
          <p:nvPr/>
        </p:nvSpPr>
        <p:spPr>
          <a:xfrm>
            <a:off x="8288462" y="1961276"/>
            <a:ext cx="3590730" cy="22910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AC12E-1290-4BB8-8629-C441BD898CFA}"/>
              </a:ext>
            </a:extLst>
          </p:cNvPr>
          <p:cNvCxnSpPr>
            <a:cxnSpLocks/>
          </p:cNvCxnSpPr>
          <p:nvPr/>
        </p:nvCxnSpPr>
        <p:spPr>
          <a:xfrm>
            <a:off x="4838224" y="4940969"/>
            <a:ext cx="275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20109" r="18637" b="17964"/>
          <a:stretch/>
        </p:blipFill>
        <p:spPr>
          <a:xfrm>
            <a:off x="172598" y="124969"/>
            <a:ext cx="2449139" cy="13940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184761" y="1300744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7233630" y="2371943"/>
            <a:ext cx="4574549" cy="303136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10157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131383" y="2371943"/>
            <a:ext cx="3407025" cy="2196688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4131383" y="4661312"/>
            <a:ext cx="3823086" cy="219668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883451" y="1723285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7" y="277812"/>
            <a:ext cx="3474003" cy="22170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9404432" y="4994441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92387" y="2038406"/>
            <a:ext cx="4611233" cy="3053637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063008" y="3627364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8169099" y="3391463"/>
            <a:ext cx="1070684" cy="116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8169099" y="4557147"/>
            <a:ext cx="1070684" cy="874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4" y="3588942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888512" y="3588942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657467" y="1291869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102 male 81 female, remaining declined to answer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272189"/>
            <a:ext cx="497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</a:t>
            </a:r>
          </a:p>
          <a:p>
            <a:r>
              <a:rPr lang="en-US" dirty="0"/>
              <a:t>6 catch trials.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98" y="3413325"/>
            <a:ext cx="4528641" cy="32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b="1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2143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4" y="127479"/>
            <a:ext cx="2981446" cy="653447"/>
          </a:xfrm>
        </p:spPr>
        <p:txBody>
          <a:bodyPr>
            <a:normAutofit/>
          </a:bodyPr>
          <a:lstStyle/>
          <a:p>
            <a:r>
              <a:rPr lang="en-US" sz="2400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4" y="578213"/>
            <a:ext cx="3615375" cy="270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38" y="578213"/>
            <a:ext cx="3615375" cy="270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A695-AFE5-420F-8EE1-C6B8F06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4" y="3454823"/>
            <a:ext cx="4373140" cy="32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6BD1-2DD1-4B43-9A11-B63CCD18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7" y="3369854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C4D07-49BF-4D47-9899-8B6060DC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99" y="0"/>
            <a:ext cx="5301346" cy="2822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8CC35-D43F-4B69-8FDE-2C5F5F0B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0" y="104526"/>
            <a:ext cx="5448102" cy="2900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94131-71C3-49E0-85A6-995B2730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76" y="3416151"/>
            <a:ext cx="5154591" cy="2744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12BAC-B7BF-47BA-B614-8D16D254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10" y="3005081"/>
            <a:ext cx="5926701" cy="31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/>
              <a:t>Low Mag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49A1E-0CC6-40A7-9AC8-FFDD1DCF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" y="829343"/>
            <a:ext cx="4882927" cy="2599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BD0E9-E5D8-45FA-9BE7-190BE9E8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" y="3853498"/>
            <a:ext cx="4736902" cy="252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1A4EF-9EBA-41B1-AF21-58657508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84" y="674304"/>
            <a:ext cx="5024383" cy="26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977113"/>
            <a:ext cx="4019068" cy="2901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AA2135-7FD3-4C1B-817B-324D87EB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0" y="4009459"/>
            <a:ext cx="4702484" cy="2503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76A89-8B9D-4A93-9CD1-17A5CD62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55" y="891014"/>
            <a:ext cx="4928813" cy="26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3F7AC1-7C31-4026-B629-51B0D92F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5" y="711200"/>
            <a:ext cx="5326295" cy="2835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407EF-CDA0-4389-84D9-CE6242D1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0" y="3922806"/>
            <a:ext cx="5233613" cy="27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Breakdown of conditions 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73714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1" y="824280"/>
            <a:ext cx="3985753" cy="28771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E6E61B-A7B1-4E26-9D4E-5B36997A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3" y="3947507"/>
            <a:ext cx="4766227" cy="2537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D06B6-C29B-43D0-9F81-6DC024C0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2485"/>
            <a:ext cx="5402946" cy="28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4" y="771857"/>
            <a:ext cx="3751440" cy="2708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40BC52-F707-4C72-A7CF-0CA9C342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8" y="3837037"/>
            <a:ext cx="5380368" cy="286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30A0A-A1C2-4FE1-AB59-63380E62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325" y="733818"/>
            <a:ext cx="4985257" cy="2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0FE578-C8B1-438D-A172-CF0D5337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8" y="4070764"/>
            <a:ext cx="4951391" cy="2636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003398-01A8-4218-9EC7-29B23F54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91" y="977114"/>
            <a:ext cx="5194789" cy="2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84A54-01E9-4272-9144-FDA7C0F0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2" y="977114"/>
            <a:ext cx="5263111" cy="2802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7F044-31D9-4292-A8C1-CA242192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4" y="3956054"/>
            <a:ext cx="4914484" cy="2616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C95EA-E68D-441C-B38E-39E389AB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6" y="1118479"/>
            <a:ext cx="5064280" cy="2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RPE trials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B3A5-6B31-4A17-997E-6C4D4C4B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" y="977114"/>
            <a:ext cx="4861080" cy="258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E1FE3-171E-4A4C-AA5A-7A6A5158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3" y="3911082"/>
            <a:ext cx="4861080" cy="258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63A5A-F6B5-4AFA-8F6F-CB0BD838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0" y="836530"/>
            <a:ext cx="4635302" cy="2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b="1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40572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1B70F-7E64-43AD-917F-36970BE1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98" y="816864"/>
            <a:ext cx="7952904" cy="42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(n=82)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86BB-FA52-46E2-B852-A20B2D04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2" y="3793405"/>
            <a:ext cx="5572280" cy="29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5ACCC-2470-4984-9CF9-EA50C298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" y="928911"/>
            <a:ext cx="5380368" cy="2864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4B924-35F8-491B-AE2C-C2EF6C61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56" y="3895578"/>
            <a:ext cx="5380368" cy="2864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74461-EF92-465D-95DC-6DF1491F4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867" y="898860"/>
            <a:ext cx="5493257" cy="2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Magnitude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422607" y="70452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382193" y="7105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9374425" y="70452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2F586-AAD4-4248-9817-42F0F3C4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" y="4004292"/>
            <a:ext cx="3431629" cy="2513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C2531-3EED-4DE5-9B6C-612D8984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" y="1319295"/>
            <a:ext cx="3387510" cy="2481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4E85D-C5DF-4CB0-A3D2-AE851888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18" y="1398876"/>
            <a:ext cx="3387511" cy="2481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3BFFA-90CF-49DD-8C5C-2FAACEC9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718" y="4004292"/>
            <a:ext cx="3623709" cy="2654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DDC94-15DC-47BA-AA81-844285B4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443" y="1398877"/>
            <a:ext cx="3387510" cy="2481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A84C98-F530-4467-825A-3529A50C4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443" y="3921935"/>
            <a:ext cx="3431629" cy="25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581953" y="6751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432907" y="67512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9743605" y="6751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8F28C-A583-4F15-91E7-EA654BF9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9" y="1304544"/>
            <a:ext cx="3623942" cy="2654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3ABE-23BD-4E78-9962-6CFA01A9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9" y="4020771"/>
            <a:ext cx="3614315" cy="2647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38618-3F49-4E6A-95B3-F1F127474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32" y="4038337"/>
            <a:ext cx="3590330" cy="2629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4BE897-268B-458D-93D4-42BDE76A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054" y="1304544"/>
            <a:ext cx="3708618" cy="2716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258D9-3B14-487D-AFAC-0859A2FE2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712" y="4154058"/>
            <a:ext cx="3590330" cy="2629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F01B66-9D5C-477E-BA69-D54763891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650" y="1161792"/>
            <a:ext cx="3814454" cy="27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C64C-E5D5-4D90-B97E-B69C6C5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" y="3835943"/>
            <a:ext cx="4714324" cy="2509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88CB1-C703-4175-9A5F-672A15B5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4" y="3917080"/>
            <a:ext cx="4409524" cy="23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547FD-382D-4961-954D-E9B03563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2" y="1515560"/>
            <a:ext cx="3882711" cy="2067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C6B5A-220C-40F0-93D3-A186672F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201" y="907460"/>
            <a:ext cx="3347021" cy="2675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4803E-52CB-43ED-BB37-E451B695F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222" y="1355290"/>
            <a:ext cx="4183746" cy="22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" y="1048624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43" y="1013817"/>
            <a:ext cx="3383589" cy="2824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F79A9-1644-4359-9A09-5E85534C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2" y="3803463"/>
            <a:ext cx="5590598" cy="2976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9FDA7-68CF-49A5-9ACE-45713BF2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94" y="3943458"/>
            <a:ext cx="5048829" cy="268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ADBCA-298D-483B-9E45-08901807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9" y="1119001"/>
            <a:ext cx="4467831" cy="2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407598" y="5855769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pPr algn="ctr"/>
            <a:r>
              <a:rPr lang="en-US" dirty="0"/>
              <a:t>for logical gamblers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44A6D-2144-4B23-8AC9-CE392A39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8" y="3898044"/>
            <a:ext cx="3811682" cy="2029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9BA52-351C-40B4-99B3-90E870D8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83" y="3898045"/>
            <a:ext cx="3811682" cy="2029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9AFFD-66BD-4F0F-825D-24D746AA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5" y="1246329"/>
            <a:ext cx="4228902" cy="2251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BA7C7-B698-4273-AF54-3C772FD8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20" y="1108114"/>
            <a:ext cx="2507966" cy="2518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0E602-A7FD-4D22-AEF3-58675C89E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487" y="1168991"/>
            <a:ext cx="4865988" cy="259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5E453C-70C7-411D-82BB-8994587E9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891" y="3879998"/>
            <a:ext cx="3703331" cy="19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096CC-72F5-48EE-8981-0FD622D9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4022200"/>
            <a:ext cx="4028574" cy="214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F7F64-F10F-45BF-B367-97EA53D0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45" y="3996416"/>
            <a:ext cx="4349823" cy="2315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65F45-E9DD-4D7E-B426-E75C581C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8" y="1222988"/>
            <a:ext cx="4409524" cy="23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3FD5F-8E66-43DB-BDB2-451182D7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845" y="1186691"/>
            <a:ext cx="2953257" cy="234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BDB2A-8C44-42F0-ABE2-270F81D05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371" y="1322875"/>
            <a:ext cx="4221907" cy="224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F6753-22FC-401B-A2B3-82B584EF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510" y="4122347"/>
            <a:ext cx="3840468" cy="204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C88B8-BAA0-41AD-884E-F6AAC6E7C9B2}"/>
              </a:ext>
            </a:extLst>
          </p:cNvPr>
          <p:cNvSpPr txBox="1"/>
          <p:nvPr/>
        </p:nvSpPr>
        <p:spPr>
          <a:xfrm>
            <a:off x="8750808" y="6167002"/>
            <a:ext cx="303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passed Catch</a:t>
            </a:r>
          </a:p>
        </p:txBody>
      </p:sp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b="1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156380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6A5AE2-968C-4A7A-A3E9-8EFC6161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A33BE-DBF7-460D-AAFD-7B99DAEE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Overall, participants demonstrated an increase in gambling propensity (</a:t>
            </a:r>
            <a:r>
              <a:rPr lang="en-US" dirty="0" err="1"/>
              <a:t>gambleRamp</a:t>
            </a:r>
            <a:r>
              <a:rPr lang="en-US" dirty="0"/>
              <a:t>) and decreased RT as gambles interrupted later.</a:t>
            </a:r>
          </a:p>
          <a:p>
            <a:r>
              <a:rPr lang="en-US" dirty="0"/>
              <a:t>Both this </a:t>
            </a:r>
            <a:r>
              <a:rPr lang="en-US" dirty="0" err="1"/>
              <a:t>decreasedRT</a:t>
            </a:r>
            <a:r>
              <a:rPr lang="en-US" dirty="0"/>
              <a:t> effect and </a:t>
            </a:r>
            <a:r>
              <a:rPr lang="en-US" dirty="0" err="1"/>
              <a:t>gambleRamp</a:t>
            </a:r>
            <a:r>
              <a:rPr lang="en-US" dirty="0"/>
              <a:t> effect was strongest in particular subsets of participants, notably individuals who failed the catch trials.</a:t>
            </a:r>
          </a:p>
          <a:p>
            <a:endParaRPr lang="en-US" dirty="0"/>
          </a:p>
          <a:p>
            <a:r>
              <a:rPr lang="en-US" dirty="0"/>
              <a:t>Maybe the randomness in </a:t>
            </a:r>
            <a:r>
              <a:rPr lang="en-US" dirty="0" err="1"/>
              <a:t>failCatch</a:t>
            </a:r>
            <a:r>
              <a:rPr lang="en-US" dirty="0"/>
              <a:t> participants can hint at a subtle ramp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3DE-C45B-457C-B2EA-103A34D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4EF5-BE61-4F14-9DE1-76BC9BB5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version</a:t>
            </a:r>
          </a:p>
          <a:p>
            <a:pPr lvl="1"/>
            <a:r>
              <a:rPr lang="en-US" dirty="0"/>
              <a:t>Gamble is still previewed</a:t>
            </a:r>
          </a:p>
          <a:p>
            <a:pPr lvl="1"/>
            <a:r>
              <a:rPr lang="en-US" dirty="0"/>
              <a:t>Spacebar to gamble</a:t>
            </a:r>
          </a:p>
          <a:p>
            <a:pPr lvl="1"/>
            <a:r>
              <a:rPr lang="en-US" dirty="0"/>
              <a:t>C to collect either gamble or sure thing</a:t>
            </a:r>
          </a:p>
          <a:p>
            <a:r>
              <a:rPr lang="en-US" dirty="0"/>
              <a:t>Instrumental version</a:t>
            </a:r>
          </a:p>
          <a:p>
            <a:pPr lvl="1"/>
            <a:r>
              <a:rPr lang="en-US" dirty="0"/>
              <a:t>Gamble is no longer previewed</a:t>
            </a:r>
          </a:p>
          <a:p>
            <a:pPr lvl="1"/>
            <a:r>
              <a:rPr lang="en-US" dirty="0"/>
              <a:t>Progress bar stops during gamble, Y or N to accept/reject</a:t>
            </a:r>
          </a:p>
          <a:p>
            <a:pPr lvl="1"/>
            <a:endParaRPr lang="en-US" dirty="0"/>
          </a:p>
          <a:p>
            <a:r>
              <a:rPr lang="en-US" dirty="0" err="1"/>
              <a:t>Baratt</a:t>
            </a:r>
            <a:r>
              <a:rPr lang="en-US" dirty="0"/>
              <a:t> Impulsiveness Test (BIT)</a:t>
            </a:r>
          </a:p>
        </p:txBody>
      </p:sp>
    </p:spTree>
    <p:extLst>
      <p:ext uri="{BB962C8B-B14F-4D97-AF65-F5344CB8AC3E}">
        <p14:creationId xmlns:p14="http://schemas.microsoft.com/office/powerpoint/2010/main" val="63405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2" y="1675106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17704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Extra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590C-2FA1-4A8B-AE4A-42553916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107"/>
            <a:ext cx="3720902" cy="1980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809E0-848C-42F8-81C6-B311E22A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876"/>
            <a:ext cx="3720902" cy="198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97A22-AFCD-4771-9C47-B21CE1A4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02" y="4511876"/>
            <a:ext cx="3720902" cy="198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D4A7-C41F-43DA-B360-F577FF85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38" y="2225602"/>
            <a:ext cx="3720902" cy="198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B2AAA-9BDA-402F-81D5-D305BA237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58" y="460049"/>
            <a:ext cx="3436219" cy="182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678BC-3B58-4840-B12F-76D9F4E76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520" y="1027906"/>
            <a:ext cx="4704233" cy="49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9E793D-C624-470B-9338-FB9CC5D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-126969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ACF constants for each participant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8526-D151-4CE7-BF97-67DCF560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8" y="3672023"/>
            <a:ext cx="3942410" cy="288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4C709-1064-49B8-8663-1A90F080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07" y="3926797"/>
            <a:ext cx="3506082" cy="256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128D0-CC50-415F-90D7-9E1B0952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" y="3862001"/>
            <a:ext cx="3683022" cy="269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346A-4172-471A-ABA0-B5728A73B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748" y="784564"/>
            <a:ext cx="3942410" cy="2887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FB52E-A074-4A8E-8F07-48F6D718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44" y="832058"/>
            <a:ext cx="3812718" cy="27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485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9043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765</Words>
  <Application>Microsoft Office PowerPoint</Application>
  <PresentationFormat>Widescreen</PresentationFormat>
  <Paragraphs>132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Ramping risk-taking</vt:lpstr>
      <vt:lpstr>PowerPoint Presentation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PowerPoint Presentation</vt:lpstr>
      <vt:lpstr>Task</vt:lpstr>
      <vt:lpstr>PowerPoint Presentation</vt:lpstr>
      <vt:lpstr>PowerPoint Presentation</vt:lpstr>
      <vt:lpstr>Current version</vt:lpstr>
      <vt:lpstr>Current task specifications and participants</vt:lpstr>
      <vt:lpstr>PowerPoint Presentation</vt:lpstr>
      <vt:lpstr>First order analyses</vt:lpstr>
      <vt:lpstr>PowerPoint Presentation</vt:lpstr>
      <vt:lpstr>Low Mag</vt:lpstr>
      <vt:lpstr>Mid Mag</vt:lpstr>
      <vt:lpstr>High Mag</vt:lpstr>
      <vt:lpstr>Low value (previously called odds)</vt:lpstr>
      <vt:lpstr>Mid value</vt:lpstr>
      <vt:lpstr>High value </vt:lpstr>
      <vt:lpstr>High RPE trials only </vt:lpstr>
      <vt:lpstr>Low RPE trials only </vt:lpstr>
      <vt:lpstr>PowerPoint Presentation</vt:lpstr>
      <vt:lpstr>PowerPoint Presentation</vt:lpstr>
      <vt:lpstr>Participants who failed any number of catch trials (n=82)</vt:lpstr>
      <vt:lpstr>Magnitude</vt:lpstr>
      <vt:lpstr>Value</vt:lpstr>
      <vt:lpstr>Participants who showed downwards decreasing RT slope, p&lt; .1 (n= 37)</vt:lpstr>
      <vt:lpstr>Participants who showed gambleRamp p&lt;.1 (n=18)</vt:lpstr>
      <vt:lpstr>Upper quartile of logical gamblers split (n=36)</vt:lpstr>
      <vt:lpstr>Participants who gambled more than 60% of time (n=45)</vt:lpstr>
      <vt:lpstr>PowerPoint Presentation</vt:lpstr>
      <vt:lpstr>Summary</vt:lpstr>
      <vt:lpstr>Future experiments</vt:lpstr>
      <vt:lpstr>Acknowledgements</vt:lpstr>
      <vt:lpstr>Extra Plots</vt:lpstr>
      <vt:lpstr>ACF constants for each participant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58</cp:revision>
  <dcterms:created xsi:type="dcterms:W3CDTF">2018-10-26T15:50:38Z</dcterms:created>
  <dcterms:modified xsi:type="dcterms:W3CDTF">2018-10-29T17:51:33Z</dcterms:modified>
</cp:coreProperties>
</file>