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183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6369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79552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2735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5921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59104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2290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5473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5" autoAdjust="0"/>
    <p:restoredTop sz="92714" autoAdjust="0"/>
  </p:normalViewPr>
  <p:slideViewPr>
    <p:cSldViewPr>
      <p:cViewPr>
        <p:scale>
          <a:sx n="33" d="100"/>
          <a:sy n="33" d="100"/>
        </p:scale>
        <p:origin x="1002" y="-708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8212C-E14D-47E6-BF5A-B7E00B760EDE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67A51-A136-4E03-91EB-3FC58591863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4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993183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3986369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5979552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7972735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9965921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9104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2290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5473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67A51-A136-4E03-91EB-3FC58591863F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78" y="9404948"/>
            <a:ext cx="36389945" cy="648954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5" y="17155954"/>
            <a:ext cx="29968191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5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625023" y="1212420"/>
            <a:ext cx="10435353" cy="2583204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18972" y="1212420"/>
            <a:ext cx="30592529" cy="25832046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1" y="19454635"/>
            <a:ext cx="36389945" cy="6012994"/>
          </a:xfrm>
        </p:spPr>
        <p:txBody>
          <a:bodyPr anchor="t"/>
          <a:lstStyle>
            <a:lvl1pPr algn="l">
              <a:defRPr sz="17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1" y="12831933"/>
            <a:ext cx="36389945" cy="662270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18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36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7955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273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592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5910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229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547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18976" y="7064225"/>
            <a:ext cx="20513940" cy="19980240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546444" y="7064225"/>
            <a:ext cx="20513940" cy="19980240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1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92" y="6776885"/>
            <a:ext cx="18915934" cy="282428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183" indent="0">
              <a:buNone/>
              <a:defRPr sz="8800" b="1"/>
            </a:lvl2pPr>
            <a:lvl3pPr marL="3986369" indent="0">
              <a:buNone/>
              <a:defRPr sz="7800" b="1"/>
            </a:lvl3pPr>
            <a:lvl4pPr marL="5979552" indent="0">
              <a:buNone/>
              <a:defRPr sz="6900" b="1"/>
            </a:lvl4pPr>
            <a:lvl5pPr marL="7972735" indent="0">
              <a:buNone/>
              <a:defRPr sz="6900" b="1"/>
            </a:lvl5pPr>
            <a:lvl6pPr marL="9965921" indent="0">
              <a:buNone/>
              <a:defRPr sz="6900" b="1"/>
            </a:lvl6pPr>
            <a:lvl7pPr marL="11959104" indent="0">
              <a:buNone/>
              <a:defRPr sz="6900" b="1"/>
            </a:lvl7pPr>
            <a:lvl8pPr marL="13952290" indent="0">
              <a:buNone/>
              <a:defRPr sz="6900" b="1"/>
            </a:lvl8pPr>
            <a:lvl9pPr marL="15945473" indent="0">
              <a:buNone/>
              <a:defRPr sz="69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92" y="9601167"/>
            <a:ext cx="18915934" cy="1744329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6" y="6776885"/>
            <a:ext cx="18923371" cy="282428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183" indent="0">
              <a:buNone/>
              <a:defRPr sz="8800" b="1"/>
            </a:lvl2pPr>
            <a:lvl3pPr marL="3986369" indent="0">
              <a:buNone/>
              <a:defRPr sz="7800" b="1"/>
            </a:lvl3pPr>
            <a:lvl4pPr marL="5979552" indent="0">
              <a:buNone/>
              <a:defRPr sz="6900" b="1"/>
            </a:lvl4pPr>
            <a:lvl5pPr marL="7972735" indent="0">
              <a:buNone/>
              <a:defRPr sz="6900" b="1"/>
            </a:lvl5pPr>
            <a:lvl6pPr marL="9965921" indent="0">
              <a:buNone/>
              <a:defRPr sz="6900" b="1"/>
            </a:lvl6pPr>
            <a:lvl7pPr marL="11959104" indent="0">
              <a:buNone/>
              <a:defRPr sz="6900" b="1"/>
            </a:lvl7pPr>
            <a:lvl8pPr marL="13952290" indent="0">
              <a:buNone/>
              <a:defRPr sz="6900" b="1"/>
            </a:lvl8pPr>
            <a:lvl9pPr marL="15945473" indent="0">
              <a:buNone/>
              <a:defRPr sz="69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6" y="9601167"/>
            <a:ext cx="18923371" cy="1744329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93" y="1205402"/>
            <a:ext cx="14084755" cy="5129967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9" y="1205411"/>
            <a:ext cx="23932928" cy="25839058"/>
          </a:xfrm>
        </p:spPr>
        <p:txBody>
          <a:bodyPr/>
          <a:lstStyle>
            <a:lvl1pPr>
              <a:defRPr sz="14000"/>
            </a:lvl1pPr>
            <a:lvl2pPr>
              <a:defRPr sz="121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93" y="6335376"/>
            <a:ext cx="14084755" cy="20709089"/>
          </a:xfrm>
        </p:spPr>
        <p:txBody>
          <a:bodyPr/>
          <a:lstStyle>
            <a:lvl1pPr marL="0" indent="0">
              <a:buNone/>
              <a:defRPr sz="6200"/>
            </a:lvl1pPr>
            <a:lvl2pPr marL="1993183" indent="0">
              <a:buNone/>
              <a:defRPr sz="5200"/>
            </a:lvl2pPr>
            <a:lvl3pPr marL="3986369" indent="0">
              <a:buNone/>
              <a:defRPr sz="4200"/>
            </a:lvl3pPr>
            <a:lvl4pPr marL="5979552" indent="0">
              <a:buNone/>
              <a:defRPr sz="3900"/>
            </a:lvl4pPr>
            <a:lvl5pPr marL="7972735" indent="0">
              <a:buNone/>
              <a:defRPr sz="3900"/>
            </a:lvl5pPr>
            <a:lvl6pPr marL="9965921" indent="0">
              <a:buNone/>
              <a:defRPr sz="3900"/>
            </a:lvl6pPr>
            <a:lvl7pPr marL="11959104" indent="0">
              <a:buNone/>
              <a:defRPr sz="3900"/>
            </a:lvl7pPr>
            <a:lvl8pPr marL="13952290" indent="0">
              <a:buNone/>
              <a:defRPr sz="3900"/>
            </a:lvl8pPr>
            <a:lvl9pPr marL="15945473" indent="0">
              <a:buNone/>
              <a:defRPr sz="3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2" y="21192649"/>
            <a:ext cx="25687020" cy="2501915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2" y="2705145"/>
            <a:ext cx="25687020" cy="18165128"/>
          </a:xfrm>
        </p:spPr>
        <p:txBody>
          <a:bodyPr/>
          <a:lstStyle>
            <a:lvl1pPr marL="0" indent="0">
              <a:buNone/>
              <a:defRPr sz="14000"/>
            </a:lvl1pPr>
            <a:lvl2pPr marL="1993183" indent="0">
              <a:buNone/>
              <a:defRPr sz="12100"/>
            </a:lvl2pPr>
            <a:lvl3pPr marL="3986369" indent="0">
              <a:buNone/>
              <a:defRPr sz="10400"/>
            </a:lvl3pPr>
            <a:lvl4pPr marL="5979552" indent="0">
              <a:buNone/>
              <a:defRPr sz="8800"/>
            </a:lvl4pPr>
            <a:lvl5pPr marL="7972735" indent="0">
              <a:buNone/>
              <a:defRPr sz="8800"/>
            </a:lvl5pPr>
            <a:lvl6pPr marL="9965921" indent="0">
              <a:buNone/>
              <a:defRPr sz="8800"/>
            </a:lvl6pPr>
            <a:lvl7pPr marL="11959104" indent="0">
              <a:buNone/>
              <a:defRPr sz="8800"/>
            </a:lvl7pPr>
            <a:lvl8pPr marL="13952290" indent="0">
              <a:buNone/>
              <a:defRPr sz="8800"/>
            </a:lvl8pPr>
            <a:lvl9pPr marL="15945473" indent="0">
              <a:buNone/>
              <a:defRPr sz="8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2" y="23694564"/>
            <a:ext cx="25687020" cy="3553128"/>
          </a:xfrm>
        </p:spPr>
        <p:txBody>
          <a:bodyPr/>
          <a:lstStyle>
            <a:lvl1pPr marL="0" indent="0">
              <a:buNone/>
              <a:defRPr sz="6200"/>
            </a:lvl1pPr>
            <a:lvl2pPr marL="1993183" indent="0">
              <a:buNone/>
              <a:defRPr sz="5200"/>
            </a:lvl2pPr>
            <a:lvl3pPr marL="3986369" indent="0">
              <a:buNone/>
              <a:defRPr sz="4200"/>
            </a:lvl3pPr>
            <a:lvl4pPr marL="5979552" indent="0">
              <a:buNone/>
              <a:defRPr sz="3900"/>
            </a:lvl4pPr>
            <a:lvl5pPr marL="7972735" indent="0">
              <a:buNone/>
              <a:defRPr sz="3900"/>
            </a:lvl5pPr>
            <a:lvl6pPr marL="9965921" indent="0">
              <a:buNone/>
              <a:defRPr sz="3900"/>
            </a:lvl6pPr>
            <a:lvl7pPr marL="11959104" indent="0">
              <a:buNone/>
              <a:defRPr sz="3900"/>
            </a:lvl7pPr>
            <a:lvl8pPr marL="13952290" indent="0">
              <a:buNone/>
              <a:defRPr sz="3900"/>
            </a:lvl8pPr>
            <a:lvl9pPr marL="15945473" indent="0">
              <a:buNone/>
              <a:defRPr sz="3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1"/>
            <a:ext cx="38530530" cy="5045869"/>
          </a:xfrm>
          <a:prstGeom prst="rect">
            <a:avLst/>
          </a:prstGeom>
        </p:spPr>
        <p:txBody>
          <a:bodyPr vert="horz" lIns="398636" tIns="199320" rIns="398636" bIns="1993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398636" tIns="199320" rIns="398636" bIns="1993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9"/>
            <a:ext cx="9989398" cy="1611876"/>
          </a:xfrm>
          <a:prstGeom prst="rect">
            <a:avLst/>
          </a:prstGeom>
        </p:spPr>
        <p:txBody>
          <a:bodyPr vert="horz" lIns="398636" tIns="199320" rIns="398636" bIns="19932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1F82-4E5B-4407-973D-C7AE76259AD1}" type="datetimeFigureOut">
              <a:rPr lang="de-DE" smtClean="0"/>
              <a:pPr/>
              <a:t>13.10.2018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1" y="28060649"/>
            <a:ext cx="13557039" cy="1611876"/>
          </a:xfrm>
          <a:prstGeom prst="rect">
            <a:avLst/>
          </a:prstGeom>
        </p:spPr>
        <p:txBody>
          <a:bodyPr vert="horz" lIns="398636" tIns="199320" rIns="398636" bIns="19932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9" y="28060649"/>
            <a:ext cx="9989398" cy="1611876"/>
          </a:xfrm>
          <a:prstGeom prst="rect">
            <a:avLst/>
          </a:prstGeom>
        </p:spPr>
        <p:txBody>
          <a:bodyPr vert="horz" lIns="398636" tIns="199320" rIns="398636" bIns="19932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63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87" indent="-1494887" algn="l" defTabSz="3986369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924" indent="-1245741" algn="l" defTabSz="3986369" rtl="0" eaLnBrk="1" latinLnBrk="0" hangingPunct="1">
        <a:spcBef>
          <a:spcPct val="20000"/>
        </a:spcBef>
        <a:buFont typeface="Arial" pitchFamily="34" charset="0"/>
        <a:buChar char="–"/>
        <a:defRPr sz="121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960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143" indent="-996591" algn="l" defTabSz="3986369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29" indent="-996591" algn="l" defTabSz="3986369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512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695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881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064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83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369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552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735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921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104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290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473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bgerundetes Rechteck 143"/>
          <p:cNvSpPr/>
          <p:nvPr/>
        </p:nvSpPr>
        <p:spPr>
          <a:xfrm>
            <a:off x="1553026" y="612695"/>
            <a:ext cx="39705650" cy="35591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rtlCol="0" anchor="ctr"/>
          <a:lstStyle/>
          <a:p>
            <a:pPr algn="ctr"/>
            <a:endParaRPr lang="en-US" noProof="1">
              <a:latin typeface="Arial"/>
              <a:cs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3610" y="521130"/>
            <a:ext cx="40396488" cy="4103308"/>
          </a:xfrm>
          <a:noFill/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6000" b="1" noProof="1">
                <a:solidFill>
                  <a:srgbClr val="333333"/>
                </a:solidFill>
                <a:latin typeface="Avenir Heavy"/>
                <a:ea typeface="Times New Roman"/>
                <a:cs typeface="Avenir Heavy"/>
              </a:rPr>
              <a:t>Ramping risk-taking: Progressing value function increases gambling in humans</a:t>
            </a:r>
            <a:br>
              <a:rPr lang="en-US" sz="6900" kern="1400" noProof="1">
                <a:solidFill>
                  <a:schemeClr val="tx2">
                    <a:lumMod val="75000"/>
                  </a:schemeClr>
                </a:solidFill>
                <a:latin typeface="Avenir Light"/>
                <a:ea typeface="Times New Roman"/>
                <a:cs typeface="Avenir Light"/>
              </a:rPr>
            </a:br>
            <a:r>
              <a:rPr lang="en-US" sz="40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Guillaume J. Pagnier</a:t>
            </a:r>
            <a:r>
              <a:rPr lang="en-US" sz="40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1,2</a:t>
            </a:r>
            <a:r>
              <a:rPr lang="en-US" sz="40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, Andrew Westbrook</a:t>
            </a:r>
            <a:r>
              <a:rPr lang="en-US" sz="40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2</a:t>
            </a:r>
            <a:r>
              <a:rPr lang="en-US" sz="40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 &amp; Michael J. Frank</a:t>
            </a:r>
            <a:r>
              <a:rPr lang="en-US" sz="40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1,2</a:t>
            </a:r>
            <a:br>
              <a:rPr lang="en-US" sz="69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</a:br>
            <a:r>
              <a:rPr lang="en-US" sz="32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1</a:t>
            </a:r>
            <a:r>
              <a:rPr lang="en-US" sz="32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Department of Neuroscience, Brown University </a:t>
            </a:r>
            <a:r>
              <a:rPr lang="en-US" sz="32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2</a:t>
            </a:r>
            <a:r>
              <a:rPr lang="en-US" sz="32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Department of Cognitive, Linguistic and Psychological Sciences, Brown University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2241640" y="4536503"/>
            <a:ext cx="1980000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Results</a:t>
            </a:r>
            <a:r>
              <a:rPr lang="en-US" sz="4000" noProof="1">
                <a:solidFill>
                  <a:srgbClr val="000000"/>
                </a:solidFill>
                <a:latin typeface="Avenir Heavy"/>
                <a:cs typeface="Avenir Heavy"/>
              </a:rPr>
              <a:t> </a:t>
            </a:r>
          </a:p>
        </p:txBody>
      </p:sp>
      <p:sp>
        <p:nvSpPr>
          <p:cNvPr id="141" name="Abgerundetes Rechteck 140"/>
          <p:cNvSpPr/>
          <p:nvPr/>
        </p:nvSpPr>
        <p:spPr>
          <a:xfrm>
            <a:off x="33791226" y="18027900"/>
            <a:ext cx="8568952" cy="73348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numCol="1" rtlCol="0" anchor="t"/>
          <a:lstStyle/>
          <a:p>
            <a:pPr marL="476250" indent="-476250"/>
            <a:r>
              <a:rPr lang="en-US" sz="2400" noProof="1">
                <a:solidFill>
                  <a:schemeClr val="tx1"/>
                </a:solidFill>
                <a:latin typeface="Avenir Light" panose="020B0402020203020204" pitchFamily="34" charset="77"/>
              </a:rPr>
              <a:t> </a:t>
            </a:r>
          </a:p>
          <a:p>
            <a:endParaRPr lang="en-US" sz="2800" noProof="1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1149732" y="4751094"/>
            <a:ext cx="19985245" cy="105128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rtlCol="0" anchor="t"/>
          <a:lstStyle/>
          <a:p>
            <a:endParaRPr lang="en-US" sz="2400" b="1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  <a:latin typeface="Avenir Roman" panose="02000503020000020003" pitchFamily="2" charset="0"/>
              </a:rPr>
              <a:t>Phasic dopamine (DA) spikes in the striatum occur when participants experience reward, effectively reinforcing rewarding actions. This DA spike is called a positive Reward Prediction Error (RPE). Phasic RPEs are key to learning, evidenced in rodents and in humans (Fig 1A).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  <a:latin typeface="Avenir Roman" panose="02000503020000020003" pitchFamily="2" charset="0"/>
              </a:rPr>
              <a:t>Seperately from providing RPEs, DA also encodes motivation and vigor. Slowly changing levels of striatal DA (tonic) corresponds to opportunity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  <a:latin typeface="Avenir Roman" panose="02000503020000020003" pitchFamily="2" charset="0"/>
              </a:rPr>
              <a:t>Hamid et al., 2015  unified the concepts of tonic (motivation) and phasic (learning) DA, showing that dynamically evolving levels of striatal DA signal cost/benefit (a value signal) in rodents (Fig 1B).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  <a:latin typeface="Avenir Roman" panose="02000503020000020003" pitchFamily="2" charset="0"/>
              </a:rPr>
              <a:t>Extending this idea of DA’s purpose, other work has been done showing that pharmacologically manipulating DA affects humans’ cost/benefit risky decision 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  <a:latin typeface="Avenir Roman" panose="02000503020000020003" pitchFamily="2" charset="0"/>
              </a:rPr>
              <a:t>There is also evidence that rodents experience striatal DA ramping as they approach a reward. This striatal DA ramp scales to the distance to the reward (Fig. 1C).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  <a:latin typeface="Avenir Roman" panose="02000503020000020003" pitchFamily="2" charset="0"/>
              </a:rPr>
              <a:t>If humans and rodents striatal DA dynamics are similar, than humans’ cost/benefit calculations should change as a function of proximity to reward.</a:t>
            </a:r>
          </a:p>
          <a:p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noProof="1">
              <a:solidFill>
                <a:sysClr val="windowText" lastClr="000000"/>
              </a:solidFill>
              <a:latin typeface="Avenir Roman" panose="02000503020000020003" pitchFamily="2" charset="0"/>
            </a:endParaRPr>
          </a:p>
          <a:p>
            <a:endParaRPr lang="en-US" sz="2400" noProof="1">
              <a:solidFill>
                <a:sysClr val="windowText" lastClr="000000"/>
              </a:solidFill>
              <a:latin typeface="Avenir Roman" panose="02000503020000020003" pitchFamily="2" charset="0"/>
              <a:cs typeface="Avenir Light"/>
            </a:endParaRPr>
          </a:p>
          <a:p>
            <a:endParaRPr lang="en-US" sz="2400" noProof="1">
              <a:solidFill>
                <a:sysClr val="windowText" lastClr="000000"/>
              </a:solidFill>
              <a:latin typeface="Avenir Roman" panose="02000503020000020003" pitchFamily="2" charset="0"/>
              <a:cs typeface="Avenir Light"/>
            </a:endParaRPr>
          </a:p>
          <a:p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  <a:cs typeface="Avenir Light"/>
            </a:endParaRPr>
          </a:p>
          <a:p>
            <a:pPr marL="457200" indent="-457200">
              <a:buFont typeface="Arial"/>
              <a:buChar char="•"/>
            </a:pPr>
            <a:endParaRPr lang="en-US" sz="3200" noProof="1">
              <a:solidFill>
                <a:schemeClr val="tx1"/>
              </a:solidFill>
              <a:latin typeface="Avenir Roman" panose="02000503020000020003" pitchFamily="2" charset="0"/>
              <a:cs typeface="Avenir Light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811563" y="4536502"/>
            <a:ext cx="1980000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latin typeface="Avenir Heavy"/>
                <a:cs typeface="Avenir Heavy"/>
              </a:rPr>
              <a:t>Background</a:t>
            </a:r>
            <a:endParaRPr lang="en-US" sz="4000" noProof="1">
              <a:latin typeface="Avenir Heavy"/>
              <a:cs typeface="Avenir Heavy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846552" y="21691027"/>
            <a:ext cx="19793546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Conclusions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2159136" y="26130639"/>
            <a:ext cx="19646663" cy="2864745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r>
              <a:rPr lang="en-US" sz="2000" b="1" noProof="1">
                <a:solidFill>
                  <a:srgbClr val="000000"/>
                </a:solidFill>
                <a:latin typeface="Avenir Roman" panose="02000503020000020003"/>
                <a:cs typeface="Avenir Heavy"/>
              </a:rPr>
              <a:t>References: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venir Roman" panose="02000503020000020003"/>
              </a:rPr>
              <a:t>Schultz, W. (2001). Book review: Reward signaling by dopamine neurons. </a:t>
            </a:r>
            <a:r>
              <a:rPr lang="en-US" sz="2000" i="1" dirty="0">
                <a:latin typeface="Avenir Roman" panose="02000503020000020003"/>
              </a:rPr>
              <a:t>The Neuroscientist</a:t>
            </a:r>
            <a:r>
              <a:rPr lang="en-US" sz="2000" dirty="0">
                <a:latin typeface="Avenir Roman" panose="02000503020000020003"/>
              </a:rPr>
              <a:t>, </a:t>
            </a:r>
            <a:r>
              <a:rPr lang="en-US" sz="2000" i="1" dirty="0">
                <a:latin typeface="Avenir Roman" panose="02000503020000020003"/>
              </a:rPr>
              <a:t>7</a:t>
            </a:r>
            <a:r>
              <a:rPr lang="en-US" sz="2000" dirty="0">
                <a:latin typeface="Avenir Roman" panose="02000503020000020003"/>
              </a:rPr>
              <a:t>(4), 293-302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venir Roman" panose="02000503020000020003"/>
              </a:rPr>
              <a:t>Howe, M. W., Tierney, P. L., Sandberg, S. G., Phillips, P. E., &amp; </a:t>
            </a:r>
            <a:r>
              <a:rPr lang="en-US" sz="2000" dirty="0" err="1">
                <a:latin typeface="Avenir Roman" panose="02000503020000020003"/>
              </a:rPr>
              <a:t>Graybiel</a:t>
            </a:r>
            <a:r>
              <a:rPr lang="en-US" sz="2000" dirty="0">
                <a:latin typeface="Avenir Roman" panose="02000503020000020003"/>
              </a:rPr>
              <a:t>, A. M. (2013). Prolonged dopamine </a:t>
            </a:r>
            <a:r>
              <a:rPr lang="en-US" sz="2000" dirty="0" err="1">
                <a:latin typeface="Avenir Roman" panose="02000503020000020003"/>
              </a:rPr>
              <a:t>signalling</a:t>
            </a:r>
            <a:r>
              <a:rPr lang="en-US" sz="2000" dirty="0">
                <a:latin typeface="Avenir Roman" panose="02000503020000020003"/>
              </a:rPr>
              <a:t> in striatum signals proximity and value of distant rewards. </a:t>
            </a:r>
            <a:r>
              <a:rPr lang="en-US" sz="2000" i="1" dirty="0">
                <a:latin typeface="Avenir Roman" panose="02000503020000020003"/>
              </a:rPr>
              <a:t>Nature</a:t>
            </a:r>
            <a:r>
              <a:rPr lang="en-US" sz="2000" dirty="0">
                <a:latin typeface="Avenir Roman" panose="02000503020000020003"/>
              </a:rPr>
              <a:t>, </a:t>
            </a:r>
            <a:r>
              <a:rPr lang="en-US" sz="2000" i="1" dirty="0">
                <a:latin typeface="Avenir Roman" panose="02000503020000020003"/>
              </a:rPr>
              <a:t>500</a:t>
            </a:r>
            <a:r>
              <a:rPr lang="en-US" sz="2000" dirty="0">
                <a:latin typeface="Avenir Roman" panose="02000503020000020003"/>
              </a:rPr>
              <a:t>(7464), 575.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venir Roman" panose="02000503020000020003"/>
              </a:rPr>
              <a:t>Hamid, A. A., Pettibone, J. R., Mabrouk, O. S., Hetrick, V. L., Schmidt, R., Vander </a:t>
            </a:r>
            <a:r>
              <a:rPr lang="en-US" sz="2000" dirty="0" err="1">
                <a:latin typeface="Avenir Roman" panose="02000503020000020003"/>
              </a:rPr>
              <a:t>Weele</a:t>
            </a:r>
            <a:r>
              <a:rPr lang="en-US" sz="2000" dirty="0">
                <a:latin typeface="Avenir Roman" panose="02000503020000020003"/>
              </a:rPr>
              <a:t>, C. M., ... &amp; </a:t>
            </a:r>
            <a:r>
              <a:rPr lang="en-US" sz="2000" dirty="0" err="1">
                <a:latin typeface="Avenir Roman" panose="02000503020000020003"/>
              </a:rPr>
              <a:t>Berke</a:t>
            </a:r>
            <a:r>
              <a:rPr lang="en-US" sz="2000" dirty="0">
                <a:latin typeface="Avenir Roman" panose="02000503020000020003"/>
              </a:rPr>
              <a:t>, J. D. (2016). Mesolimbic dopamine signals the value of work. </a:t>
            </a:r>
            <a:r>
              <a:rPr lang="en-US" sz="2000" i="1" dirty="0">
                <a:latin typeface="Avenir Roman" panose="02000503020000020003"/>
              </a:rPr>
              <a:t>Nature neuroscience</a:t>
            </a:r>
            <a:r>
              <a:rPr lang="en-US" sz="2000" dirty="0">
                <a:latin typeface="Avenir Roman" panose="02000503020000020003"/>
              </a:rPr>
              <a:t>, </a:t>
            </a:r>
            <a:r>
              <a:rPr lang="en-US" sz="2000" i="1" dirty="0">
                <a:latin typeface="Avenir Roman" panose="02000503020000020003"/>
              </a:rPr>
              <a:t>19</a:t>
            </a:r>
            <a:r>
              <a:rPr lang="en-US" sz="2000" dirty="0">
                <a:latin typeface="Avenir Roman" panose="02000503020000020003"/>
              </a:rPr>
              <a:t>(1), 117.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venir Roman" panose="02000503020000020003"/>
              </a:rPr>
              <a:t>Collins, A. G., &amp; Frank, M. J. (2014). Opponent actor learning (</a:t>
            </a:r>
            <a:r>
              <a:rPr lang="en-US" sz="2000" dirty="0" err="1">
                <a:latin typeface="Avenir Roman" panose="02000503020000020003"/>
              </a:rPr>
              <a:t>OpAL</a:t>
            </a:r>
            <a:r>
              <a:rPr lang="en-US" sz="2000" dirty="0">
                <a:latin typeface="Avenir Roman" panose="02000503020000020003"/>
              </a:rPr>
              <a:t>): Modeling interactive effects of striatal dopamine on reinforcement learning and choice incentive. </a:t>
            </a:r>
            <a:r>
              <a:rPr lang="en-US" sz="2000" i="1" dirty="0">
                <a:latin typeface="Avenir Roman" panose="02000503020000020003"/>
              </a:rPr>
              <a:t>Psychological review</a:t>
            </a:r>
            <a:r>
              <a:rPr lang="en-US" sz="2000" dirty="0">
                <a:latin typeface="Avenir Roman" panose="02000503020000020003"/>
              </a:rPr>
              <a:t>, </a:t>
            </a:r>
            <a:r>
              <a:rPr lang="en-US" sz="2000" i="1" dirty="0">
                <a:latin typeface="Avenir Roman" panose="02000503020000020003"/>
              </a:rPr>
              <a:t>121</a:t>
            </a:r>
            <a:r>
              <a:rPr lang="en-US" sz="2000" dirty="0">
                <a:latin typeface="Avenir Roman" panose="02000503020000020003"/>
              </a:rPr>
              <a:t>(3), 337.</a:t>
            </a:r>
            <a:endParaRPr lang="en-US" sz="2000" noProof="1">
              <a:latin typeface="Avenir Roman" panose="02000503020000020003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3791226" y="5472607"/>
            <a:ext cx="8136904" cy="1137588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rtlCol="0" anchor="t"/>
          <a:lstStyle/>
          <a:p>
            <a:pPr marL="457200" indent="-457200">
              <a:buFont typeface="Arial"/>
              <a:buChar char="•"/>
            </a:pPr>
            <a:endParaRPr lang="en-US" sz="3200" noProof="1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Brown Logo_2016_2 Color Process ST_130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12" y="880027"/>
            <a:ext cx="2475370" cy="2879989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33791226" y="26210911"/>
            <a:ext cx="8640960" cy="22481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numCol="1" rtlCol="0" anchor="t"/>
          <a:lstStyle/>
          <a:p>
            <a:endParaRPr lang="en-US" sz="2400" noProof="1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801428"/>
            <a:ext cx="805058" cy="160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98636" tIns="199320" rIns="398636" bIns="1993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noProof="1">
              <a:latin typeface="Arial"/>
              <a:cs typeface="Arial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28717" y="17154309"/>
            <a:ext cx="1927676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Question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1721861" y="21590627"/>
            <a:ext cx="968398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noProof="1">
                <a:latin typeface="Avenir Heavy"/>
                <a:cs typeface="Avenir Heavy"/>
              </a:rPr>
              <a:t>Subjects</a:t>
            </a:r>
            <a:endParaRPr lang="en-US" sz="3200" noProof="1">
              <a:latin typeface="Avenir Heavy"/>
              <a:cs typeface="Avenir Heavy"/>
            </a:endParaRP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207 Participants were recruited via Amazon’s mechanical turk; (127 male; 76 female; 4 declined to answer) and were between the age of 18-40.</a:t>
            </a: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Participants underwent 133 trials (~45 minutes) and were given $3 base pay plus whatever they won on a chosen trial (0$ - $4 extra).</a:t>
            </a: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There was the option to gamble on 86.39 % of trials.</a:t>
            </a: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Trials were broken down into low/mid/high value and low/mid/high mag</a:t>
            </a:r>
          </a:p>
          <a:p>
            <a:pPr>
              <a:spcAft>
                <a:spcPts val="600"/>
              </a:spcAft>
            </a:pPr>
            <a:endParaRPr lang="en-US" sz="3200" noProof="1">
              <a:latin typeface="Avenir Heavy"/>
              <a:cs typeface="Avenir Heavy"/>
            </a:endParaRPr>
          </a:p>
        </p:txBody>
      </p:sp>
      <p:sp>
        <p:nvSpPr>
          <p:cNvPr id="108" name="Textfeld 21">
            <a:extLst>
              <a:ext uri="{FF2B5EF4-FFF2-40B4-BE49-F238E27FC236}">
                <a16:creationId xmlns:a16="http://schemas.microsoft.com/office/drawing/2014/main" id="{D50DA873-9B99-3848-9472-381EDD5CE4D1}"/>
              </a:ext>
            </a:extLst>
          </p:cNvPr>
          <p:cNvSpPr txBox="1"/>
          <p:nvPr/>
        </p:nvSpPr>
        <p:spPr>
          <a:xfrm>
            <a:off x="2206980" y="21590627"/>
            <a:ext cx="905269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b="1" noProof="1">
                <a:latin typeface="Avenir Roman" panose="02000503020000020003" pitchFamily="2" charset="0"/>
                <a:cs typeface="Avenir Heavy"/>
              </a:rPr>
              <a:t>Task</a:t>
            </a:r>
          </a:p>
          <a:p>
            <a:pPr>
              <a:spcAft>
                <a:spcPts val="600"/>
              </a:spcAft>
            </a:pPr>
            <a:endParaRPr lang="en-US" sz="2400" noProof="1">
              <a:latin typeface="Avenir Roman" panose="02000503020000020003" pitchFamily="2" charset="0"/>
            </a:endParaRPr>
          </a:p>
          <a:p>
            <a:pPr>
              <a:spcAft>
                <a:spcPts val="600"/>
              </a:spcAft>
            </a:pPr>
            <a:endParaRPr lang="en-US" sz="2400" noProof="1">
              <a:latin typeface="Avenir Roman" panose="02000503020000020003" pitchFamily="2" charset="0"/>
              <a:cs typeface="Avenir Light"/>
            </a:endParaRPr>
          </a:p>
          <a:p>
            <a:pPr marL="457200" indent="-457200">
              <a:buFont typeface="Arial"/>
              <a:buChar char="•"/>
            </a:pPr>
            <a:endParaRPr lang="en-US" sz="2400" noProof="1">
              <a:latin typeface="Avenir Roman" panose="02000503020000020003" pitchFamily="2" charset="0"/>
              <a:cs typeface="Avenir Light"/>
            </a:endParaRPr>
          </a:p>
          <a:p>
            <a:endParaRPr lang="en-US" sz="2400" noProof="1">
              <a:latin typeface="Avenir Roman" panose="02000503020000020003" pitchFamily="2" charset="0"/>
              <a:cs typeface="Avenir Heavy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121B25-CB42-274B-A54F-31FC6F41C355}"/>
              </a:ext>
            </a:extLst>
          </p:cNvPr>
          <p:cNvSpPr/>
          <p:nvPr/>
        </p:nvSpPr>
        <p:spPr>
          <a:xfrm>
            <a:off x="22310814" y="20281257"/>
            <a:ext cx="18340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latin typeface="Avenir Roman" panose="02000503020000020003" pitchFamily="2" charset="0"/>
              </a:rPr>
              <a:t>Fig 1</a:t>
            </a:r>
            <a:r>
              <a:rPr lang="nb-NO" sz="2000" dirty="0">
                <a:latin typeface="Avenir Roman" panose="02000503020000020003" pitchFamily="2" charset="0"/>
              </a:rPr>
              <a:t>. </a:t>
            </a:r>
            <a:r>
              <a:rPr lang="nb-NO" sz="2000" b="1" dirty="0">
                <a:latin typeface="Avenir Roman" panose="02000503020000020003" pitchFamily="2" charset="0"/>
              </a:rPr>
              <a:t>A. </a:t>
            </a:r>
            <a:r>
              <a:rPr lang="nb-NO" sz="2000" dirty="0" err="1">
                <a:latin typeface="Avenir Roman" panose="02000503020000020003" pitchFamily="2" charset="0"/>
              </a:rPr>
              <a:t>Error</a:t>
            </a:r>
            <a:r>
              <a:rPr lang="nb-NO" sz="2000" dirty="0">
                <a:latin typeface="Avenir Roman" panose="02000503020000020003" pitchFamily="2" charset="0"/>
              </a:rPr>
              <a:t> bars </a:t>
            </a:r>
            <a:r>
              <a:rPr lang="nb-NO" sz="2000" dirty="0" err="1">
                <a:latin typeface="Avenir Roman" panose="02000503020000020003" pitchFamily="2" charset="0"/>
              </a:rPr>
              <a:t>represent</a:t>
            </a:r>
            <a:r>
              <a:rPr lang="nb-NO" sz="2000" dirty="0">
                <a:latin typeface="Avenir Roman" panose="02000503020000020003" pitchFamily="2" charset="0"/>
              </a:rPr>
              <a:t> 95% </a:t>
            </a:r>
            <a:r>
              <a:rPr lang="nb-NO" sz="2000" dirty="0" err="1">
                <a:latin typeface="Avenir Roman" panose="02000503020000020003" pitchFamily="2" charset="0"/>
              </a:rPr>
              <a:t>highest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density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intervals</a:t>
            </a:r>
            <a:r>
              <a:rPr lang="nb-NO" sz="2000" dirty="0">
                <a:latin typeface="Avenir Roman" panose="02000503020000020003" pitchFamily="2" charset="0"/>
              </a:rPr>
              <a:t> (HDI). </a:t>
            </a:r>
            <a:r>
              <a:rPr lang="nb-NO" sz="2000" b="1" dirty="0">
                <a:latin typeface="Avenir Roman" panose="02000503020000020003" pitchFamily="2" charset="0"/>
              </a:rPr>
              <a:t>B.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Density</a:t>
            </a:r>
            <a:r>
              <a:rPr lang="nb-NO" sz="2000" dirty="0">
                <a:latin typeface="Avenir Roman" panose="02000503020000020003" pitchFamily="2" charset="0"/>
              </a:rPr>
              <a:t> plots are </a:t>
            </a:r>
            <a:r>
              <a:rPr lang="nb-NO" sz="2000" dirty="0" err="1">
                <a:latin typeface="Avenir Roman" panose="02000503020000020003" pitchFamily="2" charset="0"/>
              </a:rPr>
              <a:t>posterior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distributions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of</a:t>
            </a:r>
            <a:r>
              <a:rPr lang="nb-NO" sz="2000" dirty="0">
                <a:latin typeface="Avenir Roman" panose="02000503020000020003" pitchFamily="2" charset="0"/>
              </a:rPr>
              <a:t> medication response x </a:t>
            </a:r>
            <a:r>
              <a:rPr lang="nb-NO" sz="2000" dirty="0" err="1">
                <a:latin typeface="Avenir Roman" panose="02000503020000020003" pitchFamily="2" charset="0"/>
              </a:rPr>
              <a:t>session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interaction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effects</a:t>
            </a:r>
            <a:r>
              <a:rPr lang="nb-NO" sz="2000" dirty="0">
                <a:latin typeface="Avenir Roman" panose="02000503020000020003" pitchFamily="2" charset="0"/>
              </a:rPr>
              <a:t>, and </a:t>
            </a:r>
            <a:r>
              <a:rPr lang="nb-NO" sz="2000" dirty="0" err="1">
                <a:latin typeface="Avenir Roman" panose="02000503020000020003" pitchFamily="2" charset="0"/>
              </a:rPr>
              <a:t>horizontal</a:t>
            </a:r>
            <a:r>
              <a:rPr lang="nb-NO" sz="2000" dirty="0">
                <a:latin typeface="Avenir Roman" panose="02000503020000020003" pitchFamily="2" charset="0"/>
              </a:rPr>
              <a:t> bars show </a:t>
            </a:r>
            <a:r>
              <a:rPr lang="nb-NO" sz="2000" dirty="0" err="1">
                <a:latin typeface="Avenir Roman" panose="02000503020000020003" pitchFamily="2" charset="0"/>
              </a:rPr>
              <a:t>the</a:t>
            </a:r>
            <a:r>
              <a:rPr lang="nb-NO" sz="2000" dirty="0">
                <a:latin typeface="Avenir Roman" panose="02000503020000020003" pitchFamily="2" charset="0"/>
              </a:rPr>
              <a:t> 95% HDI. </a:t>
            </a:r>
            <a:r>
              <a:rPr lang="nb-NO" sz="2000" b="1" dirty="0">
                <a:latin typeface="Avenir Roman" panose="02000503020000020003" pitchFamily="2" charset="0"/>
              </a:rPr>
              <a:t>C. </a:t>
            </a:r>
            <a:r>
              <a:rPr lang="nb-NO" sz="2000" dirty="0" err="1">
                <a:latin typeface="Avenir Roman" panose="02000503020000020003" pitchFamily="2" charset="0"/>
              </a:rPr>
              <a:t>Quantile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probability</a:t>
            </a:r>
            <a:r>
              <a:rPr lang="nb-NO" sz="2000" dirty="0">
                <a:latin typeface="Avenir Roman" panose="02000503020000020003" pitchFamily="2" charset="0"/>
              </a:rPr>
              <a:t> plot and </a:t>
            </a:r>
            <a:r>
              <a:rPr lang="nb-NO" sz="2000" dirty="0" err="1">
                <a:latin typeface="Avenir Roman" panose="02000503020000020003" pitchFamily="2" charset="0"/>
              </a:rPr>
              <a:t>density</a:t>
            </a:r>
            <a:r>
              <a:rPr lang="nb-NO" sz="2000" dirty="0">
                <a:latin typeface="Avenir Roman" panose="02000503020000020003" pitchFamily="2" charset="0"/>
              </a:rPr>
              <a:t> plot for </a:t>
            </a:r>
            <a:r>
              <a:rPr lang="nb-NO" sz="2000" dirty="0" err="1">
                <a:latin typeface="Avenir Roman" panose="02000503020000020003" pitchFamily="2" charset="0"/>
              </a:rPr>
              <a:t>observed</a:t>
            </a:r>
            <a:r>
              <a:rPr lang="nb-NO" sz="2000" dirty="0">
                <a:latin typeface="Avenir Roman" panose="02000503020000020003" pitchFamily="2" charset="0"/>
              </a:rPr>
              <a:t> and </a:t>
            </a:r>
            <a:r>
              <a:rPr lang="nb-NO" sz="2000" dirty="0" err="1">
                <a:latin typeface="Avenir Roman" panose="02000503020000020003" pitchFamily="2" charset="0"/>
              </a:rPr>
              <a:t>predicted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accuracy</a:t>
            </a:r>
            <a:r>
              <a:rPr lang="nb-NO" sz="2000" dirty="0">
                <a:latin typeface="Avenir Roman" panose="02000503020000020003" pitchFamily="2" charset="0"/>
              </a:rPr>
              <a:t> and response time </a:t>
            </a:r>
            <a:r>
              <a:rPr lang="nb-NO" sz="2000" dirty="0" err="1">
                <a:latin typeface="Avenir Roman" panose="02000503020000020003" pitchFamily="2" charset="0"/>
              </a:rPr>
              <a:t>across</a:t>
            </a:r>
            <a:r>
              <a:rPr lang="nb-NO" sz="2000" dirty="0">
                <a:latin typeface="Avenir Roman" panose="02000503020000020003" pitchFamily="2" charset="0"/>
              </a:rPr>
              <a:t> </a:t>
            </a:r>
            <a:r>
              <a:rPr lang="nb-NO" sz="2000" dirty="0" err="1">
                <a:latin typeface="Avenir Roman" panose="02000503020000020003" pitchFamily="2" charset="0"/>
              </a:rPr>
              <a:t>conditions</a:t>
            </a:r>
            <a:r>
              <a:rPr lang="nb-NO" sz="2000" dirty="0">
                <a:latin typeface="Avenir Roman" panose="02000503020000020003" pitchFamily="2" charset="0"/>
              </a:rPr>
              <a:t>.</a:t>
            </a:r>
            <a:endParaRPr lang="nb-NO" sz="2000" b="1" dirty="0">
              <a:effectLst/>
              <a:latin typeface="Avenir Roman" panose="02000503020000020003" pitchFamily="2" charset="0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B549004F-08E4-EE40-8988-4A3DFC0BBF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5345" y="1051545"/>
            <a:ext cx="2073960" cy="24195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7948FF0-3E34-0240-8401-EA11A32A3D43}"/>
              </a:ext>
            </a:extLst>
          </p:cNvPr>
          <p:cNvSpPr txBox="1"/>
          <p:nvPr/>
        </p:nvSpPr>
        <p:spPr>
          <a:xfrm>
            <a:off x="2250455" y="1133452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04E716-F127-A94F-9B6E-A16A7A81E0A3}"/>
              </a:ext>
            </a:extLst>
          </p:cNvPr>
          <p:cNvSpPr txBox="1"/>
          <p:nvPr/>
        </p:nvSpPr>
        <p:spPr>
          <a:xfrm>
            <a:off x="8350886" y="11334526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103884-D6C1-BD49-88E6-38731321490B}"/>
              </a:ext>
            </a:extLst>
          </p:cNvPr>
          <p:cNvSpPr txBox="1"/>
          <p:nvPr/>
        </p:nvSpPr>
        <p:spPr>
          <a:xfrm>
            <a:off x="22687640" y="61619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00E4FBB-59AA-FA4F-A72D-74DD6163F17D}"/>
              </a:ext>
            </a:extLst>
          </p:cNvPr>
          <p:cNvSpPr txBox="1"/>
          <p:nvPr/>
        </p:nvSpPr>
        <p:spPr>
          <a:xfrm>
            <a:off x="29243137" y="5101215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3E6F8C-E9A0-A24C-B745-5F7B16133CC9}"/>
              </a:ext>
            </a:extLst>
          </p:cNvPr>
          <p:cNvSpPr txBox="1"/>
          <p:nvPr/>
        </p:nvSpPr>
        <p:spPr>
          <a:xfrm>
            <a:off x="34393549" y="5517117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C</a:t>
            </a:r>
          </a:p>
        </p:txBody>
      </p:sp>
      <p:sp>
        <p:nvSpPr>
          <p:cNvPr id="159" name="Textfeld 47">
            <a:extLst>
              <a:ext uri="{FF2B5EF4-FFF2-40B4-BE49-F238E27FC236}">
                <a16:creationId xmlns:a16="http://schemas.microsoft.com/office/drawing/2014/main" id="{FB237A7F-6258-434A-8A64-7A6647A79ED4}"/>
              </a:ext>
            </a:extLst>
          </p:cNvPr>
          <p:cNvSpPr txBox="1"/>
          <p:nvPr/>
        </p:nvSpPr>
        <p:spPr>
          <a:xfrm>
            <a:off x="22201696" y="22956193"/>
            <a:ext cx="19253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noProof="1">
                <a:latin typeface="Avenir Roman" panose="02000503020000020003" pitchFamily="2" charset="0"/>
              </a:rPr>
              <a:t>The later the gamble interrupted in the progress bar (i.e. the closer the participant was to the reward), the more likely a participant gambled and the lower their RT tended to be.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noProof="1">
                <a:latin typeface="Avenir Roman" panose="02000503020000020003" pitchFamily="2" charset="0"/>
              </a:rPr>
              <a:t>The more pronounced a participant’s gamble ramp was, the more negative their RT ramp tended to be.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noProof="1">
                <a:latin typeface="Avenir Roman" panose="02000503020000020003" pitchFamily="2" charset="0"/>
              </a:rPr>
              <a:t>Magnitude had no effect on driving the decision to gamble. Value did.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noProof="1">
                <a:latin typeface="Avenir Roman" panose="02000503020000020003" pitchFamily="2" charset="0"/>
              </a:rPr>
              <a:t>These pilot data are consistent with the theory that DA dynamics modulate a value function in humans.</a:t>
            </a:r>
            <a:endParaRPr lang="en-US" sz="3000" noProof="1">
              <a:latin typeface="Avenir Roman" panose="02000503020000020003" pitchFamily="2" charset="0"/>
            </a:endParaRPr>
          </a:p>
          <a:p>
            <a:endParaRPr lang="en-US" sz="2400" noProof="1">
              <a:latin typeface="Avenir Roman" panose="02000503020000020003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032A6DA-25D1-6C4C-A4D5-DC8C61088CE9}"/>
              </a:ext>
            </a:extLst>
          </p:cNvPr>
          <p:cNvSpPr/>
          <p:nvPr/>
        </p:nvSpPr>
        <p:spPr>
          <a:xfrm>
            <a:off x="22735571" y="10308107"/>
            <a:ext cx="596081" cy="339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FCCD03B-F973-184F-B1B0-D50C847089BD}"/>
              </a:ext>
            </a:extLst>
          </p:cNvPr>
          <p:cNvSpPr/>
          <p:nvPr/>
        </p:nvSpPr>
        <p:spPr>
          <a:xfrm>
            <a:off x="22459312" y="11517430"/>
            <a:ext cx="276259" cy="43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FB0CF-4B0D-8E43-8145-905B9A9BE097}"/>
              </a:ext>
            </a:extLst>
          </p:cNvPr>
          <p:cNvSpPr/>
          <p:nvPr/>
        </p:nvSpPr>
        <p:spPr>
          <a:xfrm>
            <a:off x="22956995" y="13220942"/>
            <a:ext cx="276259" cy="43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6EA4-3F15-4C4D-BF5D-B9FEDF9EE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464" y="1524146"/>
            <a:ext cx="5118538" cy="179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403E6E-102D-4D9F-82FF-4E086E89C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49" y="12860721"/>
            <a:ext cx="2245601" cy="36114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DF3AFD-AAF1-4F27-8A78-45F62D1D581D}"/>
              </a:ext>
            </a:extLst>
          </p:cNvPr>
          <p:cNvSpPr txBox="1"/>
          <p:nvPr/>
        </p:nvSpPr>
        <p:spPr>
          <a:xfrm>
            <a:off x="12967499" y="11349938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746C1-4ABB-453B-AED2-77A0351E9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8793" y="12334898"/>
            <a:ext cx="5394725" cy="301317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468B8EB-E44C-4611-BEEA-A19E64F2AC9D}"/>
              </a:ext>
            </a:extLst>
          </p:cNvPr>
          <p:cNvSpPr/>
          <p:nvPr/>
        </p:nvSpPr>
        <p:spPr>
          <a:xfrm>
            <a:off x="12967499" y="15826219"/>
            <a:ext cx="6236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Adapted from Fig. 2e </a:t>
            </a:r>
            <a:r>
              <a:rPr lang="en-US" sz="900" dirty="0">
                <a:latin typeface="Avenir Roman" panose="02000503020000020003"/>
              </a:rPr>
              <a:t>Howe, M. W., Tierney, P. L., Sandberg, S. G., Phillips, P. E., &amp; </a:t>
            </a:r>
            <a:r>
              <a:rPr lang="en-US" sz="900" dirty="0" err="1">
                <a:latin typeface="Avenir Roman" panose="02000503020000020003"/>
              </a:rPr>
              <a:t>Graybiel</a:t>
            </a:r>
            <a:r>
              <a:rPr lang="en-US" sz="900" dirty="0">
                <a:latin typeface="Avenir Roman" panose="02000503020000020003"/>
              </a:rPr>
              <a:t>, A. M. (2013). Prolonged dopamine </a:t>
            </a:r>
            <a:r>
              <a:rPr lang="en-US" sz="900" dirty="0" err="1">
                <a:latin typeface="Avenir Roman" panose="02000503020000020003"/>
              </a:rPr>
              <a:t>signalling</a:t>
            </a:r>
            <a:r>
              <a:rPr lang="en-US" sz="900" dirty="0">
                <a:latin typeface="Avenir Roman" panose="02000503020000020003"/>
              </a:rPr>
              <a:t> in striatum signals proximity and value of distant rewards. </a:t>
            </a:r>
            <a:r>
              <a:rPr lang="en-US" sz="900" i="1" dirty="0">
                <a:latin typeface="Avenir Roman" panose="02000503020000020003"/>
              </a:rPr>
              <a:t>Nature</a:t>
            </a:r>
            <a:r>
              <a:rPr lang="en-US" sz="900" dirty="0">
                <a:latin typeface="Avenir Roman" panose="02000503020000020003"/>
              </a:rPr>
              <a:t>, </a:t>
            </a:r>
            <a:r>
              <a:rPr lang="en-US" sz="900" i="1" dirty="0">
                <a:latin typeface="Avenir Roman" panose="02000503020000020003"/>
              </a:rPr>
              <a:t>500</a:t>
            </a:r>
            <a:r>
              <a:rPr lang="en-US" sz="900" dirty="0">
                <a:latin typeface="Avenir Roman" panose="02000503020000020003"/>
              </a:rPr>
              <a:t>(7464), 575.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DB4F9-A0CB-43CA-A802-CD00291CB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4597" y="11504529"/>
            <a:ext cx="4419600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73136E-22FD-430D-92BC-89B9CAC02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372" y="14062200"/>
            <a:ext cx="4352925" cy="25717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8A40A0-F1DC-41ED-ABDA-5B566EAB6C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2724" y="27102750"/>
            <a:ext cx="1280686" cy="7980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805674C-87EF-407E-9655-61EBDE023E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7199" y="22757280"/>
            <a:ext cx="2000323" cy="12765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E0A66A5-B6FF-4021-A76A-E5271E4F7F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0703" y="24189906"/>
            <a:ext cx="2229285" cy="15209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86F6B7E-0303-4E25-B41F-F3DF8F03E6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2164" y="25727668"/>
            <a:ext cx="1331246" cy="96817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6E3C8F3-7FFF-4B06-8ECE-28D6109C84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4403" y="28263011"/>
            <a:ext cx="1708230" cy="12416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58241D-9298-4347-954F-B5CEBE377C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3881" y="28281970"/>
            <a:ext cx="1613318" cy="102821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D2F5DB4-7F23-40B4-B0A1-CBF2044FCA38}"/>
              </a:ext>
            </a:extLst>
          </p:cNvPr>
          <p:cNvSpPr/>
          <p:nvPr/>
        </p:nvSpPr>
        <p:spPr>
          <a:xfrm>
            <a:off x="4361380" y="27002013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548168-D14B-466A-9E15-4B5AC00245A9}"/>
              </a:ext>
            </a:extLst>
          </p:cNvPr>
          <p:cNvSpPr/>
          <p:nvPr/>
        </p:nvSpPr>
        <p:spPr>
          <a:xfrm>
            <a:off x="2452611" y="28197660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A18916-58BF-41EF-BDC1-16B912DB3467}"/>
              </a:ext>
            </a:extLst>
          </p:cNvPr>
          <p:cNvSpPr/>
          <p:nvPr/>
        </p:nvSpPr>
        <p:spPr>
          <a:xfrm>
            <a:off x="6237704" y="28209724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83FC3C-452F-4F60-BEC7-E5FFD6C46D2F}"/>
              </a:ext>
            </a:extLst>
          </p:cNvPr>
          <p:cNvSpPr/>
          <p:nvPr/>
        </p:nvSpPr>
        <p:spPr>
          <a:xfrm>
            <a:off x="4366972" y="25641449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ECE0DC-282C-45F8-9FF2-2D4BAC31ACC2}"/>
              </a:ext>
            </a:extLst>
          </p:cNvPr>
          <p:cNvSpPr/>
          <p:nvPr/>
        </p:nvSpPr>
        <p:spPr>
          <a:xfrm>
            <a:off x="4361379" y="24270569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F06AC-4E05-4843-AF85-8998BB67009B}"/>
              </a:ext>
            </a:extLst>
          </p:cNvPr>
          <p:cNvSpPr/>
          <p:nvPr/>
        </p:nvSpPr>
        <p:spPr>
          <a:xfrm>
            <a:off x="4361380" y="22926551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CB481E-173F-43FB-8709-DB6005326FF7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flipH="1">
            <a:off x="5112194" y="23894730"/>
            <a:ext cx="1" cy="37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2072CB-D060-488D-B3E7-412861BC2C5B}"/>
              </a:ext>
            </a:extLst>
          </p:cNvPr>
          <p:cNvCxnSpPr>
            <a:cxnSpLocks/>
          </p:cNvCxnSpPr>
          <p:nvPr/>
        </p:nvCxnSpPr>
        <p:spPr>
          <a:xfrm flipH="1">
            <a:off x="5105345" y="25264271"/>
            <a:ext cx="1" cy="34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C3E831-96ED-44ED-8FB9-351D07BD761B}"/>
              </a:ext>
            </a:extLst>
          </p:cNvPr>
          <p:cNvCxnSpPr>
            <a:cxnSpLocks/>
          </p:cNvCxnSpPr>
          <p:nvPr/>
        </p:nvCxnSpPr>
        <p:spPr>
          <a:xfrm flipH="1">
            <a:off x="5112195" y="26620346"/>
            <a:ext cx="5592" cy="30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7E555-6B10-4A73-86E3-A920743486F5}"/>
              </a:ext>
            </a:extLst>
          </p:cNvPr>
          <p:cNvCxnSpPr>
            <a:cxnSpLocks/>
          </p:cNvCxnSpPr>
          <p:nvPr/>
        </p:nvCxnSpPr>
        <p:spPr>
          <a:xfrm flipH="1">
            <a:off x="3954240" y="27965437"/>
            <a:ext cx="387565" cy="2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8438F9-7F4C-4DBA-88B8-EE0B65E81A7E}"/>
              </a:ext>
            </a:extLst>
          </p:cNvPr>
          <p:cNvCxnSpPr>
            <a:cxnSpLocks/>
          </p:cNvCxnSpPr>
          <p:nvPr/>
        </p:nvCxnSpPr>
        <p:spPr>
          <a:xfrm>
            <a:off x="5863009" y="27974495"/>
            <a:ext cx="356979" cy="2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31">
            <a:extLst>
              <a:ext uri="{FF2B5EF4-FFF2-40B4-BE49-F238E27FC236}">
                <a16:creationId xmlns:a16="http://schemas.microsoft.com/office/drawing/2014/main" id="{03066899-B7B6-405E-B0F0-7E1962A7BB6D}"/>
              </a:ext>
            </a:extLst>
          </p:cNvPr>
          <p:cNvSpPr/>
          <p:nvPr/>
        </p:nvSpPr>
        <p:spPr>
          <a:xfrm>
            <a:off x="828717" y="20106158"/>
            <a:ext cx="1927676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Methods</a:t>
            </a:r>
            <a:endParaRPr lang="en-US" sz="4000" noProof="1">
              <a:solidFill>
                <a:srgbClr val="000000"/>
              </a:solidFill>
              <a:latin typeface="Avenir Heavy"/>
              <a:cs typeface="Avenir Heavy"/>
            </a:endParaRPr>
          </a:p>
        </p:txBody>
      </p:sp>
      <p:sp>
        <p:nvSpPr>
          <p:cNvPr id="69" name="Textfeld 44">
            <a:extLst>
              <a:ext uri="{FF2B5EF4-FFF2-40B4-BE49-F238E27FC236}">
                <a16:creationId xmlns:a16="http://schemas.microsoft.com/office/drawing/2014/main" id="{36D6F0E0-1BBC-44A7-8A25-BC1D484CDE46}"/>
              </a:ext>
            </a:extLst>
          </p:cNvPr>
          <p:cNvSpPr txBox="1"/>
          <p:nvPr/>
        </p:nvSpPr>
        <p:spPr>
          <a:xfrm>
            <a:off x="1889280" y="18637624"/>
            <a:ext cx="173757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noProof="1">
                <a:latin typeface="Avenir Heavy"/>
                <a:cs typeface="Avenir Heavy"/>
              </a:rPr>
              <a:t>As the distance to a reward decreases does a participant’s propensity to gamble (via an adjusting value function) change?</a:t>
            </a:r>
            <a:endParaRPr lang="en-US" sz="3600" noProof="1">
              <a:latin typeface="Avenir Roman" panose="02000503020000020003" pitchFamily="2" charset="0"/>
            </a:endParaRPr>
          </a:p>
          <a:p>
            <a:pPr algn="ctr">
              <a:spcAft>
                <a:spcPts val="600"/>
              </a:spcAft>
            </a:pPr>
            <a:endParaRPr lang="en-US" sz="3200" noProof="1">
              <a:latin typeface="Avenir Heavy"/>
              <a:cs typeface="Avenir Heav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C0A50-AF34-4F81-A6A0-3321E67C04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72297" y="21800180"/>
            <a:ext cx="3753718" cy="270967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F8CEE6-4264-477D-B029-B92049E7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10582"/>
              </p:ext>
            </p:extLst>
          </p:nvPr>
        </p:nvGraphicFramePr>
        <p:xfrm>
          <a:off x="9192722" y="25554971"/>
          <a:ext cx="7676624" cy="2247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176">
                  <a:extLst>
                    <a:ext uri="{9D8B030D-6E8A-4147-A177-3AD203B41FA5}">
                      <a16:colId xmlns:a16="http://schemas.microsoft.com/office/drawing/2014/main" val="3187685577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4213025412"/>
                    </a:ext>
                  </a:extLst>
                </a:gridCol>
              </a:tblGrid>
              <a:tr h="815883">
                <a:tc>
                  <a:txBody>
                    <a:bodyPr/>
                    <a:lstStyle/>
                    <a:p>
                      <a:r>
                        <a:rPr lang="en-US" sz="2000" dirty="0"/>
                        <a:t>Guaranteed amount  = $1 or $2</a:t>
                      </a:r>
                    </a:p>
                  </a:txBody>
                  <a:tcPr marL="56283" marR="56283" marT="28142" marB="28142"/>
                </a:tc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Gamble = 1.5 x guaranteed amount</a:t>
                      </a:r>
                    </a:p>
                  </a:txBody>
                  <a:tcPr marL="56283" marR="56283" marT="28142" marB="28142"/>
                </a:tc>
                <a:extLst>
                  <a:ext uri="{0D108BD9-81ED-4DB2-BD59-A6C34878D82A}">
                    <a16:rowId xmlns:a16="http://schemas.microsoft.com/office/drawing/2014/main" val="2480911570"/>
                  </a:ext>
                </a:extLst>
              </a:tr>
              <a:tr h="715962"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Guaranteed amount  = $3 or $4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Gamble = 2 x guaranteed amount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extLst>
                  <a:ext uri="{0D108BD9-81ED-4DB2-BD59-A6C34878D82A}">
                    <a16:rowId xmlns:a16="http://schemas.microsoft.com/office/drawing/2014/main" val="2786918704"/>
                  </a:ext>
                </a:extLst>
              </a:tr>
              <a:tr h="715962"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Guaranteed amount  = $5 or $6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Gamble = 3 x guaranteed amount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extLst>
                  <a:ext uri="{0D108BD9-81ED-4DB2-BD59-A6C34878D82A}">
                    <a16:rowId xmlns:a16="http://schemas.microsoft.com/office/drawing/2014/main" val="4130959178"/>
                  </a:ext>
                </a:extLst>
              </a:tr>
            </a:tbl>
          </a:graphicData>
        </a:graphic>
      </p:graphicFrame>
      <p:sp>
        <p:nvSpPr>
          <p:cNvPr id="70" name="Textfeld 44">
            <a:extLst>
              <a:ext uri="{FF2B5EF4-FFF2-40B4-BE49-F238E27FC236}">
                <a16:creationId xmlns:a16="http://schemas.microsoft.com/office/drawing/2014/main" id="{5BCA6E63-6CE0-4078-B929-68FC4F101713}"/>
              </a:ext>
            </a:extLst>
          </p:cNvPr>
          <p:cNvSpPr txBox="1"/>
          <p:nvPr/>
        </p:nvSpPr>
        <p:spPr>
          <a:xfrm>
            <a:off x="9923353" y="24842377"/>
            <a:ext cx="192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Magnitude</a:t>
            </a:r>
          </a:p>
        </p:txBody>
      </p:sp>
      <p:sp>
        <p:nvSpPr>
          <p:cNvPr id="71" name="Textfeld 44">
            <a:extLst>
              <a:ext uri="{FF2B5EF4-FFF2-40B4-BE49-F238E27FC236}">
                <a16:creationId xmlns:a16="http://schemas.microsoft.com/office/drawing/2014/main" id="{817011CE-9F7F-46EC-BC03-D276FFE946FA}"/>
              </a:ext>
            </a:extLst>
          </p:cNvPr>
          <p:cNvSpPr txBox="1"/>
          <p:nvPr/>
        </p:nvSpPr>
        <p:spPr>
          <a:xfrm>
            <a:off x="14148381" y="24923157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Value</a:t>
            </a:r>
            <a:endParaRPr lang="en-US" sz="3200" noProof="1">
              <a:latin typeface="Avenir Heavy"/>
              <a:cs typeface="Avenir Heavy"/>
            </a:endParaRPr>
          </a:p>
        </p:txBody>
      </p:sp>
      <p:sp>
        <p:nvSpPr>
          <p:cNvPr id="72" name="Textfeld 44">
            <a:extLst>
              <a:ext uri="{FF2B5EF4-FFF2-40B4-BE49-F238E27FC236}">
                <a16:creationId xmlns:a16="http://schemas.microsoft.com/office/drawing/2014/main" id="{B0939118-83AE-4C7A-811D-0D2591853B3A}"/>
              </a:ext>
            </a:extLst>
          </p:cNvPr>
          <p:cNvSpPr txBox="1"/>
          <p:nvPr/>
        </p:nvSpPr>
        <p:spPr>
          <a:xfrm>
            <a:off x="8071759" y="25594433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Low</a:t>
            </a:r>
          </a:p>
        </p:txBody>
      </p:sp>
      <p:sp>
        <p:nvSpPr>
          <p:cNvPr id="73" name="Textfeld 44">
            <a:extLst>
              <a:ext uri="{FF2B5EF4-FFF2-40B4-BE49-F238E27FC236}">
                <a16:creationId xmlns:a16="http://schemas.microsoft.com/office/drawing/2014/main" id="{923DB65B-20F5-46A4-8750-8C130F6636C4}"/>
              </a:ext>
            </a:extLst>
          </p:cNvPr>
          <p:cNvSpPr txBox="1"/>
          <p:nvPr/>
        </p:nvSpPr>
        <p:spPr>
          <a:xfrm>
            <a:off x="8120436" y="26476472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Mid</a:t>
            </a:r>
          </a:p>
        </p:txBody>
      </p:sp>
      <p:sp>
        <p:nvSpPr>
          <p:cNvPr id="74" name="Textfeld 44">
            <a:extLst>
              <a:ext uri="{FF2B5EF4-FFF2-40B4-BE49-F238E27FC236}">
                <a16:creationId xmlns:a16="http://schemas.microsoft.com/office/drawing/2014/main" id="{54E8FA0F-F89B-40CD-A13D-C3FFAE3B07AA}"/>
              </a:ext>
            </a:extLst>
          </p:cNvPr>
          <p:cNvSpPr txBox="1"/>
          <p:nvPr/>
        </p:nvSpPr>
        <p:spPr>
          <a:xfrm>
            <a:off x="8120436" y="27246794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High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EA5C10-EBAE-4F94-BF9C-02C2E7AE64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303577" y="5809031"/>
            <a:ext cx="7206849" cy="4987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1FF649-CC80-4410-B235-3990E73E41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50099" y="5685635"/>
            <a:ext cx="7554911" cy="5228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B075B2-E420-4DC5-A394-3E1BC9CAAF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095784" y="11459918"/>
            <a:ext cx="6123809" cy="4238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D0B9FF-EBA7-4057-9FF5-166E224CEB1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820225" y="11446291"/>
            <a:ext cx="5208106" cy="3604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F87953-9730-4E0D-97C6-8B0264BBA16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507653" y="11657938"/>
            <a:ext cx="5208105" cy="36043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A4C5E0-FC9D-44C5-BB8A-46FE4738229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899352" y="15826219"/>
            <a:ext cx="6123809" cy="42380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9EA6F7-A073-4F4D-A468-26E2BA902DF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061453" y="16028909"/>
            <a:ext cx="5617120" cy="40547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F46199EF-AEBD-436B-87B9-1AADD63FA297}"/>
              </a:ext>
            </a:extLst>
          </p:cNvPr>
          <p:cNvSpPr/>
          <p:nvPr/>
        </p:nvSpPr>
        <p:spPr>
          <a:xfrm>
            <a:off x="7314124" y="16863485"/>
            <a:ext cx="6236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Adapted from Fig. 4a Hamid, A. A., Pettibone, J. R., </a:t>
            </a:r>
            <a:r>
              <a:rPr lang="en-US" sz="900" dirty="0" err="1">
                <a:latin typeface="Avenir Roman" panose="02000503020000020003"/>
                <a:cs typeface="Arial" panose="020B0604020202020204" pitchFamily="34" charset="0"/>
              </a:rPr>
              <a:t>Mabrouk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 O. S., Hetrick, V. L., Schmidt, R., Vander </a:t>
            </a:r>
            <a:r>
              <a:rPr lang="en-US" sz="900" dirty="0" err="1">
                <a:latin typeface="Avenir Roman" panose="02000503020000020003"/>
                <a:cs typeface="Arial" panose="020B0604020202020204" pitchFamily="34" charset="0"/>
              </a:rPr>
              <a:t>Weele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 C. M., ... &amp; </a:t>
            </a:r>
            <a:r>
              <a:rPr lang="en-US" sz="900" dirty="0" err="1">
                <a:latin typeface="Avenir Roman" panose="02000503020000020003"/>
                <a:cs typeface="Arial" panose="020B0604020202020204" pitchFamily="34" charset="0"/>
              </a:rPr>
              <a:t>Berke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 J. D. (2016). Mesolimbic dopamine signals the value of work. </a:t>
            </a:r>
            <a:r>
              <a:rPr lang="en-US" sz="900" i="1" dirty="0">
                <a:latin typeface="Avenir Roman" panose="02000503020000020003"/>
                <a:cs typeface="Arial" panose="020B0604020202020204" pitchFamily="34" charset="0"/>
              </a:rPr>
              <a:t>Nature neuroscience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 </a:t>
            </a:r>
            <a:r>
              <a:rPr lang="en-US" sz="900" i="1" dirty="0">
                <a:latin typeface="Avenir Roman" panose="02000503020000020003"/>
                <a:cs typeface="Arial" panose="020B0604020202020204" pitchFamily="34" charset="0"/>
              </a:rPr>
              <a:t>19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(1), 117. </a:t>
            </a:r>
            <a:endParaRPr lang="en-US" sz="500" dirty="0">
              <a:latin typeface="Avenir Roman" panose="02000503020000020003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E794C2-EB8A-4936-8ED3-68120D89277B}"/>
              </a:ext>
            </a:extLst>
          </p:cNvPr>
          <p:cNvSpPr/>
          <p:nvPr/>
        </p:nvSpPr>
        <p:spPr>
          <a:xfrm>
            <a:off x="1018860" y="17017921"/>
            <a:ext cx="623667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Adapted from </a:t>
            </a:r>
            <a:r>
              <a:rPr lang="en-US" sz="900" dirty="0">
                <a:latin typeface="Avenir Roman" panose="02000503020000020003"/>
              </a:rPr>
              <a:t>Schultz, W. (2001). Book review: Reward signaling by dopamine neurons. </a:t>
            </a:r>
            <a:r>
              <a:rPr lang="en-US" sz="900" i="1" dirty="0">
                <a:latin typeface="Avenir Roman" panose="02000503020000020003"/>
              </a:rPr>
              <a:t>The Neuroscientist</a:t>
            </a:r>
            <a:r>
              <a:rPr lang="en-US" sz="900" dirty="0">
                <a:latin typeface="Avenir Roman" panose="02000503020000020003"/>
              </a:rPr>
              <a:t>, </a:t>
            </a:r>
            <a:r>
              <a:rPr lang="en-US" sz="900" i="1" dirty="0">
                <a:latin typeface="Avenir Roman" panose="02000503020000020003"/>
              </a:rPr>
              <a:t>7</a:t>
            </a:r>
            <a:r>
              <a:rPr lang="en-US" sz="900" dirty="0">
                <a:latin typeface="Avenir Roman" panose="02000503020000020003"/>
              </a:rPr>
              <a:t>(4), 293-302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684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Mincho</vt:lpstr>
      <vt:lpstr>Arial</vt:lpstr>
      <vt:lpstr>Avenir Heavy</vt:lpstr>
      <vt:lpstr>Avenir Light</vt:lpstr>
      <vt:lpstr>Avenir Roman</vt:lpstr>
      <vt:lpstr>Calibri</vt:lpstr>
      <vt:lpstr>Times New Roman</vt:lpstr>
      <vt:lpstr>Larissa-Design</vt:lpstr>
      <vt:lpstr>Ramping risk-taking: Progressing value function increases gambling in humans Guillaume J. Pagnier1,2, Andrew Westbrook2 &amp; Michael J. Frank1,2 1Department of Neuroscience, Brown University 2Department of Cognitive, Linguistic and Psychological Sciences, Brown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Aiming for the bull’s eye: Preparing for throwing, investigated with event related brain potentials. Romy Frömer1, Verena Hafner2 &amp; Werner Sommer1 1 Institut für Psychologie, Humboldt-Universität zu Berlin, 2  Institut für Informatik, Humboldt-Universität zu Berlin</dc:title>
  <dc:creator>romy</dc:creator>
  <cp:lastModifiedBy>Guillaume P</cp:lastModifiedBy>
  <cp:revision>765</cp:revision>
  <cp:lastPrinted>2018-03-23T17:00:33Z</cp:lastPrinted>
  <dcterms:created xsi:type="dcterms:W3CDTF">2011-05-19T09:45:11Z</dcterms:created>
  <dcterms:modified xsi:type="dcterms:W3CDTF">2018-10-13T22:55:41Z</dcterms:modified>
</cp:coreProperties>
</file>