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6" r:id="rId9"/>
    <p:sldId id="262" r:id="rId10"/>
    <p:sldId id="263" r:id="rId11"/>
    <p:sldId id="264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2" r:id="rId22"/>
    <p:sldId id="275" r:id="rId23"/>
    <p:sldId id="277" r:id="rId24"/>
    <p:sldId id="291" r:id="rId25"/>
    <p:sldId id="278" r:id="rId26"/>
    <p:sldId id="280" r:id="rId27"/>
    <p:sldId id="283" r:id="rId28"/>
    <p:sldId id="282" r:id="rId29"/>
    <p:sldId id="284" r:id="rId30"/>
    <p:sldId id="287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884F6-4EB9-4194-909F-8AFAF0D76A7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EF1-45DA-4A7C-8C91-428EDF7A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Skeleton task. TONS of manipulations.</a:t>
            </a:r>
          </a:p>
          <a:p>
            <a:r>
              <a:rPr lang="en-US" dirty="0"/>
              <a:t>Once you hit a benchmark RT after some criteria, what choices do you make?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FEF1-45DA-4A7C-8C91-428EDF7A2F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FE83-83F8-4D29-9D26-1B311613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828F-7065-4200-B7C7-2F45D57FE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5295-0416-4630-83D0-70ADF844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585-4290-48B6-AA68-C3AA73BC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C158-9760-4223-BA05-3667B319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1F72-EC24-455C-AFA0-4837A34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3B09-233A-4D81-898D-7D89078CF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05F2-13D6-44CF-A481-75208011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BC1C-C68C-4B62-AD2F-6F9E6F4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6FEC-27A2-4FB7-95A5-2D2E5ED2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73075-95D1-4597-8823-C25584268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E711-E267-4E9D-A46B-E3BBF120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2BB3-741F-457D-87FF-A1263896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E5BC-850F-430D-B047-C9CAE7E3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83AE-FF5A-4882-BAF5-EE1FF4FC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2E26-E5B5-4BD9-95DC-0979534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1777-6BF7-4795-9E88-153204E1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6EE6-22AD-4394-873E-3E1FE32D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1523-0BCA-4BB4-B93B-526F2F2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0527-704F-486D-96EC-3E511FC4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F25A-8B40-4185-91F2-F2E65BB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1784-9985-43A9-8579-08F1FA49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DBE1-78FB-434B-80EE-2F14AAB0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582F-19F4-45E6-A84F-C7BC313A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87F4-B8B4-43D2-A51D-4F735F6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2E2C-F8C8-49D5-AED8-193EF380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82CF-452B-464E-B65C-56D859604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E886-68AA-4475-92C4-4473F172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5BD1-1380-417E-B6A4-AF6F102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B938-457F-432C-8535-F3D99EBE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62529-93FA-4F08-9E04-24E65CEC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5E5E-5960-436B-8002-35A6A4F4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6FC4-BF2D-44F8-83A8-494AF857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9DEC-DBE3-4F15-A139-D25B37E5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1EFA7-DDBA-4E95-B0F9-25FAF86AB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E7AE-BF1A-44EC-A002-65D782797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6D05F-EB01-43FD-8C0B-33F7CE13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FCC80-BBBF-4740-AE46-5AF01AC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BA09-C2DF-48E0-96B9-165B7551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64DC-B7A2-41E1-B0A1-896ACE01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D13A-1B79-4DB1-800B-CCAD7D2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83E3-8C4C-4462-B9A1-27B6A46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C7586-EE4A-482F-99D7-F601A8C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0609F-B7E3-4C45-9A24-8FC09863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7FDD-E06F-410D-BE3C-4F044155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23F27-9346-41B3-A0B6-24BAB26E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5E2-14F7-4A09-9830-27EEF781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4F99-EEE1-460C-A162-9B1411D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6554F-3B7B-483E-995E-BD720B1A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825F-617A-425B-A0CA-37F8A5AB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C829-3DF2-47AD-BB02-918F9556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0FD5-0B98-47E9-8A2C-8ABD6E35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9B2-A1CD-42B7-AA68-FEDFD3E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5F0BD-C6F6-461A-A4B3-1D011246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D0C-BEA7-4C07-8780-203EDF59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3777-A4C6-44FE-83C0-39308CEC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1B91-4438-4A26-A5E6-F5CDA3B3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51AC9-2E76-467D-8319-79D6ABBE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F4FB"/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80D22-A3B4-48E4-939F-FCD54D7B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D7F5-7034-40A8-8368-0C729C75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89E5-240A-4E7D-8278-86C81511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88B7-6086-492E-BE88-25C6CFE4E58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C46F-9DB8-44E9-B486-C0411ED5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F209-9734-47EE-B242-05015DFC4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BD8E-1905-426D-8983-913885F1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7EE7-9B2D-4FD9-8A54-C712489C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9E171-C051-418E-8F73-ABDC9DE2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1870"/>
          </a:xfrm>
        </p:spPr>
        <p:txBody>
          <a:bodyPr>
            <a:normAutofit/>
          </a:bodyPr>
          <a:lstStyle/>
          <a:p>
            <a:r>
              <a:rPr lang="en-US" dirty="0"/>
              <a:t>Examining the dynamics of how a progressing  value function changes gambling behavior in humans</a:t>
            </a:r>
          </a:p>
          <a:p>
            <a:endParaRPr lang="en-US" dirty="0"/>
          </a:p>
          <a:p>
            <a:r>
              <a:rPr lang="en-US" dirty="0"/>
              <a:t>Desrochers Lab meeting 8.31.18</a:t>
            </a:r>
          </a:p>
          <a:p>
            <a:r>
              <a:rPr lang="en-US" dirty="0"/>
              <a:t>Guillaume </a:t>
            </a:r>
            <a:r>
              <a:rPr lang="en-US" dirty="0" err="1"/>
              <a:t>Pagnier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35DF-DC79-49A4-9AA1-54D3B1C0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927B7-832E-4657-9BE0-44920FE7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6" y="2009400"/>
            <a:ext cx="7039688" cy="4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2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AE921-9F65-49E9-9EA9-7A843DC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1095"/>
            <a:ext cx="5994518" cy="3448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9FD8B-2108-49D2-A675-676181FE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2" y="1941095"/>
            <a:ext cx="5994518" cy="34489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029DCD-1F26-4B2A-8D03-213B20E1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Aggregated 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2DE5B-FD87-456F-BE0E-5D7BEB4DB628}"/>
              </a:ext>
            </a:extLst>
          </p:cNvPr>
          <p:cNvSpPr txBox="1"/>
          <p:nvPr/>
        </p:nvSpPr>
        <p:spPr>
          <a:xfrm>
            <a:off x="2382038" y="545582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N=1336 trials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28A50-01BB-408F-A153-F4B1D81B73C3}"/>
              </a:ext>
            </a:extLst>
          </p:cNvPr>
          <p:cNvSpPr txBox="1"/>
          <p:nvPr/>
        </p:nvSpPr>
        <p:spPr>
          <a:xfrm>
            <a:off x="8376558" y="545582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N=2117 trials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649FB-3313-4112-B4CB-46607EF6885F}"/>
              </a:ext>
            </a:extLst>
          </p:cNvPr>
          <p:cNvSpPr txBox="1"/>
          <p:nvPr/>
        </p:nvSpPr>
        <p:spPr>
          <a:xfrm>
            <a:off x="1635357" y="5825159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3522 opportunities to gamble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A2DBF-19C5-4B91-8028-246A84C63B12}"/>
              </a:ext>
            </a:extLst>
          </p:cNvPr>
          <p:cNvSpPr txBox="1"/>
          <p:nvPr/>
        </p:nvSpPr>
        <p:spPr>
          <a:xfrm>
            <a:off x="1354767" y="6194491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Gambled on 37.9% of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1369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51095" cy="504574"/>
          </a:xfrm>
        </p:spPr>
        <p:txBody>
          <a:bodyPr>
            <a:normAutofit/>
          </a:bodyPr>
          <a:lstStyle/>
          <a:p>
            <a:r>
              <a:rPr lang="en-US" sz="2000" dirty="0" err="1"/>
              <a:t>LowMag</a:t>
            </a:r>
            <a:r>
              <a:rPr lang="en-US" sz="2000" dirty="0"/>
              <a:t>: Gambled 430 out of 1173 chances or 36.67%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F7766-06A3-48D6-BDFE-13CB1F7F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16" y="3886170"/>
            <a:ext cx="4621384" cy="2658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243BB-D45D-4384-999A-6C996A6E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12" y="673768"/>
            <a:ext cx="4621384" cy="2658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D291D-34E8-436C-826A-0F1E0F0B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55" y="673768"/>
            <a:ext cx="4621384" cy="2658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05358C-A79F-453A-8E88-A4F3634CF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154" y="3886170"/>
            <a:ext cx="4621385" cy="26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3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6203" cy="504574"/>
          </a:xfrm>
        </p:spPr>
        <p:txBody>
          <a:bodyPr>
            <a:normAutofit/>
          </a:bodyPr>
          <a:lstStyle/>
          <a:p>
            <a:r>
              <a:rPr lang="en-US" sz="2000" dirty="0" err="1"/>
              <a:t>MidMag</a:t>
            </a:r>
            <a:r>
              <a:rPr lang="en-US" sz="2000" dirty="0"/>
              <a:t> : Gambled 424 out of 1137 chances or 37.2%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40399-BB71-43D4-852B-28E33561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08" y="702782"/>
            <a:ext cx="4738303" cy="2726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6EAC7-B5FD-407B-866F-152EF4A1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92" y="702782"/>
            <a:ext cx="4738303" cy="272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685AB-4C2C-4033-8BBE-EC3667C3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06" y="3925667"/>
            <a:ext cx="4738305" cy="2726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82DAF9-5643-41B1-BBAD-5C546C7E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092" y="3925667"/>
            <a:ext cx="4738303" cy="27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15790" cy="504574"/>
          </a:xfrm>
        </p:spPr>
        <p:txBody>
          <a:bodyPr>
            <a:normAutofit/>
          </a:bodyPr>
          <a:lstStyle/>
          <a:p>
            <a:r>
              <a:rPr lang="en-US" sz="2000" dirty="0" err="1"/>
              <a:t>HighMag</a:t>
            </a:r>
            <a:r>
              <a:rPr lang="en-US" sz="2000" dirty="0"/>
              <a:t>: Gambled 445 out of 1212 chances or 36.7%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C50B3-E8F4-4F32-9A8C-002BAA0E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6" y="794481"/>
            <a:ext cx="4791021" cy="275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8A031D-0939-4A2E-A2B8-E6E2511B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82" y="794481"/>
            <a:ext cx="4791022" cy="2756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D7633-8DAD-417D-96B2-849C71B86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6" y="3840937"/>
            <a:ext cx="4791021" cy="275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DCB61-3809-40C0-AC55-863C2C03C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85" y="3840937"/>
            <a:ext cx="4791022" cy="2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69246" cy="504574"/>
          </a:xfrm>
        </p:spPr>
        <p:txBody>
          <a:bodyPr>
            <a:normAutofit/>
          </a:bodyPr>
          <a:lstStyle/>
          <a:p>
            <a:r>
              <a:rPr lang="en-US" sz="2000" dirty="0" err="1"/>
              <a:t>LowOdds</a:t>
            </a:r>
            <a:r>
              <a:rPr lang="en-US" sz="2000" dirty="0"/>
              <a:t>: Gambled 219 out of 1143 chances or 19.1%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94076-CF50-4227-96FA-E4549FD7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7" y="499873"/>
            <a:ext cx="5090968" cy="292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74BFF-DFE2-4BEB-9DA1-4C427EF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47" y="499873"/>
            <a:ext cx="5090969" cy="2929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A3818-EAA5-47AC-AEF4-FFDB91B86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7" y="3649916"/>
            <a:ext cx="5090968" cy="292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6D773-818C-4FD7-9640-5DF4EA9F7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348" y="3649918"/>
            <a:ext cx="5090968" cy="29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F2ED6D-88CC-4DA9-8195-CC3E4A2E07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69246" cy="5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MidOdds</a:t>
            </a:r>
            <a:r>
              <a:rPr lang="en-US" sz="2000" dirty="0"/>
              <a:t>: Gambled 378 out of 1170 chances or 32.3%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2C24D-04D2-4B55-85D4-4C9C38F7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69" y="3532586"/>
            <a:ext cx="5025507" cy="2891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86929-F7F9-4CD6-BA63-311BBFC7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68" y="504573"/>
            <a:ext cx="5025507" cy="2891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60D81-ED3B-497C-8F3A-2509A564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152" y="504572"/>
            <a:ext cx="5025507" cy="28914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F16E59-43E5-4B71-AA21-9C4B408F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151" y="3532586"/>
            <a:ext cx="5025507" cy="28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C449A-E330-4C23-B3F5-830881C8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0" y="657459"/>
            <a:ext cx="4817076" cy="27715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AF1021-035E-4314-9979-12D328E40B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69246" cy="5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HighOdds</a:t>
            </a:r>
            <a:r>
              <a:rPr lang="en-US" sz="2000" dirty="0"/>
              <a:t>: Gambled 718 out of 1137 chances or 63.8%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E4462-53C6-4C8D-9917-CEC7007F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28" y="657459"/>
            <a:ext cx="4817076" cy="2771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C57D2-038C-4393-9CA3-2D7F36886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99" y="3747540"/>
            <a:ext cx="4817077" cy="27715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A7DEA-8575-476E-A4CE-BF71AE19E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27" y="3747540"/>
            <a:ext cx="4817077" cy="27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29010" cy="504574"/>
          </a:xfrm>
        </p:spPr>
        <p:txBody>
          <a:bodyPr>
            <a:normAutofit/>
          </a:bodyPr>
          <a:lstStyle/>
          <a:p>
            <a:r>
              <a:rPr lang="en-US" sz="2000" dirty="0" err="1"/>
              <a:t>HighRPE</a:t>
            </a:r>
            <a:r>
              <a:rPr lang="en-US" sz="2000" dirty="0"/>
              <a:t>: Gambled 597 out of 1504 chances 39.6%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6265E-3A90-4AF6-A8D5-E36F319A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1" y="3890408"/>
            <a:ext cx="4638368" cy="266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0647C-2FA6-4D5D-A925-9E204458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3" y="920629"/>
            <a:ext cx="4438499" cy="2553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03233-D5C5-4F08-8D08-06B7FC92C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98" y="920629"/>
            <a:ext cx="4438499" cy="2553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F0AC19-26C2-4AE0-839D-7E010CF3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83" y="3861658"/>
            <a:ext cx="4688338" cy="26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6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8E2896-1A1A-4597-9F14-BAAB6B5ECF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29010" cy="5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LowRPE</a:t>
            </a:r>
            <a:r>
              <a:rPr lang="en-US" sz="2000" dirty="0"/>
              <a:t>: Gambled 533 out of 1484 chances or 35.9 %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CB016-0004-45F5-9A7A-822C69DD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5" y="847799"/>
            <a:ext cx="5128047" cy="2950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063CA-767A-4353-83D3-3C098A7B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86" y="847798"/>
            <a:ext cx="5128048" cy="2950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1BAB7-8AEF-4657-A031-D86111B1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5" y="3826019"/>
            <a:ext cx="5128048" cy="29504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838072-3884-4F72-9262-449DF381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708" y="3907540"/>
            <a:ext cx="5128047" cy="2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A1BC-D144-40F3-96D7-F72C9453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Prediction Errors (RPEs) guide reward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D94D-36FF-462F-8362-7B685631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phasic dopamine (DA) spikes in the striatum occur when participants experience reward, effectively reinforcing positive actions. </a:t>
            </a:r>
          </a:p>
          <a:p>
            <a:r>
              <a:rPr lang="en-US" dirty="0"/>
              <a:t>Phasic DA = RPEs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EA9BD-56A7-4BB5-B563-C6AF4F163137}"/>
              </a:ext>
            </a:extLst>
          </p:cNvPr>
          <p:cNvSpPr/>
          <p:nvPr/>
        </p:nvSpPr>
        <p:spPr>
          <a:xfrm>
            <a:off x="0" y="6277431"/>
            <a:ext cx="44137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Schultz, W. (2001). Book review: Reward signaling by dopamine neurons.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Neuroscientist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293-302.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7A5E3-3055-4B26-A063-0F39487D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3586163"/>
            <a:ext cx="4324350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3603F-CBE7-4DA6-87BF-4CAE4884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11" y="3586163"/>
            <a:ext cx="473238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0249" cy="504574"/>
          </a:xfrm>
        </p:spPr>
        <p:txBody>
          <a:bodyPr>
            <a:normAutofit/>
          </a:bodyPr>
          <a:lstStyle/>
          <a:p>
            <a:r>
              <a:rPr lang="en-US" sz="2000" dirty="0"/>
              <a:t>High odds and high mag: Gambled on 66.7%, out of 376 trials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99BBC-96FD-4F89-AFF0-30A44FFF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95" y="905302"/>
            <a:ext cx="4963156" cy="2855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08CDE-7520-420A-9BE2-453EE1D3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8" y="905302"/>
            <a:ext cx="5081667" cy="292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87B92-4901-4A81-8E4C-C5E4C9FD2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27" y="4105908"/>
            <a:ext cx="5081667" cy="2752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893FF-6BE5-4C53-A948-CCD72D8D6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095" y="4081395"/>
            <a:ext cx="4963156" cy="27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371298-1060-4D8D-83FD-6D169C8C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95407"/>
            <a:ext cx="4924926" cy="283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A518B-1552-4F60-BB41-50117E8E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66" y="595407"/>
            <a:ext cx="4761709" cy="2833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F4670-8F85-4E2E-B81F-366E1E388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89" y="3733876"/>
            <a:ext cx="4890048" cy="28135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9E8CCDB-19D3-4F17-B195-F8A606D4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89"/>
            <a:ext cx="7240249" cy="504574"/>
          </a:xfrm>
        </p:spPr>
        <p:txBody>
          <a:bodyPr>
            <a:normAutofit/>
          </a:bodyPr>
          <a:lstStyle/>
          <a:p>
            <a:r>
              <a:rPr lang="en-US" sz="2000" dirty="0"/>
              <a:t>Low odds and Low mag: Gambled on 66.7%, out of 376 trials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AC14E-8CAE-4DE3-91EE-B0BF5A1DA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257" y="3713809"/>
            <a:ext cx="4924926" cy="2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A8AA-7A4E-4598-8CC4-7F67F059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01979" cy="504574"/>
          </a:xfrm>
        </p:spPr>
        <p:txBody>
          <a:bodyPr>
            <a:normAutofit/>
          </a:bodyPr>
          <a:lstStyle/>
          <a:p>
            <a:r>
              <a:rPr lang="en-US" sz="2000" dirty="0"/>
              <a:t>Summary of 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E0F9-973E-413D-B1D9-C340C5C5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6" y="504574"/>
            <a:ext cx="5229726" cy="3008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E40AB-707B-484E-9610-EFEEE351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56" y="3678098"/>
            <a:ext cx="5229726" cy="30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3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A62F-070B-419B-8180-7B7BB94B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participants that show ramping</a:t>
            </a:r>
            <a:br>
              <a:rPr lang="en-US" dirty="0"/>
            </a:br>
            <a:r>
              <a:rPr lang="en-US" dirty="0"/>
              <a:t>n=3 and behavioral info.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9610F-3E7B-497B-AB66-1EA50746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" y="1674584"/>
            <a:ext cx="3214816" cy="1849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6AA5E-F306-4B6E-8307-72A4F4CA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02" y="1674466"/>
            <a:ext cx="3377592" cy="1849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2D46D-FFA8-4D28-A3B3-4765668D5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796" y="1674466"/>
            <a:ext cx="3335423" cy="1849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A5861-4E15-46B0-A9B2-8775DB2C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75" y="3658870"/>
            <a:ext cx="3190194" cy="18496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6BCFE0-8EE6-4F93-8D1F-44AE131FCF61}"/>
              </a:ext>
            </a:extLst>
          </p:cNvPr>
          <p:cNvSpPr/>
          <p:nvPr/>
        </p:nvSpPr>
        <p:spPr>
          <a:xfrm>
            <a:off x="133776" y="5281114"/>
            <a:ext cx="3059232" cy="10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9CBB0-EAA4-4D9E-8AAB-EA161942B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394" y="3679750"/>
            <a:ext cx="3370400" cy="18287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4DBDDF-B4D1-4422-98EA-2F3E01191CB6}"/>
              </a:ext>
            </a:extLst>
          </p:cNvPr>
          <p:cNvSpPr/>
          <p:nvPr/>
        </p:nvSpPr>
        <p:spPr>
          <a:xfrm>
            <a:off x="4055978" y="5293471"/>
            <a:ext cx="3059232" cy="10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F7DE9-6E92-45BC-93A9-C9C0EAB8D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812" y="3667591"/>
            <a:ext cx="3335424" cy="18322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C5E75C-7495-48C4-95C3-C47E2B825156}"/>
              </a:ext>
            </a:extLst>
          </p:cNvPr>
          <p:cNvSpPr/>
          <p:nvPr/>
        </p:nvSpPr>
        <p:spPr>
          <a:xfrm>
            <a:off x="8349240" y="5293471"/>
            <a:ext cx="3059232" cy="10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74E5-113D-4E9E-AE26-444869C5AD7C}"/>
              </a:ext>
            </a:extLst>
          </p:cNvPr>
          <p:cNvSpPr txBox="1"/>
          <p:nvPr/>
        </p:nvSpPr>
        <p:spPr>
          <a:xfrm>
            <a:off x="133775" y="6010144"/>
            <a:ext cx="1154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The three participants who showed the most ramping all </a:t>
            </a:r>
          </a:p>
          <a:p>
            <a:r>
              <a:rPr lang="en-US" dirty="0"/>
              <a:t>gambled frequently (among the top 5 most among non-excluded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0130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8DB55-79EB-4CBB-8125-413DBA97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33" y="2274978"/>
            <a:ext cx="7591912" cy="43680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E73566-6EC2-4E99-92C6-579DE953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Relationship between gamble percentage and slope coefficient of ramp?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19D45-6C61-4167-AF01-D2F48E3F9C70}"/>
              </a:ext>
            </a:extLst>
          </p:cNvPr>
          <p:cNvSpPr txBox="1"/>
          <p:nvPr/>
        </p:nvSpPr>
        <p:spPr>
          <a:xfrm>
            <a:off x="5470358" y="190564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297234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0C0-B66F-4F0E-8493-8DF3509B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421C-CFD3-4FD5-907E-1B38CD7E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more participants in V02</a:t>
            </a:r>
          </a:p>
          <a:p>
            <a:r>
              <a:rPr lang="en-US" dirty="0"/>
              <a:t>V03 – Instrumental yes/no</a:t>
            </a:r>
          </a:p>
          <a:p>
            <a:pPr lvl="1"/>
            <a:r>
              <a:rPr lang="en-US" dirty="0"/>
              <a:t>Gamble pauses</a:t>
            </a:r>
          </a:p>
          <a:p>
            <a:r>
              <a:rPr lang="en-US" dirty="0"/>
              <a:t>Changing length of progress bar?</a:t>
            </a:r>
          </a:p>
          <a:p>
            <a:r>
              <a:rPr lang="en-US" dirty="0"/>
              <a:t>Tweaking odds/mag parameters?</a:t>
            </a:r>
          </a:p>
        </p:txBody>
      </p:sp>
    </p:spTree>
    <p:extLst>
      <p:ext uri="{BB962C8B-B14F-4D97-AF65-F5344CB8AC3E}">
        <p14:creationId xmlns:p14="http://schemas.microsoft.com/office/powerpoint/2010/main" val="141243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2C4A-84E3-4276-BE04-D2BAE70C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14" y="2766218"/>
            <a:ext cx="3844525" cy="1325563"/>
          </a:xfrm>
        </p:spPr>
        <p:txBody>
          <a:bodyPr/>
          <a:lstStyle/>
          <a:p>
            <a:r>
              <a:rPr lang="en-US" dirty="0"/>
              <a:t>Looking ahead…</a:t>
            </a:r>
          </a:p>
        </p:txBody>
      </p:sp>
    </p:spTree>
    <p:extLst>
      <p:ext uri="{BB962C8B-B14F-4D97-AF65-F5344CB8AC3E}">
        <p14:creationId xmlns:p14="http://schemas.microsoft.com/office/powerpoint/2010/main" val="122590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9CA7C-8C04-40D8-991E-16F2F1211F32}"/>
              </a:ext>
            </a:extLst>
          </p:cNvPr>
          <p:cNvSpPr txBox="1"/>
          <p:nvPr/>
        </p:nvSpPr>
        <p:spPr>
          <a:xfrm rot="253088">
            <a:off x="4538073" y="5628575"/>
            <a:ext cx="311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model-based goal-directed dm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AF8CA-500E-480F-A397-BF3BB5E81E49}"/>
              </a:ext>
            </a:extLst>
          </p:cNvPr>
          <p:cNvSpPr txBox="1"/>
          <p:nvPr/>
        </p:nvSpPr>
        <p:spPr>
          <a:xfrm rot="21186545">
            <a:off x="1250900" y="2568903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model-free habitual dm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5FD1E-8CE3-46AD-85CA-93116CF3E21F}"/>
              </a:ext>
            </a:extLst>
          </p:cNvPr>
          <p:cNvSpPr txBox="1"/>
          <p:nvPr/>
        </p:nvSpPr>
        <p:spPr>
          <a:xfrm rot="533849">
            <a:off x="8395618" y="68854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EBACE-F8E0-472B-8B14-99627D5972D1}"/>
              </a:ext>
            </a:extLst>
          </p:cNvPr>
          <p:cNvSpPr txBox="1"/>
          <p:nvPr/>
        </p:nvSpPr>
        <p:spPr>
          <a:xfrm rot="21254145">
            <a:off x="583724" y="17695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17BC-41FB-4671-A12C-C9B62495745D}"/>
              </a:ext>
            </a:extLst>
          </p:cNvPr>
          <p:cNvSpPr txBox="1"/>
          <p:nvPr/>
        </p:nvSpPr>
        <p:spPr>
          <a:xfrm>
            <a:off x="5178887" y="4476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37E19-7EA6-4394-8F72-F78DF20E0457}"/>
              </a:ext>
            </a:extLst>
          </p:cNvPr>
          <p:cNvSpPr txBox="1"/>
          <p:nvPr/>
        </p:nvSpPr>
        <p:spPr>
          <a:xfrm>
            <a:off x="839563" y="5767414"/>
            <a:ext cx="12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anticipation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9A37F-C339-4186-917B-AF741BC6EAA2}"/>
              </a:ext>
            </a:extLst>
          </p:cNvPr>
          <p:cNvSpPr txBox="1"/>
          <p:nvPr/>
        </p:nvSpPr>
        <p:spPr>
          <a:xfrm rot="535028">
            <a:off x="8563229" y="5805025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338BD-FC4E-49C1-B2CB-6D12DE7EE096}"/>
              </a:ext>
            </a:extLst>
          </p:cNvPr>
          <p:cNvSpPr txBox="1"/>
          <p:nvPr/>
        </p:nvSpPr>
        <p:spPr>
          <a:xfrm rot="21300157">
            <a:off x="926231" y="4335371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8E70F-352A-4408-8D03-16BA6DC05497}"/>
              </a:ext>
            </a:extLst>
          </p:cNvPr>
          <p:cNvSpPr txBox="1"/>
          <p:nvPr/>
        </p:nvSpPr>
        <p:spPr>
          <a:xfrm rot="21332316">
            <a:off x="735514" y="3442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AA37-B12A-45A1-9A3C-1BD10B7CDF39}"/>
              </a:ext>
            </a:extLst>
          </p:cNvPr>
          <p:cNvSpPr txBox="1"/>
          <p:nvPr/>
        </p:nvSpPr>
        <p:spPr>
          <a:xfrm rot="21216314" flipH="1">
            <a:off x="1615445" y="1241120"/>
            <a:ext cx="31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Compulsive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73B41-A35B-4551-9933-8E5A81068859}"/>
              </a:ext>
            </a:extLst>
          </p:cNvPr>
          <p:cNvSpPr txBox="1"/>
          <p:nvPr/>
        </p:nvSpPr>
        <p:spPr>
          <a:xfrm rot="20616669">
            <a:off x="3773288" y="1763589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FE308-B9DE-4077-BE33-0D963BF2A923}"/>
              </a:ext>
            </a:extLst>
          </p:cNvPr>
          <p:cNvSpPr txBox="1"/>
          <p:nvPr/>
        </p:nvSpPr>
        <p:spPr>
          <a:xfrm rot="21258370">
            <a:off x="3005712" y="4869390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FDE98-B4E0-410B-B35A-2FE97C7CAD77}"/>
              </a:ext>
            </a:extLst>
          </p:cNvPr>
          <p:cNvSpPr txBox="1"/>
          <p:nvPr/>
        </p:nvSpPr>
        <p:spPr>
          <a:xfrm rot="487690">
            <a:off x="8779422" y="4506637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D3677-05A4-4326-901B-7A14EAB9BF85}"/>
              </a:ext>
            </a:extLst>
          </p:cNvPr>
          <p:cNvSpPr txBox="1"/>
          <p:nvPr/>
        </p:nvSpPr>
        <p:spPr>
          <a:xfrm rot="1337897">
            <a:off x="7961594" y="1568863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two-step task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07DF3-ED56-46B1-B0AB-1E23A611CD81}"/>
              </a:ext>
            </a:extLst>
          </p:cNvPr>
          <p:cNvSpPr txBox="1"/>
          <p:nvPr/>
        </p:nvSpPr>
        <p:spPr>
          <a:xfrm rot="788245">
            <a:off x="10134356" y="28592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C0B4B-CA8C-48CE-87C2-2FA567191E97}"/>
              </a:ext>
            </a:extLst>
          </p:cNvPr>
          <p:cNvSpPr txBox="1"/>
          <p:nvPr/>
        </p:nvSpPr>
        <p:spPr>
          <a:xfrm>
            <a:off x="10338099" y="71843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E179F2-69CB-457B-B19D-0E4E88669928}"/>
              </a:ext>
            </a:extLst>
          </p:cNvPr>
          <p:cNvSpPr txBox="1"/>
          <p:nvPr/>
        </p:nvSpPr>
        <p:spPr>
          <a:xfrm rot="809503">
            <a:off x="8972671" y="3598719"/>
            <a:ext cx="16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explore/exploit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ED301-7F36-4CBF-BC97-8575C3FD7E51}"/>
              </a:ext>
            </a:extLst>
          </p:cNvPr>
          <p:cNvSpPr txBox="1"/>
          <p:nvPr/>
        </p:nvSpPr>
        <p:spPr>
          <a:xfrm>
            <a:off x="3443156" y="23701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4391A-8A6B-46CE-AB83-66CDFA8BA768}"/>
              </a:ext>
            </a:extLst>
          </p:cNvPr>
          <p:cNvSpPr txBox="1"/>
          <p:nvPr/>
        </p:nvSpPr>
        <p:spPr>
          <a:xfrm>
            <a:off x="9619055" y="6207543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differences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B853BB-663A-40C0-9276-8F18B9796EEA}"/>
              </a:ext>
            </a:extLst>
          </p:cNvPr>
          <p:cNvSpPr txBox="1"/>
          <p:nvPr/>
        </p:nvSpPr>
        <p:spPr>
          <a:xfrm rot="364354">
            <a:off x="6370014" y="13471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452827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9CA7C-8C04-40D8-991E-16F2F1211F32}"/>
              </a:ext>
            </a:extLst>
          </p:cNvPr>
          <p:cNvSpPr txBox="1"/>
          <p:nvPr/>
        </p:nvSpPr>
        <p:spPr>
          <a:xfrm rot="253088">
            <a:off x="4538073" y="5628575"/>
            <a:ext cx="311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model-based goal-directed dm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AF8CA-500E-480F-A397-BF3BB5E81E49}"/>
              </a:ext>
            </a:extLst>
          </p:cNvPr>
          <p:cNvSpPr txBox="1"/>
          <p:nvPr/>
        </p:nvSpPr>
        <p:spPr>
          <a:xfrm rot="21186545">
            <a:off x="1250900" y="2568903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model-free habitual dm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5FD1E-8CE3-46AD-85CA-93116CF3E21F}"/>
              </a:ext>
            </a:extLst>
          </p:cNvPr>
          <p:cNvSpPr txBox="1"/>
          <p:nvPr/>
        </p:nvSpPr>
        <p:spPr>
          <a:xfrm rot="533849">
            <a:off x="8395618" y="68854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EBACE-F8E0-472B-8B14-99627D5972D1}"/>
              </a:ext>
            </a:extLst>
          </p:cNvPr>
          <p:cNvSpPr txBox="1"/>
          <p:nvPr/>
        </p:nvSpPr>
        <p:spPr>
          <a:xfrm rot="21254145">
            <a:off x="583724" y="17695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17BC-41FB-4671-A12C-C9B62495745D}"/>
              </a:ext>
            </a:extLst>
          </p:cNvPr>
          <p:cNvSpPr txBox="1"/>
          <p:nvPr/>
        </p:nvSpPr>
        <p:spPr>
          <a:xfrm>
            <a:off x="5178887" y="4476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37E19-7EA6-4394-8F72-F78DF20E0457}"/>
              </a:ext>
            </a:extLst>
          </p:cNvPr>
          <p:cNvSpPr txBox="1"/>
          <p:nvPr/>
        </p:nvSpPr>
        <p:spPr>
          <a:xfrm>
            <a:off x="839563" y="5767414"/>
            <a:ext cx="12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anticipation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9A37F-C339-4186-917B-AF741BC6EAA2}"/>
              </a:ext>
            </a:extLst>
          </p:cNvPr>
          <p:cNvSpPr txBox="1"/>
          <p:nvPr/>
        </p:nvSpPr>
        <p:spPr>
          <a:xfrm rot="535028">
            <a:off x="8563229" y="5805025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338BD-FC4E-49C1-B2CB-6D12DE7EE096}"/>
              </a:ext>
            </a:extLst>
          </p:cNvPr>
          <p:cNvSpPr txBox="1"/>
          <p:nvPr/>
        </p:nvSpPr>
        <p:spPr>
          <a:xfrm rot="21300157">
            <a:off x="926231" y="4335371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8E70F-352A-4408-8D03-16BA6DC05497}"/>
              </a:ext>
            </a:extLst>
          </p:cNvPr>
          <p:cNvSpPr txBox="1"/>
          <p:nvPr/>
        </p:nvSpPr>
        <p:spPr>
          <a:xfrm rot="21332316">
            <a:off x="735514" y="3442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73B41-A35B-4551-9933-8E5A81068859}"/>
              </a:ext>
            </a:extLst>
          </p:cNvPr>
          <p:cNvSpPr txBox="1"/>
          <p:nvPr/>
        </p:nvSpPr>
        <p:spPr>
          <a:xfrm rot="20616669">
            <a:off x="3773288" y="1763589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FE308-B9DE-4077-BE33-0D963BF2A923}"/>
              </a:ext>
            </a:extLst>
          </p:cNvPr>
          <p:cNvSpPr txBox="1"/>
          <p:nvPr/>
        </p:nvSpPr>
        <p:spPr>
          <a:xfrm rot="21258370">
            <a:off x="3005712" y="4869390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FDE98-B4E0-410B-B35A-2FE97C7CAD77}"/>
              </a:ext>
            </a:extLst>
          </p:cNvPr>
          <p:cNvSpPr txBox="1"/>
          <p:nvPr/>
        </p:nvSpPr>
        <p:spPr>
          <a:xfrm rot="487690">
            <a:off x="8779422" y="4506637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D3677-05A4-4326-901B-7A14EAB9BF85}"/>
              </a:ext>
            </a:extLst>
          </p:cNvPr>
          <p:cNvSpPr txBox="1"/>
          <p:nvPr/>
        </p:nvSpPr>
        <p:spPr>
          <a:xfrm rot="1337897">
            <a:off x="7961594" y="1568863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two-step task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07DF3-ED56-46B1-B0AB-1E23A611CD81}"/>
              </a:ext>
            </a:extLst>
          </p:cNvPr>
          <p:cNvSpPr txBox="1"/>
          <p:nvPr/>
        </p:nvSpPr>
        <p:spPr>
          <a:xfrm rot="788245">
            <a:off x="10134356" y="28592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C0B4B-CA8C-48CE-87C2-2FA567191E97}"/>
              </a:ext>
            </a:extLst>
          </p:cNvPr>
          <p:cNvSpPr txBox="1"/>
          <p:nvPr/>
        </p:nvSpPr>
        <p:spPr>
          <a:xfrm>
            <a:off x="10338099" y="71843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D6630-7C6E-4BAA-8CB7-20538ED17F4B}"/>
              </a:ext>
            </a:extLst>
          </p:cNvPr>
          <p:cNvSpPr txBox="1"/>
          <p:nvPr/>
        </p:nvSpPr>
        <p:spPr>
          <a:xfrm>
            <a:off x="5677421" y="323151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E5DAA-C0FC-4568-B778-2252917329B3}"/>
              </a:ext>
            </a:extLst>
          </p:cNvPr>
          <p:cNvSpPr txBox="1"/>
          <p:nvPr/>
        </p:nvSpPr>
        <p:spPr>
          <a:xfrm rot="809503">
            <a:off x="8972671" y="3598719"/>
            <a:ext cx="16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explore/exploit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83845-047E-41FE-BD6F-B06F7BD4F8D3}"/>
              </a:ext>
            </a:extLst>
          </p:cNvPr>
          <p:cNvSpPr txBox="1"/>
          <p:nvPr/>
        </p:nvSpPr>
        <p:spPr>
          <a:xfrm>
            <a:off x="3443156" y="23701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BBC80-3571-4AF3-93C0-3F634A5741FA}"/>
              </a:ext>
            </a:extLst>
          </p:cNvPr>
          <p:cNvSpPr txBox="1"/>
          <p:nvPr/>
        </p:nvSpPr>
        <p:spPr>
          <a:xfrm rot="21216314" flipH="1">
            <a:off x="1615445" y="1241120"/>
            <a:ext cx="31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Compulsive behavior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3B9A7-BEF6-44F0-A7B8-E64EB9EE8B3F}"/>
              </a:ext>
            </a:extLst>
          </p:cNvPr>
          <p:cNvSpPr txBox="1"/>
          <p:nvPr/>
        </p:nvSpPr>
        <p:spPr>
          <a:xfrm>
            <a:off x="9619055" y="6207543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1B4E2-2F95-43A5-A2C1-F3BE5D9EC734}"/>
              </a:ext>
            </a:extLst>
          </p:cNvPr>
          <p:cNvSpPr txBox="1"/>
          <p:nvPr/>
        </p:nvSpPr>
        <p:spPr>
          <a:xfrm rot="364354">
            <a:off x="6370014" y="13471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117204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8D5-5294-4946-90FF-120F8E4C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1" y="24584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Examining the interaction between habit and reward in influencing choice, anticipation, and learning. </a:t>
            </a:r>
          </a:p>
        </p:txBody>
      </p:sp>
    </p:spTree>
    <p:extLst>
      <p:ext uri="{BB962C8B-B14F-4D97-AF65-F5344CB8AC3E}">
        <p14:creationId xmlns:p14="http://schemas.microsoft.com/office/powerpoint/2010/main" val="20918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C5E-E854-4DAB-A25D-284B74AE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Separately from RPEs, DA encodes motivation and decreases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9836-355B-4587-8E6C-F3294A33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8694"/>
            <a:ext cx="10515600" cy="10813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Slower, ramping DA also increases up until a goal in rats during an instrumental task. Thought to encode the </a:t>
            </a:r>
            <a:r>
              <a:rPr lang="en-US" i="1" dirty="0"/>
              <a:t>value </a:t>
            </a:r>
            <a:r>
              <a:rPr lang="en-US" dirty="0"/>
              <a:t>of work.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D5112-8446-45A3-AD9A-0803BAEA0B6A}"/>
              </a:ext>
            </a:extLst>
          </p:cNvPr>
          <p:cNvSpPr/>
          <p:nvPr/>
        </p:nvSpPr>
        <p:spPr>
          <a:xfrm>
            <a:off x="5955323" y="6380946"/>
            <a:ext cx="6236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Hamid, A. A., Pettibone, J. R.,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Mabrouk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O. S., Hetrick, V. L., Schmidt, R., Vander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Weele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C. M., ... &amp;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Berke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 D. (2016). Mesolimbic dopamine signals the value of work.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Nature neuroscience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(1), 117.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77AFE-5D6F-4CD1-8DA4-4D6009B4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88028"/>
            <a:ext cx="5184966" cy="29603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9B69C9-12AF-4582-99E7-4D855A2F613D}"/>
              </a:ext>
            </a:extLst>
          </p:cNvPr>
          <p:cNvSpPr/>
          <p:nvPr/>
        </p:nvSpPr>
        <p:spPr>
          <a:xfrm>
            <a:off x="0" y="638094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Howe, M. W., Tierney, P. L., Sandberg, S. G., Phillips, P. E., &amp;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Graybiel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M. (2013). Prolonged dopamine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signalling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striatum signals proximity and value of distant rewards.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500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(7464), 575. Figure  2e.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61C2D-25BB-4563-93DE-BAC63D87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89" y="3188027"/>
            <a:ext cx="3857344" cy="30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3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9581-5920-4E6E-9457-70695ADB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640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3656-D27F-4A9D-AB37-7201D6CE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Instrumental actions can be either goal-directed or habitual. Possible that habits are ‘action sequences’ i.e. sequences of actions that become chunked together. </a:t>
            </a:r>
          </a:p>
          <a:p>
            <a:r>
              <a:rPr lang="en-US" dirty="0"/>
              <a:t>Habits formation involves, to some degree, the striatum. </a:t>
            </a:r>
          </a:p>
          <a:p>
            <a:r>
              <a:rPr lang="en-US" dirty="0" err="1"/>
              <a:t>Optogenetically</a:t>
            </a:r>
            <a:r>
              <a:rPr lang="en-US" dirty="0"/>
              <a:t> manipulating the striatum affects compulsive behavior in mice. </a:t>
            </a:r>
          </a:p>
          <a:p>
            <a:r>
              <a:rPr lang="en-US" dirty="0"/>
              <a:t>Addiction/compulsive behavior has been framed as ‘habit dysfunction’.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37EEA-3F65-4FA4-9D81-864A2CE3E665}"/>
              </a:ext>
            </a:extLst>
          </p:cNvPr>
          <p:cNvSpPr/>
          <p:nvPr/>
        </p:nvSpPr>
        <p:spPr>
          <a:xfrm>
            <a:off x="0" y="5746076"/>
            <a:ext cx="6518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Burguière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E., Monteiro, P., Feng, G.,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Graybiel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A. M. (2013). Optogenetic stimulation of lateral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orbitofronto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-striatal pathway suppresses compulsive behaviors.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Science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340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(6137), 1243-1246.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1923-5921-4B57-A50F-F9A05822ABCD}"/>
              </a:ext>
            </a:extLst>
          </p:cNvPr>
          <p:cNvSpPr/>
          <p:nvPr/>
        </p:nvSpPr>
        <p:spPr>
          <a:xfrm>
            <a:off x="0" y="6176963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Desrochers, T. M.,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Amemori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K. I.,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Graybiel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A. M. (2015). Habit learning by naive macaques is marked by response sharpening of striatal neurons representing the cost and outcome of acquired action sequences.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Neuron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87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(4), 853-868.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B51C2-537D-4561-B0F3-4AF76DC66264}"/>
              </a:ext>
            </a:extLst>
          </p:cNvPr>
          <p:cNvSpPr/>
          <p:nvPr/>
        </p:nvSpPr>
        <p:spPr>
          <a:xfrm>
            <a:off x="6096000" y="5753771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Everitt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B. J., &amp; Robbins, T. W. (2005). Neural systems of reinforcement for drug addiction: from actions to habits to compulsion.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Nature neuroscience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(11), 1481.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A947A-D53A-4271-9902-EE5A09ECFE17}"/>
              </a:ext>
            </a:extLst>
          </p:cNvPr>
          <p:cNvSpPr/>
          <p:nvPr/>
        </p:nvSpPr>
        <p:spPr>
          <a:xfrm>
            <a:off x="6096000" y="617696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Dezfouli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Balleine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B. W. (2012). Habits, action sequences and reinforcement learning.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European Journal of Neuroscience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35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(7), 1036-1051.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6873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AF7A1F-E156-4073-ACE1-FB28B01E97EF}"/>
              </a:ext>
            </a:extLst>
          </p:cNvPr>
          <p:cNvSpPr/>
          <p:nvPr/>
        </p:nvSpPr>
        <p:spPr>
          <a:xfrm>
            <a:off x="4745464" y="2954321"/>
            <a:ext cx="451822" cy="4087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982156-B796-477C-9528-29C2D957F814}"/>
              </a:ext>
            </a:extLst>
          </p:cNvPr>
          <p:cNvCxnSpPr>
            <a:cxnSpLocks/>
          </p:cNvCxnSpPr>
          <p:nvPr/>
        </p:nvCxnSpPr>
        <p:spPr>
          <a:xfrm flipV="1">
            <a:off x="4971375" y="1082491"/>
            <a:ext cx="882128" cy="2076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035B6-EBD0-4E21-83FA-81F5C4965BF5}"/>
              </a:ext>
            </a:extLst>
          </p:cNvPr>
          <p:cNvCxnSpPr>
            <a:cxnSpLocks/>
          </p:cNvCxnSpPr>
          <p:nvPr/>
        </p:nvCxnSpPr>
        <p:spPr>
          <a:xfrm>
            <a:off x="4971375" y="3158717"/>
            <a:ext cx="839097" cy="219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A72740-DCED-47B4-868B-DE91B34F1BCD}"/>
              </a:ext>
            </a:extLst>
          </p:cNvPr>
          <p:cNvCxnSpPr>
            <a:cxnSpLocks/>
          </p:cNvCxnSpPr>
          <p:nvPr/>
        </p:nvCxnSpPr>
        <p:spPr>
          <a:xfrm>
            <a:off x="4971375" y="3158716"/>
            <a:ext cx="88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F3D0AD-2AEB-47B4-96A4-5D9FEE099599}"/>
              </a:ext>
            </a:extLst>
          </p:cNvPr>
          <p:cNvCxnSpPr>
            <a:cxnSpLocks/>
          </p:cNvCxnSpPr>
          <p:nvPr/>
        </p:nvCxnSpPr>
        <p:spPr>
          <a:xfrm>
            <a:off x="5853503" y="1082491"/>
            <a:ext cx="14953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93FF98-DACC-48C7-8DC4-D419A67CB5DF}"/>
              </a:ext>
            </a:extLst>
          </p:cNvPr>
          <p:cNvCxnSpPr>
            <a:cxnSpLocks/>
          </p:cNvCxnSpPr>
          <p:nvPr/>
        </p:nvCxnSpPr>
        <p:spPr>
          <a:xfrm>
            <a:off x="5853503" y="3158716"/>
            <a:ext cx="14953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B3B453-0636-44EC-8293-2473125BD9C3}"/>
              </a:ext>
            </a:extLst>
          </p:cNvPr>
          <p:cNvCxnSpPr>
            <a:cxnSpLocks/>
          </p:cNvCxnSpPr>
          <p:nvPr/>
        </p:nvCxnSpPr>
        <p:spPr>
          <a:xfrm>
            <a:off x="5817645" y="5344313"/>
            <a:ext cx="14953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E94DEF-D183-459F-9FCE-EFEEFC97C972}"/>
              </a:ext>
            </a:extLst>
          </p:cNvPr>
          <p:cNvSpPr txBox="1"/>
          <p:nvPr/>
        </p:nvSpPr>
        <p:spPr>
          <a:xfrm>
            <a:off x="6054306" y="2881712"/>
            <a:ext cx="910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2A449-EE55-4B82-ADE4-E864898DFD1E}"/>
              </a:ext>
            </a:extLst>
          </p:cNvPr>
          <p:cNvSpPr txBox="1"/>
          <p:nvPr/>
        </p:nvSpPr>
        <p:spPr>
          <a:xfrm>
            <a:off x="6034369" y="5041302"/>
            <a:ext cx="998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sequence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B9603-E446-4A90-9D33-4BA19745215A}"/>
              </a:ext>
            </a:extLst>
          </p:cNvPr>
          <p:cNvSpPr txBox="1"/>
          <p:nvPr/>
        </p:nvSpPr>
        <p:spPr>
          <a:xfrm>
            <a:off x="6142539" y="839113"/>
            <a:ext cx="91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3BAE8-6ACE-4923-B7E0-8F7F2C5DABBF}"/>
              </a:ext>
            </a:extLst>
          </p:cNvPr>
          <p:cNvCxnSpPr>
            <a:cxnSpLocks/>
          </p:cNvCxnSpPr>
          <p:nvPr/>
        </p:nvCxnSpPr>
        <p:spPr>
          <a:xfrm>
            <a:off x="7348815" y="816245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6574F-3375-436F-B973-B7998263BC01}"/>
              </a:ext>
            </a:extLst>
          </p:cNvPr>
          <p:cNvCxnSpPr>
            <a:cxnSpLocks/>
          </p:cNvCxnSpPr>
          <p:nvPr/>
        </p:nvCxnSpPr>
        <p:spPr>
          <a:xfrm>
            <a:off x="8477916" y="816245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F94329-5378-4476-9068-F2CA6D468F2A}"/>
              </a:ext>
            </a:extLst>
          </p:cNvPr>
          <p:cNvCxnSpPr>
            <a:cxnSpLocks/>
          </p:cNvCxnSpPr>
          <p:nvPr/>
        </p:nvCxnSpPr>
        <p:spPr>
          <a:xfrm>
            <a:off x="7348815" y="2858848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6CA1AB-C6CB-43BE-AF72-5B6CCC07B971}"/>
              </a:ext>
            </a:extLst>
          </p:cNvPr>
          <p:cNvCxnSpPr>
            <a:cxnSpLocks/>
          </p:cNvCxnSpPr>
          <p:nvPr/>
        </p:nvCxnSpPr>
        <p:spPr>
          <a:xfrm>
            <a:off x="8479488" y="2905009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609C33-CFD8-4010-A3D3-7E12FDAD3F43}"/>
              </a:ext>
            </a:extLst>
          </p:cNvPr>
          <p:cNvCxnSpPr>
            <a:cxnSpLocks/>
          </p:cNvCxnSpPr>
          <p:nvPr/>
        </p:nvCxnSpPr>
        <p:spPr>
          <a:xfrm>
            <a:off x="7320127" y="5053411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6825FB-AB5C-4B18-8B7D-B8DD10B69E26}"/>
              </a:ext>
            </a:extLst>
          </p:cNvPr>
          <p:cNvCxnSpPr>
            <a:cxnSpLocks/>
          </p:cNvCxnSpPr>
          <p:nvPr/>
        </p:nvCxnSpPr>
        <p:spPr>
          <a:xfrm>
            <a:off x="8493376" y="5064599"/>
            <a:ext cx="0" cy="5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F2278A-ABAC-4013-B181-A82762A74501}"/>
              </a:ext>
            </a:extLst>
          </p:cNvPr>
          <p:cNvSpPr txBox="1"/>
          <p:nvPr/>
        </p:nvSpPr>
        <p:spPr>
          <a:xfrm>
            <a:off x="7515074" y="897825"/>
            <a:ext cx="81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ED4BCE-3BFB-45AD-BD5A-52814590EC7E}"/>
              </a:ext>
            </a:extLst>
          </p:cNvPr>
          <p:cNvSpPr txBox="1"/>
          <p:nvPr/>
        </p:nvSpPr>
        <p:spPr>
          <a:xfrm>
            <a:off x="7515074" y="2974045"/>
            <a:ext cx="81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9E841-FB0F-4E4E-902F-CB2FD7682C73}"/>
              </a:ext>
            </a:extLst>
          </p:cNvPr>
          <p:cNvSpPr txBox="1"/>
          <p:nvPr/>
        </p:nvSpPr>
        <p:spPr>
          <a:xfrm>
            <a:off x="7561492" y="5179801"/>
            <a:ext cx="81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210494-9069-4E12-A442-8DC30CF20773}"/>
              </a:ext>
            </a:extLst>
          </p:cNvPr>
          <p:cNvSpPr txBox="1"/>
          <p:nvPr/>
        </p:nvSpPr>
        <p:spPr>
          <a:xfrm>
            <a:off x="8477915" y="921346"/>
            <a:ext cx="13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Low Reward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6E960-DE27-430E-9EB5-2A15C122C5D7}"/>
              </a:ext>
            </a:extLst>
          </p:cNvPr>
          <p:cNvSpPr txBox="1"/>
          <p:nvPr/>
        </p:nvSpPr>
        <p:spPr>
          <a:xfrm>
            <a:off x="8460445" y="2965306"/>
            <a:ext cx="13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Reward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52A069-ABBE-43CC-8A95-DD496469768A}"/>
              </a:ext>
            </a:extLst>
          </p:cNvPr>
          <p:cNvSpPr txBox="1"/>
          <p:nvPr/>
        </p:nvSpPr>
        <p:spPr>
          <a:xfrm>
            <a:off x="8510162" y="5133635"/>
            <a:ext cx="99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Reward?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34B26-A445-4985-B858-3A7F75C455CE}"/>
              </a:ext>
            </a:extLst>
          </p:cNvPr>
          <p:cNvSpPr txBox="1"/>
          <p:nvPr/>
        </p:nvSpPr>
        <p:spPr>
          <a:xfrm>
            <a:off x="4144696" y="297404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DD27C8-A74D-467F-9127-DA4D9593EE34}"/>
              </a:ext>
            </a:extLst>
          </p:cNvPr>
          <p:cNvSpPr txBox="1"/>
          <p:nvPr/>
        </p:nvSpPr>
        <p:spPr>
          <a:xfrm>
            <a:off x="896680" y="2968442"/>
            <a:ext cx="231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of sequence A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9C58B27-727B-4977-960A-995BC4941115}"/>
              </a:ext>
            </a:extLst>
          </p:cNvPr>
          <p:cNvSpPr/>
          <p:nvPr/>
        </p:nvSpPr>
        <p:spPr>
          <a:xfrm>
            <a:off x="3228637" y="3099328"/>
            <a:ext cx="937574" cy="138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9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69B9-AD7B-4834-837E-F2E98394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" y="191135"/>
            <a:ext cx="10515600" cy="2904497"/>
          </a:xfrm>
        </p:spPr>
        <p:txBody>
          <a:bodyPr>
            <a:normAutofit/>
          </a:bodyPr>
          <a:lstStyle/>
          <a:p>
            <a:r>
              <a:rPr lang="en-US" sz="1800" dirty="0"/>
              <a:t>Does variable reward promote learning during the training phase? Is there an interaction with the type of sequence learned?</a:t>
            </a:r>
          </a:p>
          <a:p>
            <a:r>
              <a:rPr lang="en-US" sz="1800" dirty="0"/>
              <a:t>How often do people even prefer the practice’ sequence? How comfortable does someone have to be to reliably choose practiced sequence? Is there a novelty bonus?</a:t>
            </a:r>
          </a:p>
          <a:p>
            <a:r>
              <a:rPr lang="en-US" sz="1800" dirty="0"/>
              <a:t>Does the type of sequence (CSS-cognitive vs. SRTT-motor) affect choice inflection point? </a:t>
            </a:r>
          </a:p>
          <a:p>
            <a:r>
              <a:rPr lang="en-US" sz="1800" dirty="0"/>
              <a:t>Individual differences in choice?</a:t>
            </a:r>
          </a:p>
          <a:p>
            <a:r>
              <a:rPr lang="en-US" sz="1800" dirty="0"/>
              <a:t>Does adding delay interfere with choice?</a:t>
            </a:r>
          </a:p>
          <a:p>
            <a:r>
              <a:rPr lang="en-US" sz="1800" dirty="0"/>
              <a:t>What’s going on in the brain???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D59C4-1C3A-4FC0-BF91-BA254523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47" y="3095632"/>
            <a:ext cx="6413183" cy="35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0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CA2-D8ED-4A19-BB8E-136D1396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8406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D778-B34D-419B-96A1-98B3B9C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DA affect the value of a gamble?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2E14-AC08-4CFF-BA10-4427C64E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9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Altering DA affects risk taking behavior in rats and humans.</a:t>
            </a:r>
          </a:p>
          <a:p>
            <a:r>
              <a:rPr lang="en-US" dirty="0"/>
              <a:t>Anticipation of a reward increases striatal activity via BOLD in humans. </a:t>
            </a:r>
          </a:p>
          <a:p>
            <a:r>
              <a:rPr lang="en-US" dirty="0"/>
              <a:t>Theoretical models of DA (Collins &amp; Frank, 2014) predict that DA changes value of a reward (see below).</a:t>
            </a:r>
          </a:p>
          <a:p>
            <a:endParaRPr lang="en-US" dirty="0"/>
          </a:p>
          <a:p>
            <a:r>
              <a:rPr lang="en-US" dirty="0"/>
              <a:t>↑DA = increased activation of D1 pathway.</a:t>
            </a:r>
          </a:p>
          <a:p>
            <a:r>
              <a:rPr lang="en-US" dirty="0"/>
              <a:t> Increased activation of D1 pathway = rewards are more important than punishments (per Collins &amp; Frank model). </a:t>
            </a:r>
          </a:p>
          <a:p>
            <a:r>
              <a:rPr lang="en-US" dirty="0"/>
              <a:t>Rewards are more important = more likely to gamble?</a:t>
            </a:r>
          </a:p>
        </p:txBody>
      </p:sp>
    </p:spTree>
    <p:extLst>
      <p:ext uri="{BB962C8B-B14F-4D97-AF65-F5344CB8AC3E}">
        <p14:creationId xmlns:p14="http://schemas.microsoft.com/office/powerpoint/2010/main" val="122715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54FD-B35C-4322-8E53-CC82A607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25416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Does proximity to a reward affect an individual’s propensity to gamble?</a:t>
            </a:r>
          </a:p>
        </p:txBody>
      </p:sp>
    </p:spTree>
    <p:extLst>
      <p:ext uri="{BB962C8B-B14F-4D97-AF65-F5344CB8AC3E}">
        <p14:creationId xmlns:p14="http://schemas.microsoft.com/office/powerpoint/2010/main" val="27536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AEAE-E37B-443C-8EEA-ADC1692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figure from 2001 paper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34F0C-28A9-4A00-8A71-D30B856D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2754967"/>
            <a:ext cx="5067300" cy="183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B05BA-40FD-47D6-8076-B34DA6DA2CFE}"/>
              </a:ext>
            </a:extLst>
          </p:cNvPr>
          <p:cNvSpPr txBox="1"/>
          <p:nvPr/>
        </p:nvSpPr>
        <p:spPr>
          <a:xfrm>
            <a:off x="3562350" y="4613420"/>
            <a:ext cx="574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activation during anticipation of gain/loss of money; Knutson et al., 2001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43691-EF45-4AAB-8A50-B82B4D5FF00F}"/>
              </a:ext>
            </a:extLst>
          </p:cNvPr>
          <p:cNvSpPr txBox="1"/>
          <p:nvPr/>
        </p:nvSpPr>
        <p:spPr>
          <a:xfrm>
            <a:off x="838200" y="1367522"/>
            <a:ext cx="943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the most interesting human finding I found that looked at NA activation during anticipation.</a:t>
            </a:r>
          </a:p>
        </p:txBody>
      </p:sp>
    </p:spTree>
    <p:extLst>
      <p:ext uri="{BB962C8B-B14F-4D97-AF65-F5344CB8AC3E}">
        <p14:creationId xmlns:p14="http://schemas.microsoft.com/office/powerpoint/2010/main" val="249918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ED31-D1A5-4B26-A349-02F2544E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91A94-3478-4540-86E7-A82186D5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13" y="294653"/>
            <a:ext cx="3717501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897A3-6A1C-4337-B30F-5D4F60DB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39" y="2918332"/>
            <a:ext cx="381000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DBA64-56D2-481A-BF1F-AD90D30D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56" y="1987894"/>
            <a:ext cx="37338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66F49-3D00-42AA-ABA9-5183A1CBF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940" y="3940031"/>
            <a:ext cx="3810000" cy="78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D0586-4AF3-414A-9FE1-1A7D8D322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214" y="4875069"/>
            <a:ext cx="3219450" cy="188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F4DA73-BB5B-49D0-B336-AD8EE1112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95" y="2918332"/>
            <a:ext cx="2270587" cy="1892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B77FEA-21AD-4006-A52B-A4C14AE23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44" y="5084966"/>
            <a:ext cx="1962890" cy="12336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7833A-4151-47FD-9BC4-04A458D3C808}"/>
              </a:ext>
            </a:extLst>
          </p:cNvPr>
          <p:cNvCxnSpPr>
            <a:cxnSpLocks/>
          </p:cNvCxnSpPr>
          <p:nvPr/>
        </p:nvCxnSpPr>
        <p:spPr>
          <a:xfrm>
            <a:off x="6690214" y="2486640"/>
            <a:ext cx="180228" cy="40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9F2EFA-E575-4C52-9B32-F8C01AD0C6CE}"/>
              </a:ext>
            </a:extLst>
          </p:cNvPr>
          <p:cNvCxnSpPr>
            <a:cxnSpLocks/>
          </p:cNvCxnSpPr>
          <p:nvPr/>
        </p:nvCxnSpPr>
        <p:spPr>
          <a:xfrm flipH="1">
            <a:off x="2743882" y="2426044"/>
            <a:ext cx="463474" cy="44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8F71E-9457-4654-8552-3A4CF0FE76C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43882" y="3251707"/>
            <a:ext cx="3651057" cy="50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D4363-1D4B-4CFA-B117-C2D9BD5A7297}"/>
              </a:ext>
            </a:extLst>
          </p:cNvPr>
          <p:cNvCxnSpPr>
            <a:cxnSpLocks/>
          </p:cNvCxnSpPr>
          <p:nvPr/>
        </p:nvCxnSpPr>
        <p:spPr>
          <a:xfrm>
            <a:off x="4864685" y="1597723"/>
            <a:ext cx="0" cy="39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42089E-1041-45C2-BD53-425505462B4F}"/>
              </a:ext>
            </a:extLst>
          </p:cNvPr>
          <p:cNvCxnSpPr>
            <a:cxnSpLocks/>
          </p:cNvCxnSpPr>
          <p:nvPr/>
        </p:nvCxnSpPr>
        <p:spPr>
          <a:xfrm>
            <a:off x="8113212" y="3649250"/>
            <a:ext cx="0" cy="27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F83C7-34AA-40C7-943F-49DBAB8FF55E}"/>
              </a:ext>
            </a:extLst>
          </p:cNvPr>
          <p:cNvCxnSpPr>
            <a:cxnSpLocks/>
          </p:cNvCxnSpPr>
          <p:nvPr/>
        </p:nvCxnSpPr>
        <p:spPr>
          <a:xfrm>
            <a:off x="1608588" y="4810488"/>
            <a:ext cx="0" cy="27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DB4B92-B99E-40B8-A86E-C0B15B7C9777}"/>
              </a:ext>
            </a:extLst>
          </p:cNvPr>
          <p:cNvSpPr txBox="1"/>
          <p:nvPr/>
        </p:nvSpPr>
        <p:spPr>
          <a:xfrm>
            <a:off x="1608588" y="481048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54165C-9DEE-4CAA-BD7A-CCF629F67531}"/>
              </a:ext>
            </a:extLst>
          </p:cNvPr>
          <p:cNvSpPr txBox="1"/>
          <p:nvPr/>
        </p:nvSpPr>
        <p:spPr>
          <a:xfrm rot="21103943">
            <a:off x="4191148" y="3167293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05298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ED31-D1A5-4B26-A349-02F2544E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C3A2-6247-4D9C-B3AF-68E334DE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428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Magnitude</a:t>
            </a:r>
          </a:p>
          <a:p>
            <a:pPr marL="0" indent="0">
              <a:buNone/>
            </a:pPr>
            <a:r>
              <a:rPr lang="en-US" sz="2000" dirty="0"/>
              <a:t>Low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Trials that offer $1 or $2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Mid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Trials that offer $3 or $4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High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Trials that offer $5 or $6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EBC79-E7AD-4341-ADD3-11FE6BE432B7}"/>
              </a:ext>
            </a:extLst>
          </p:cNvPr>
          <p:cNvSpPr txBox="1">
            <a:spLocks/>
          </p:cNvSpPr>
          <p:nvPr/>
        </p:nvSpPr>
        <p:spPr>
          <a:xfrm>
            <a:off x="4314713" y="1825625"/>
            <a:ext cx="2442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Conditions</a:t>
            </a:r>
          </a:p>
          <a:p>
            <a:pPr marL="0" indent="0">
              <a:buNone/>
            </a:pPr>
            <a:r>
              <a:rPr lang="en-US" sz="2000" dirty="0"/>
              <a:t>Low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Gambles that offer 1.5* guaranteed amount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Mid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Gambles that offer 2* guaranteed amount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High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ABB5D8-0036-44DD-8042-D88A68215C5C}"/>
              </a:ext>
            </a:extLst>
          </p:cNvPr>
          <p:cNvSpPr txBox="1">
            <a:spLocks/>
          </p:cNvSpPr>
          <p:nvPr/>
        </p:nvSpPr>
        <p:spPr>
          <a:xfrm>
            <a:off x="8027893" y="1825625"/>
            <a:ext cx="3525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Prediction Error</a:t>
            </a:r>
          </a:p>
          <a:p>
            <a:pPr marL="0" indent="0">
              <a:buNone/>
            </a:pPr>
            <a:r>
              <a:rPr lang="en-US" sz="2000" dirty="0"/>
              <a:t>Low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RPE&lt;0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High</a:t>
            </a:r>
            <a:endParaRPr lang="en-US" sz="2400" dirty="0"/>
          </a:p>
          <a:p>
            <a:pPr marL="457200" lvl="1" indent="0">
              <a:buNone/>
            </a:pPr>
            <a:r>
              <a:rPr lang="en-US" sz="1600" dirty="0"/>
              <a:t>RPE&gt;0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430-0D2D-4AAE-8B98-E2188A39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39"/>
            <a:ext cx="5257800" cy="623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Version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-Lasts 8 seconds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-Does not pause during gamble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-Gamble is present for 3.5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N=120 usable participants</a:t>
            </a:r>
          </a:p>
          <a:p>
            <a:pPr marL="0" indent="0">
              <a:buNone/>
            </a:pPr>
            <a:r>
              <a:rPr lang="en-US" dirty="0"/>
              <a:t>-Did not see any effect of gamble delay.</a:t>
            </a:r>
          </a:p>
          <a:p>
            <a:pPr marL="0" indent="0">
              <a:buNone/>
            </a:pPr>
            <a:r>
              <a:rPr lang="en-US" dirty="0"/>
              <a:t>-Saw a small effect of RT decreasing as gamble interrupted later in the progress bar.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99EBE-B667-4961-816D-7A9E02D7D70D}"/>
              </a:ext>
            </a:extLst>
          </p:cNvPr>
          <p:cNvSpPr txBox="1">
            <a:spLocks/>
          </p:cNvSpPr>
          <p:nvPr/>
        </p:nvSpPr>
        <p:spPr>
          <a:xfrm>
            <a:off x="7058527" y="431539"/>
            <a:ext cx="5257800" cy="623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</a:rPr>
              <a:t>Version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</a:rPr>
              <a:t>-Lasts 8 seconds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</a:rPr>
              <a:t>-Does not pause during gamble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</a:rPr>
              <a:t>-Gamble is previewed before progress bar starts for 3 seconds.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</a:rPr>
              <a:t>-Gamble is present for 1 second during progress bar.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N=40 usable participants.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1132</Words>
  <Application>Microsoft Office PowerPoint</Application>
  <PresentationFormat>Widescreen</PresentationFormat>
  <Paragraphs>174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Ramping risk-taking</vt:lpstr>
      <vt:lpstr>Reward Prediction Errors (RPEs) guide reward learning</vt:lpstr>
      <vt:lpstr>Separately from RPEs, DA encodes motivation and decreases RT</vt:lpstr>
      <vt:lpstr>Does DA affect the value of a gamble?</vt:lpstr>
      <vt:lpstr>Does proximity to a reward affect an individual’s propensity to gamble?</vt:lpstr>
      <vt:lpstr>Interesting figure from 2001 paper </vt:lpstr>
      <vt:lpstr>Task</vt:lpstr>
      <vt:lpstr>Conditions</vt:lpstr>
      <vt:lpstr>PowerPoint Presentation</vt:lpstr>
      <vt:lpstr>Results V02</vt:lpstr>
      <vt:lpstr>Aggregated RTs</vt:lpstr>
      <vt:lpstr>LowMag: Gambled 430 out of 1173 chances or 36.67%</vt:lpstr>
      <vt:lpstr>MidMag : Gambled 424 out of 1137 chances or 37.2%</vt:lpstr>
      <vt:lpstr>HighMag: Gambled 445 out of 1212 chances or 36.7%</vt:lpstr>
      <vt:lpstr>LowOdds: Gambled 219 out of 1143 chances or 19.1% </vt:lpstr>
      <vt:lpstr>PowerPoint Presentation</vt:lpstr>
      <vt:lpstr>PowerPoint Presentation</vt:lpstr>
      <vt:lpstr>HighRPE: Gambled 597 out of 1504 chances 39.6%</vt:lpstr>
      <vt:lpstr>PowerPoint Presentation</vt:lpstr>
      <vt:lpstr>High odds and high mag: Gambled on 66.7%, out of 376 trials</vt:lpstr>
      <vt:lpstr>Low odds and Low mag: Gambled on 66.7%, out of 376 trials</vt:lpstr>
      <vt:lpstr>Summary of all data</vt:lpstr>
      <vt:lpstr>Individual participants that show ramping n=3 and behavioral info.</vt:lpstr>
      <vt:lpstr>Relationship between gamble percentage and slope coefficient of ramp?</vt:lpstr>
      <vt:lpstr>To do list</vt:lpstr>
      <vt:lpstr>Looking ahead…</vt:lpstr>
      <vt:lpstr>PowerPoint Presentation</vt:lpstr>
      <vt:lpstr>PowerPoint Presentation</vt:lpstr>
      <vt:lpstr>Examining the interaction between habit and reward in influencing choice, anticipation, and learning. </vt:lpstr>
      <vt:lpstr>Background</vt:lpstr>
      <vt:lpstr>PowerPoint Presentation</vt:lpstr>
      <vt:lpstr>PowerPoint Presentation</vt:lpstr>
      <vt:lpstr>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lab</dc:creator>
  <cp:lastModifiedBy>Guillaume Pagnier</cp:lastModifiedBy>
  <cp:revision>46</cp:revision>
  <dcterms:created xsi:type="dcterms:W3CDTF">2018-08-29T23:28:38Z</dcterms:created>
  <dcterms:modified xsi:type="dcterms:W3CDTF">2018-08-31T05:21:32Z</dcterms:modified>
</cp:coreProperties>
</file>