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71" r:id="rId14"/>
    <p:sldId id="272" r:id="rId15"/>
    <p:sldId id="270" r:id="rId16"/>
    <p:sldId id="269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F944-B709-4C68-947F-2BAEB2243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29648-13D0-4ABF-AE90-6B3DFEF89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25409-F82D-4CA1-A426-29E7F20D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F4DF7-4A83-4DA1-8438-E12BEF57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24C52-EFCD-4948-B55A-ACA4C587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3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63C6-4421-4296-A3A1-D209D1CF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2CFFB-F095-4E24-BB28-26FF4D2CE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02C45-464F-4A94-AC3F-E03085DD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7A327-E43C-4310-8095-6C30E778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746E9-4BCA-4EC5-8E13-10022C2A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3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92EBC-2122-4BE8-9739-15F2BBB5B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10A3E-D7E3-4506-BB7C-DD4429FA7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2AB75-2C99-41D7-A5E3-B72436745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F2D7E-960B-46CB-9CD9-90A90447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7CAD0-AE2A-4ACF-AA9C-56AA4A78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1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65F5-AFD5-4A88-AD9E-2A67642E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1FC3E-D98D-4A8E-9693-8213BF0BC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601C5-E967-47A7-857E-DF76B26D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49B30-3945-4A03-930F-1520B13B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43B0C-63D4-4414-AB36-A70EE820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3998-FC9B-4BC2-8066-8B528A5E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38F58-6668-4E25-9BEE-062C39772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914B8-5A67-4FDF-A356-2AFC4BF13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06CE9-9C6C-42EA-95B4-F29BA9A8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80A09-6423-4588-AD4A-908D67B4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0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EB43B-CBC4-4442-9609-88AFD795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7233C-17D8-4560-8797-1F6452562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34FE6-6BFC-4330-ADA0-39CE24FC8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836DD-5AFD-4071-91D0-6C04114C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261DC-F32A-4295-A385-571DCEA07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4FB25-7051-4333-9FBE-4A280008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5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21A1-92C4-48CE-8D3E-8033DFE84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4C4FC-E26C-4D93-A4AD-C07053D8A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AB7A6-23C0-4E65-B3DB-23E7C6D4D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014081-9110-4C52-906A-4F0A63DE1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260658-1144-4153-9CBA-475DD9016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D428F-A2EC-400F-8C3C-28304237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BD543-7B4E-4FD8-A0CC-61AB2B1B3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B47D77-8157-4FFA-AE56-34FD95FC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5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9F57D-A90F-4ECF-B683-DECBCF34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652C9-24AF-4EA8-B1AB-3395028F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899E8-2646-47BE-A2CB-AE91F63A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A1313-A887-4EB3-968B-E0AF884E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2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26F285-FCB6-4F81-92B0-51C7A0C9F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289B3-FD05-42B1-B86B-335422E5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C3A20-6D24-4A38-8297-26E7C8110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5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05FB-F797-4A3F-A987-5852EDB8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A9E7F-A2E1-47B5-9113-846EF472F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6732E-F3F7-46E7-9038-527667ADA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046DC-E762-4DB2-8897-D35E107C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919B9-E4F8-47DE-B452-6973F1E72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7C4A1-F161-4D7C-BBA7-41254D0A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7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2CE11-0A31-47E4-97E0-976D13345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D4701F-576F-4329-97DB-06EF9B00B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E67D3-2FA0-4A51-B7CB-4CEEA88BD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1BE41-F408-4E92-A31A-6B23A6E0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54BA-186C-4A9E-B622-D29CC351A41F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3CE12-5110-4B1E-99E0-DB9A394F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7C313-78B3-404C-8D02-983A765C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ACCA95-AE7C-4808-9C50-778FFA06A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37C8C-C918-46B8-A037-4B887C8E1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F000D-0B21-4D22-8971-1C38ADA50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B54BA-186C-4A9E-B622-D29CC351A41F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E897D-C7CE-47BB-8D18-E3F41FFF9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581CD-4DEB-4010-9FB5-0775F984D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0B657-B8BD-43A9-BE99-05DF54424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3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6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B19D-9ADD-4ABD-B1E3-3B9F3DF88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Ramping V03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A302C-9C78-4D81-B9E0-5B91F4C79F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88 useable participants</a:t>
            </a:r>
          </a:p>
        </p:txBody>
      </p:sp>
    </p:spTree>
    <p:extLst>
      <p:ext uri="{BB962C8B-B14F-4D97-AF65-F5344CB8AC3E}">
        <p14:creationId xmlns:p14="http://schemas.microsoft.com/office/powerpoint/2010/main" val="4126694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High odds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696065-7759-40D2-A506-1414404B2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496" y="3815893"/>
            <a:ext cx="4024359" cy="23971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F1CD60-CADC-412C-8AE2-04B472653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24" y="3815893"/>
            <a:ext cx="4024360" cy="23971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979210-1891-42B9-9D0C-EC5022BB3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8555" y="1411319"/>
            <a:ext cx="3387235" cy="20176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D4B21E-03E0-45B3-AAD3-A4C599C29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5541" y="1251674"/>
            <a:ext cx="3655243" cy="217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36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High RPE trials only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47BE4E-FE1F-4691-8823-816DFBFC3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890" y="4058629"/>
            <a:ext cx="3898524" cy="23222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9003FF-A9EE-488B-9BED-A61769B7D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875" y="4058629"/>
            <a:ext cx="3755911" cy="22372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53D8FD-DF23-47EF-983B-30615B18E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889" y="1141304"/>
            <a:ext cx="3898525" cy="23222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AEA37E-0A28-4138-8DC6-2793424EC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6265" y="1286654"/>
            <a:ext cx="3596521" cy="21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71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showed downwards decreasing RT slope (n= 15)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4D4ABC-FED1-428B-8943-A77AB2742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00" y="3958535"/>
            <a:ext cx="4180953" cy="2490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E36DAA-3AFD-4CA5-994B-6008F6F18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271" y="3987684"/>
            <a:ext cx="4083081" cy="24321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AA9E34-5E9E-4CEA-BED8-BC41B4FAB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822" y="1245364"/>
            <a:ext cx="4619977" cy="2751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EC5166-C2AB-473D-823C-3FF31E57B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00" y="1316989"/>
            <a:ext cx="4180953" cy="24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69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passed all the catch trials (n=64)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4A39E-E73F-46FF-A441-3EBE8FB737B9}"/>
              </a:ext>
            </a:extLst>
          </p:cNvPr>
          <p:cNvSpPr txBox="1"/>
          <p:nvPr/>
        </p:nvSpPr>
        <p:spPr>
          <a:xfrm>
            <a:off x="5235327" y="3184669"/>
            <a:ext cx="2509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Blue = subgroup; red= all participants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E56B9-4C40-4578-8AAB-D43A423E9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475" y="1206872"/>
            <a:ext cx="3320279" cy="19777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D6F1EF-2B3D-460C-B14F-C393C6654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142" y="1124123"/>
            <a:ext cx="3320279" cy="19777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26545F-891C-47FC-8D67-E4E664A77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129" y="4377385"/>
            <a:ext cx="3772689" cy="22472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F36712-421E-4BCD-95B1-0CBDADA49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83" y="4357396"/>
            <a:ext cx="3839801" cy="22872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8EAB57-2B97-4764-B1C9-89F2160265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132" y="1430750"/>
            <a:ext cx="3354615" cy="1998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F8431E-8C2C-4520-8AC4-49BEEBD39E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3818" y="3897163"/>
            <a:ext cx="3829849" cy="278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60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tended to choose to gamble on high value vs. low value (n=45)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4A39E-E73F-46FF-A441-3EBE8FB737B9}"/>
              </a:ext>
            </a:extLst>
          </p:cNvPr>
          <p:cNvSpPr txBox="1"/>
          <p:nvPr/>
        </p:nvSpPr>
        <p:spPr>
          <a:xfrm>
            <a:off x="4822739" y="3095062"/>
            <a:ext cx="2509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Blue = subgroup; red= all participants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86F51-14FB-44E4-834D-1EE223CA7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718" y="1081653"/>
            <a:ext cx="3435512" cy="20464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8C914-0765-4C31-8F6F-E9DA529B3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265" y="1081653"/>
            <a:ext cx="3495852" cy="20823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DBF2B8-5A05-48CC-8873-EBDAD095B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857" y="4446281"/>
            <a:ext cx="3529408" cy="21023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1177D5-EFF5-4D6F-A3BA-BA369E2614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13" y="4446281"/>
            <a:ext cx="3435513" cy="20464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09A6349-64A5-4646-B323-E8F8BD9DF7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178" y="1117596"/>
            <a:ext cx="3435512" cy="20464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1E913C-D8B2-4C49-BF39-4287F649BC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8265" y="3429000"/>
            <a:ext cx="3811549" cy="276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68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showed downwards increasing gambling slope (n= 14)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4A39E-E73F-46FF-A441-3EBE8FB737B9}"/>
              </a:ext>
            </a:extLst>
          </p:cNvPr>
          <p:cNvSpPr txBox="1"/>
          <p:nvPr/>
        </p:nvSpPr>
        <p:spPr>
          <a:xfrm>
            <a:off x="5235327" y="3184669"/>
            <a:ext cx="2509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Blue = subgroup; red= all participants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8BD2CD-61A9-461D-8174-E7869F216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246" y="1048624"/>
            <a:ext cx="3320280" cy="1977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8A1B37-E4D8-48C1-967C-8CD88005F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070" y="1387503"/>
            <a:ext cx="3235793" cy="19274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7961E3-8687-43FC-90EF-F253640B5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13" y="1132271"/>
            <a:ext cx="3445518" cy="20523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2F5F5F-01BA-4A6D-8113-B6DBCBEEC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913" y="4336861"/>
            <a:ext cx="3521018" cy="20973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CB670F-B071-45B8-8DE0-5C5D8C37EA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6847" y="4374695"/>
            <a:ext cx="3521018" cy="20973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012E0BB-0DEB-4556-9324-1AEA00C7F6CF}"/>
              </a:ext>
            </a:extLst>
          </p:cNvPr>
          <p:cNvSpPr txBox="1"/>
          <p:nvPr/>
        </p:nvSpPr>
        <p:spPr>
          <a:xfrm>
            <a:off x="143455" y="6386797"/>
            <a:ext cx="8727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about half of the participants in this subgroup are also in the decreasing RT subgroup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3243AA8-BFA2-4691-AEAA-A091F07C6D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1781" y="4209471"/>
            <a:ext cx="3655243" cy="217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96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showed downwards decreasing RT slope (n= 15)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4D4ABC-FED1-428B-8943-A77AB2742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24" y="4165061"/>
            <a:ext cx="3521020" cy="2097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E36DAA-3AFD-4CA5-994B-6008F6F18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444" y="4165061"/>
            <a:ext cx="3670182" cy="2186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EC5166-C2AB-473D-823C-3FF31E57B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032" y="1048624"/>
            <a:ext cx="3553822" cy="21169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CF0EB1-A475-41C0-AED2-2FD1FC2F21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8721" y="890992"/>
            <a:ext cx="4083082" cy="24321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24A39E-E73F-46FF-A441-3EBE8FB737B9}"/>
              </a:ext>
            </a:extLst>
          </p:cNvPr>
          <p:cNvSpPr txBox="1"/>
          <p:nvPr/>
        </p:nvSpPr>
        <p:spPr>
          <a:xfrm>
            <a:off x="5235327" y="3184669"/>
            <a:ext cx="2509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Blue = subgroup; red= all participants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1665B4-5BA7-4DDB-9901-29E879B151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1803" y="1048624"/>
            <a:ext cx="3260959" cy="19424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1A26C1-BC1A-4B1A-982D-7F957370BB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1949" y="3429000"/>
            <a:ext cx="3903083" cy="283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21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4A5A-8240-4177-827B-788B43A7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62" y="180567"/>
            <a:ext cx="11334225" cy="868057"/>
          </a:xfrm>
        </p:spPr>
        <p:txBody>
          <a:bodyPr>
            <a:normAutofit/>
          </a:bodyPr>
          <a:lstStyle/>
          <a:p>
            <a:r>
              <a:rPr lang="en-US" sz="2400" dirty="0"/>
              <a:t>Participants who frequently gambled &gt;60% (n=23)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4A39E-E73F-46FF-A441-3EBE8FB737B9}"/>
              </a:ext>
            </a:extLst>
          </p:cNvPr>
          <p:cNvSpPr txBox="1"/>
          <p:nvPr/>
        </p:nvSpPr>
        <p:spPr>
          <a:xfrm>
            <a:off x="5235327" y="3184669"/>
            <a:ext cx="2509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Blue = subgroup; red= all participants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DCC291-7E6E-4CB0-AB61-74D264169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55" y="3798615"/>
            <a:ext cx="3965600" cy="28788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D56273-D2C3-402D-94E7-519DCAD55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964" y="946348"/>
            <a:ext cx="3224195" cy="23405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058E86-266C-4AF1-A3CC-9E7083507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0390" y="881433"/>
            <a:ext cx="3224197" cy="23405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C378B6-4660-4CD0-B6BF-2D654639BD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3655" y="3937656"/>
            <a:ext cx="3582540" cy="26007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986D2F-F7FE-4C79-8C7E-20D1764AF4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413" y="1048624"/>
            <a:ext cx="3508400" cy="25469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F4AE5B6-F9D0-4029-B062-E6D50BA9BA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9004" y="3595539"/>
            <a:ext cx="4128074" cy="299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16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2C16-1976-4B7D-A52A-250E8BAE5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Plots to do for poster</a:t>
            </a:r>
          </a:p>
          <a:p>
            <a:pPr lvl="1"/>
            <a:r>
              <a:rPr lang="en-US" dirty="0"/>
              <a:t>Bar graphs of slopes for different magnitude/value trials</a:t>
            </a:r>
          </a:p>
          <a:p>
            <a:pPr lvl="1"/>
            <a:r>
              <a:rPr lang="en-US" dirty="0"/>
              <a:t>Violin plots of gamble propensity graphs to indicate spread.</a:t>
            </a:r>
          </a:p>
          <a:p>
            <a:pPr lvl="1"/>
            <a:r>
              <a:rPr lang="en-US" dirty="0"/>
              <a:t>Standard error of RT graphs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825166-99D6-405D-8218-21C35768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2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3670-FF70-4D83-9923-6BC24DA9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525785" cy="658332"/>
          </a:xfrm>
        </p:spPr>
        <p:txBody>
          <a:bodyPr>
            <a:normAutofit/>
          </a:bodyPr>
          <a:lstStyle/>
          <a:p>
            <a:r>
              <a:rPr lang="en-US" sz="2000" dirty="0"/>
              <a:t>Facts about V03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A89F3-E0F7-4CD1-9577-A880B070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8 second progress bar</a:t>
            </a:r>
          </a:p>
          <a:p>
            <a:r>
              <a:rPr lang="en-US" sz="1400" dirty="0"/>
              <a:t>Gamble is previewed for 3 seconds before each trial</a:t>
            </a:r>
          </a:p>
          <a:p>
            <a:r>
              <a:rPr lang="en-US" sz="1400" dirty="0"/>
              <a:t>Gamble is offered for a 1200 </a:t>
            </a:r>
            <a:r>
              <a:rPr lang="en-US" sz="1400" dirty="0" err="1"/>
              <a:t>ms</a:t>
            </a:r>
            <a:r>
              <a:rPr lang="en-US" sz="1400" dirty="0"/>
              <a:t> window sometime during the progress bar (up from 1000 </a:t>
            </a:r>
            <a:r>
              <a:rPr lang="en-US" sz="1400" dirty="0" err="1"/>
              <a:t>ms</a:t>
            </a:r>
            <a:r>
              <a:rPr lang="en-US" sz="1400" dirty="0"/>
              <a:t>)</a:t>
            </a:r>
          </a:p>
          <a:p>
            <a:r>
              <a:rPr lang="en-US" sz="1400" dirty="0"/>
              <a:t>About 133 trials per participant (before was about 100)</a:t>
            </a:r>
          </a:p>
          <a:p>
            <a:r>
              <a:rPr lang="en-US" sz="1400" dirty="0"/>
              <a:t>Progress bar does NOT pause during gamble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7643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376E-466F-4344-A525-3CDD0256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First order characteristics of entire data set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1AC9D1-2044-413E-8751-2E1892701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98" y="977114"/>
            <a:ext cx="3825351" cy="22786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459515-2440-4AC1-B3DC-5629FB368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644" y="737190"/>
            <a:ext cx="4180953" cy="2490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538DDA-E9ED-4A5A-BD67-078D46E74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258" y="3942097"/>
            <a:ext cx="3657571" cy="21787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AF18C3-FFA3-4E75-B2D8-B03B1962C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6813" y="4103392"/>
            <a:ext cx="3386794" cy="201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7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All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74EB1E-72D3-4001-B0D8-BDC42B066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450" y="1408653"/>
            <a:ext cx="2983717" cy="1823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6417CC-5FDD-4102-8546-A7FB27BD8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30" y="977114"/>
            <a:ext cx="4510920" cy="2687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F3E125-30A2-4F5B-AB80-B03860903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30" y="3865529"/>
            <a:ext cx="4250861" cy="25321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38BE17-237F-4DF3-B909-143B92DEAE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241" y="4295915"/>
            <a:ext cx="3103926" cy="16713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7905D9-9582-4958-AEBA-4DBC1769F77C}"/>
              </a:ext>
            </a:extLst>
          </p:cNvPr>
          <p:cNvSpPr txBox="1"/>
          <p:nvPr/>
        </p:nvSpPr>
        <p:spPr>
          <a:xfrm>
            <a:off x="8990551" y="1866626"/>
            <a:ext cx="2093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Gamble vs RT slopes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DCE9D-2329-40F5-A303-1832AE7A76E3}"/>
              </a:ext>
            </a:extLst>
          </p:cNvPr>
          <p:cNvSpPr txBox="1"/>
          <p:nvPr/>
        </p:nvSpPr>
        <p:spPr>
          <a:xfrm>
            <a:off x="8809585" y="5164117"/>
            <a:ext cx="29018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Note: t test of gamble slopes</a:t>
            </a:r>
          </a:p>
          <a:p>
            <a:r>
              <a:rPr lang="en-US" sz="1200" dirty="0"/>
              <a:t>shows sig. different than 0 (p&lt;.01).</a:t>
            </a:r>
          </a:p>
          <a:p>
            <a:r>
              <a:rPr lang="en-US" sz="1200" dirty="0"/>
              <a:t>The relationship between gamble slopes</a:t>
            </a:r>
          </a:p>
          <a:p>
            <a:r>
              <a:rPr lang="en-US" sz="1200" dirty="0"/>
              <a:t>And </a:t>
            </a:r>
            <a:r>
              <a:rPr lang="en-US" sz="1200" dirty="0" err="1"/>
              <a:t>rtSlopes</a:t>
            </a:r>
            <a:r>
              <a:rPr lang="en-US" sz="1200" dirty="0"/>
              <a:t> doesn’t seem to be sig though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DC45910-5175-44FE-B99F-7C0F1183B1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611" y="2210110"/>
            <a:ext cx="4751903" cy="283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Low Mag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A547AD-5703-4F2B-BEBF-BA343DBE2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10" y="977114"/>
            <a:ext cx="3294516" cy="19624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694485-C266-407C-9299-10C2B1FAA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82" y="3821218"/>
            <a:ext cx="3764300" cy="22422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50BF78-731D-41C8-A096-AB85FCDCF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525" y="3956292"/>
            <a:ext cx="3764300" cy="2242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5EA26D-E9E2-471B-AE8D-7F44C27C5B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199" y="861969"/>
            <a:ext cx="4180953" cy="24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5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Mid Mag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A35961-F9C9-46C1-9ABD-FA4903FA3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86" y="1329876"/>
            <a:ext cx="3747522" cy="22322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BA6AF7-F1E5-4591-8CE0-CEE47E030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12" y="1385218"/>
            <a:ext cx="3831412" cy="2282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FC20F7-1D0A-46F8-A23C-E764312B4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06" y="3914932"/>
            <a:ext cx="3747523" cy="22322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BC96DA-7587-4D3D-973D-A4A916F4CD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4056" y="3914931"/>
            <a:ext cx="3747524" cy="223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High Mag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1F4CD7-16CA-43B6-9151-5ABE56614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75" y="1260824"/>
            <a:ext cx="4074692" cy="24271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8899EE-23D2-4C0D-91EA-40FE21B8D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38395"/>
            <a:ext cx="4485753" cy="2672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6562DF-DF1C-4BE6-9BEC-022F22A77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553" y="4159315"/>
            <a:ext cx="4029513" cy="24002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AA4F6B-25DC-48D7-9E51-541878128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978" y="4069106"/>
            <a:ext cx="4180953" cy="24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7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Low value (previously called odds)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00AA3E-A278-4B80-84C4-DBD5370D7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048" y="3799171"/>
            <a:ext cx="4180953" cy="24904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845554-B6B3-4A0D-8EBF-8814DDCF2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324" y="3953379"/>
            <a:ext cx="3789906" cy="22575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D77550-4A39-4A8E-9C2D-FF7819DC6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158" y="860647"/>
            <a:ext cx="4180953" cy="2490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48897C-E622-499E-ADFC-45C997CA3C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487" y="977114"/>
            <a:ext cx="3789906" cy="225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6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A0724-B0F6-4615-A9A9-B38E3C20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70" y="0"/>
            <a:ext cx="9169866" cy="977114"/>
          </a:xfrm>
        </p:spPr>
        <p:txBody>
          <a:bodyPr>
            <a:normAutofit/>
          </a:bodyPr>
          <a:lstStyle/>
          <a:p>
            <a:r>
              <a:rPr lang="en-US" sz="2400" dirty="0"/>
              <a:t>Mid value (odds)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6479AC-91EE-4A85-9C2E-E975EBB8B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158" y="3874463"/>
            <a:ext cx="3839801" cy="22872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A64692-C998-4238-AF8F-FA86EA7C0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47" y="3874463"/>
            <a:ext cx="4376696" cy="2607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48DB96-7B08-4210-A0C2-3DA569F39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602" y="1141738"/>
            <a:ext cx="3839802" cy="22872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84D0BF-DD37-4E6C-B723-897A5FB8D7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038" y="1222052"/>
            <a:ext cx="4049524" cy="241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73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292</Words>
  <Application>Microsoft Office PowerPoint</Application>
  <PresentationFormat>Widescreen</PresentationFormat>
  <Paragraphs>38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Ramping V03</vt:lpstr>
      <vt:lpstr>Facts about V03</vt:lpstr>
      <vt:lpstr>First order characteristics of entire data set </vt:lpstr>
      <vt:lpstr>All data</vt:lpstr>
      <vt:lpstr>Low Mag</vt:lpstr>
      <vt:lpstr>Mid Mag</vt:lpstr>
      <vt:lpstr>High Mag</vt:lpstr>
      <vt:lpstr>Low value (previously called odds)</vt:lpstr>
      <vt:lpstr>Mid value (odds)</vt:lpstr>
      <vt:lpstr>High odds </vt:lpstr>
      <vt:lpstr>High RPE trials only </vt:lpstr>
      <vt:lpstr>Participants who showed downwards decreasing RT slope (n= 15)</vt:lpstr>
      <vt:lpstr>Participants who passed all the catch trials (n=64) </vt:lpstr>
      <vt:lpstr>Participants who tended to choose to gamble on high value vs. low value (n=45)</vt:lpstr>
      <vt:lpstr>Participants who showed downwards increasing gambling slope (n= 14)</vt:lpstr>
      <vt:lpstr>Participants who showed downwards decreasing RT slope (n= 15)</vt:lpstr>
      <vt:lpstr>Participants who frequently gambled &gt;60% (n=23)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Ramping V03</dc:title>
  <dc:creator>Guillaume Pagnier</dc:creator>
  <cp:lastModifiedBy>Guillaume Pagnier</cp:lastModifiedBy>
  <cp:revision>16</cp:revision>
  <dcterms:created xsi:type="dcterms:W3CDTF">2018-10-11T03:33:57Z</dcterms:created>
  <dcterms:modified xsi:type="dcterms:W3CDTF">2018-10-11T16:25:32Z</dcterms:modified>
</cp:coreProperties>
</file>