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95" autoAdjust="0"/>
    <p:restoredTop sz="93020" autoAdjust="0"/>
  </p:normalViewPr>
  <p:slideViewPr>
    <p:cSldViewPr>
      <p:cViewPr>
        <p:scale>
          <a:sx n="33" d="100"/>
          <a:sy n="33" d="100"/>
        </p:scale>
        <p:origin x="24" y="-1524"/>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11.10.2018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fontScale="25000" lnSpcReduction="20000"/>
          </a:bodyPr>
          <a:lstStyle/>
          <a:p>
            <a:endParaRPr lang="en-US" sz="5400" noProof="1">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r>
              <a:rPr lang="en-US" sz="5400" noProof="1">
                <a:latin typeface="Avenir Roman" panose="02000503020000020003" pitchFamily="2" charset="0"/>
              </a:rPr>
              <a:t>After 6 weeks of treatment responders were shown to have greater improvement compared to non-responders on accumulation of evidence (drift rate: </a:t>
            </a:r>
            <a:r>
              <a:rPr lang="en-US" sz="5400" i="1" noProof="1">
                <a:latin typeface="Avenir Roman" panose="02000503020000020003" pitchFamily="2" charset="0"/>
              </a:rPr>
              <a:t>v</a:t>
            </a:r>
            <a:r>
              <a:rPr lang="en-US" sz="5400" noProof="1">
                <a:latin typeface="Avenir Roman" panose="02000503020000020003" pitchFamily="2" charset="0"/>
              </a:rPr>
              <a:t>) and response caution (boundary separation: </a:t>
            </a:r>
            <a:r>
              <a:rPr lang="en-US" sz="5400" i="1" noProof="1">
                <a:latin typeface="Avenir Roman" panose="02000503020000020003" pitchFamily="2" charset="0"/>
              </a:rPr>
              <a:t>a</a:t>
            </a:r>
            <a:r>
              <a:rPr lang="en-US" sz="5400" noProof="1">
                <a:latin typeface="Avenir Roman" panose="02000503020000020003" pitchFamily="2" charset="0"/>
              </a:rPr>
              <a:t>). </a:t>
            </a:r>
          </a:p>
          <a:p>
            <a:pPr marL="0" marR="0" lvl="0" indent="0" algn="l" defTabSz="3986369" rtl="0" eaLnBrk="1" fontAlgn="auto" latinLnBrk="0" hangingPunct="1">
              <a:lnSpc>
                <a:spcPct val="100000"/>
              </a:lnSpc>
              <a:spcBef>
                <a:spcPts val="0"/>
              </a:spcBef>
              <a:spcAft>
                <a:spcPts val="0"/>
              </a:spcAft>
              <a:buClrTx/>
              <a:buSzTx/>
              <a:buFontTx/>
              <a:buNone/>
              <a:tabLst/>
              <a:defRPr/>
            </a:pPr>
            <a:endParaRPr lang="en-US" sz="5400" noProof="1">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r>
              <a:rPr lang="en-US" sz="5400" noProof="1">
                <a:solidFill>
                  <a:schemeClr val="tx1"/>
                </a:solidFill>
                <a:latin typeface="Avenir Roman" panose="02000503020000020003" pitchFamily="2" charset="0"/>
              </a:rPr>
              <a:t>Twelve of 42 non-responders remained on medication after 1 year.</a:t>
            </a:r>
          </a:p>
          <a:p>
            <a:pPr marL="0" marR="0" lvl="0" indent="0" algn="l" defTabSz="3986369" rtl="0" eaLnBrk="1" fontAlgn="auto" latinLnBrk="0" hangingPunct="1">
              <a:lnSpc>
                <a:spcPct val="100000"/>
              </a:lnSpc>
              <a:spcBef>
                <a:spcPts val="0"/>
              </a:spcBef>
              <a:spcAft>
                <a:spcPts val="0"/>
              </a:spcAft>
              <a:buClrTx/>
              <a:buSzTx/>
              <a:buFontTx/>
              <a:buNone/>
              <a:tabLst/>
              <a:defRPr/>
            </a:pPr>
            <a:endParaRPr lang="en-US" sz="5400" noProof="1">
              <a:solidFill>
                <a:schemeClr val="tx1"/>
              </a:solidFill>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r>
              <a:rPr lang="en-US" sz="5400" noProof="1">
                <a:solidFill>
                  <a:schemeClr val="tx1"/>
                </a:solidFill>
                <a:latin typeface="Avenir Roman" panose="02000503020000020003" pitchFamily="2" charset="0"/>
              </a:rPr>
              <a:t>, such as the adult ADHD self-report scale (ASRS) and  Global Assessment of Functioning (GAF),</a:t>
            </a:r>
          </a:p>
          <a:p>
            <a:pPr marL="0" marR="0" lvl="0" indent="0" algn="l" defTabSz="3986369" rtl="0" eaLnBrk="1" fontAlgn="auto" latinLnBrk="0" hangingPunct="1">
              <a:lnSpc>
                <a:spcPct val="100000"/>
              </a:lnSpc>
              <a:spcBef>
                <a:spcPts val="0"/>
              </a:spcBef>
              <a:spcAft>
                <a:spcPts val="0"/>
              </a:spcAft>
              <a:buClrTx/>
              <a:buSzTx/>
              <a:buFontTx/>
              <a:buNone/>
              <a:tabLst/>
              <a:defRPr/>
            </a:pPr>
            <a:endParaRPr lang="en-US" sz="5400" noProof="1">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r>
              <a:rPr lang="en-US" sz="5400" noProof="1">
                <a:solidFill>
                  <a:schemeClr val="tx1"/>
                </a:solidFill>
                <a:latin typeface="Avenir Roman" panose="02000503020000020003" pitchFamily="2" charset="0"/>
              </a:rPr>
              <a:t>If shown to be helpful, computational modeling of commonly used neuropsychological tests, such as the CPT, can be used as a tool for earlier detection of medication response.</a:t>
            </a:r>
          </a:p>
          <a:p>
            <a:pPr marL="0" marR="0" lvl="0" indent="0" algn="l" defTabSz="3986369" rtl="0" eaLnBrk="1" fontAlgn="auto" latinLnBrk="0" hangingPunct="1">
              <a:lnSpc>
                <a:spcPct val="100000"/>
              </a:lnSpc>
              <a:spcBef>
                <a:spcPts val="0"/>
              </a:spcBef>
              <a:spcAft>
                <a:spcPts val="0"/>
              </a:spcAft>
              <a:buClrTx/>
              <a:buSzTx/>
              <a:buFontTx/>
              <a:buNone/>
              <a:tabLst/>
              <a:defRPr/>
            </a:pPr>
            <a:endParaRPr lang="en-US" sz="5400" noProof="1">
              <a:solidFill>
                <a:schemeClr val="tx1"/>
              </a:solidFill>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endParaRPr lang="en-US" sz="5400" noProof="1">
              <a:solidFill>
                <a:schemeClr val="tx1"/>
              </a:solidFill>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r>
              <a:rPr lang="nb-NO" sz="5400" dirty="0" err="1">
                <a:latin typeface="Avenir Roman" panose="02000503020000020003" pitchFamily="2" charset="0"/>
              </a:rPr>
              <a:t>across</a:t>
            </a:r>
            <a:r>
              <a:rPr lang="nb-NO" sz="5400" dirty="0">
                <a:latin typeface="Avenir Roman" panose="02000503020000020003" pitchFamily="2" charset="0"/>
              </a:rPr>
              <a:t> </a:t>
            </a:r>
            <a:r>
              <a:rPr lang="nb-NO" sz="5400" dirty="0" err="1">
                <a:latin typeface="Avenir Roman" panose="02000503020000020003" pitchFamily="2" charset="0"/>
              </a:rPr>
              <a:t>condition</a:t>
            </a:r>
            <a:r>
              <a:rPr lang="nb-NO" sz="5400" dirty="0">
                <a:latin typeface="Avenir Roman" panose="02000503020000020003" pitchFamily="2" charset="0"/>
              </a:rPr>
              <a:t> </a:t>
            </a:r>
            <a:endParaRPr lang="en-US" sz="5400" noProof="1">
              <a:latin typeface="Avenir Roman" panose="02000503020000020003" pitchFamily="2" charset="0"/>
            </a:endParaRPr>
          </a:p>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null)"/><Relationship Id="rId11" Type="http://schemas.openxmlformats.org/officeDocument/2006/relationships/image" Target="../media/image9.(null)"/><Relationship Id="rId5" Type="http://schemas.openxmlformats.org/officeDocument/2006/relationships/image" Target="../media/image3.png"/><Relationship Id="rId10" Type="http://schemas.openxmlformats.org/officeDocument/2006/relationships/image" Target="../media/image8.(null)"/><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Abgerundetes Rechteck 143"/>
          <p:cNvSpPr/>
          <p:nvPr/>
        </p:nvSpPr>
        <p:spPr>
          <a:xfrm>
            <a:off x="1553026" y="612695"/>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521130"/>
            <a:ext cx="40396488" cy="4103308"/>
          </a:xfrm>
          <a:noFill/>
        </p:spPr>
        <p:txBody>
          <a:bodyPr>
            <a:noAutofit/>
          </a:bodyPr>
          <a:lstStyle/>
          <a:p>
            <a:pPr>
              <a:spcAft>
                <a:spcPts val="0"/>
              </a:spcAft>
            </a:pPr>
            <a:r>
              <a:rPr lang="en-US" sz="6000" b="1" noProof="1">
                <a:solidFill>
                  <a:srgbClr val="333333"/>
                </a:solidFill>
                <a:latin typeface="Avenir Heavy"/>
                <a:ea typeface="Times New Roman"/>
                <a:cs typeface="Avenir Heavy"/>
              </a:rPr>
              <a:t>Ramping risk-taking: Progressing value function increases gambling in humans</a:t>
            </a:r>
            <a:br>
              <a:rPr lang="en-US" sz="6900" kern="1400" noProof="1">
                <a:solidFill>
                  <a:schemeClr val="tx2">
                    <a:lumMod val="75000"/>
                  </a:schemeClr>
                </a:solidFill>
                <a:latin typeface="Avenir Light"/>
                <a:ea typeface="Times New Roman"/>
                <a:cs typeface="Avenir Light"/>
              </a:rPr>
            </a:br>
            <a:r>
              <a:rPr lang="en-US" sz="4000" kern="1400" noProof="1">
                <a:solidFill>
                  <a:srgbClr val="000000"/>
                </a:solidFill>
                <a:latin typeface="Avenir Light"/>
                <a:ea typeface="Times New Roman"/>
                <a:cs typeface="Avenir Light"/>
              </a:rPr>
              <a:t>Guillaume J. Pagnier</a:t>
            </a:r>
            <a:r>
              <a:rPr lang="en-US" sz="4000" kern="1400" baseline="30000" noProof="1">
                <a:solidFill>
                  <a:srgbClr val="000000"/>
                </a:solidFill>
                <a:latin typeface="Avenir Light"/>
                <a:ea typeface="Times New Roman"/>
                <a:cs typeface="Avenir Light"/>
              </a:rPr>
              <a:t>1,2</a:t>
            </a:r>
            <a:r>
              <a:rPr lang="en-US" sz="4000" kern="1400" noProof="1">
                <a:solidFill>
                  <a:srgbClr val="000000"/>
                </a:solidFill>
                <a:latin typeface="Avenir Light"/>
                <a:ea typeface="Times New Roman"/>
                <a:cs typeface="Avenir Light"/>
              </a:rPr>
              <a:t>, Andrew Westbrook</a:t>
            </a:r>
            <a:r>
              <a:rPr lang="en-US" sz="4000" kern="1400" baseline="30000" noProof="1">
                <a:solidFill>
                  <a:srgbClr val="000000"/>
                </a:solidFill>
                <a:latin typeface="Avenir Light"/>
                <a:ea typeface="Times New Roman"/>
                <a:cs typeface="Avenir Light"/>
              </a:rPr>
              <a:t>2</a:t>
            </a:r>
            <a:r>
              <a:rPr lang="en-US" sz="4000" kern="1400" noProof="1">
                <a:solidFill>
                  <a:srgbClr val="000000"/>
                </a:solidFill>
                <a:latin typeface="Avenir Light"/>
                <a:ea typeface="Times New Roman"/>
                <a:cs typeface="Avenir Light"/>
              </a:rPr>
              <a:t> &amp; Michael J. Frank</a:t>
            </a:r>
            <a:r>
              <a:rPr lang="en-US" sz="4000" kern="1400" baseline="30000" noProof="1">
                <a:solidFill>
                  <a:srgbClr val="000000"/>
                </a:solidFill>
                <a:latin typeface="Avenir Light"/>
                <a:ea typeface="Times New Roman"/>
                <a:cs typeface="Avenir Light"/>
              </a:rPr>
              <a:t>1,2</a:t>
            </a:r>
            <a:br>
              <a:rPr lang="en-US" sz="6900" kern="1400" noProof="1">
                <a:solidFill>
                  <a:srgbClr val="000000"/>
                </a:solidFill>
                <a:latin typeface="Avenir Light"/>
                <a:ea typeface="Times New Roman"/>
                <a:cs typeface="Avenir Light"/>
              </a:rPr>
            </a:br>
            <a:r>
              <a:rPr lang="en-US" sz="3200" kern="1400" baseline="30000" noProof="1">
                <a:solidFill>
                  <a:srgbClr val="000000"/>
                </a:solidFill>
                <a:latin typeface="Avenir Light"/>
                <a:ea typeface="Times New Roman"/>
                <a:cs typeface="Avenir Light"/>
              </a:rPr>
              <a:t>1</a:t>
            </a:r>
            <a:r>
              <a:rPr lang="en-US" sz="3200" kern="1400" noProof="1">
                <a:solidFill>
                  <a:srgbClr val="000000"/>
                </a:solidFill>
                <a:latin typeface="Avenir Light"/>
                <a:ea typeface="Times New Roman"/>
                <a:cs typeface="Avenir Light"/>
              </a:rPr>
              <a:t>Department of Neuroscience, Brown University </a:t>
            </a:r>
            <a:r>
              <a:rPr lang="en-US" sz="3200" kern="1400" baseline="30000" noProof="1">
                <a:solidFill>
                  <a:srgbClr val="000000"/>
                </a:solidFill>
                <a:latin typeface="Avenir Light"/>
                <a:ea typeface="Times New Roman"/>
                <a:cs typeface="Avenir Light"/>
              </a:rPr>
              <a:t>2</a:t>
            </a:r>
            <a:r>
              <a:rPr lang="en-US" sz="3200" kern="1400" noProof="1">
                <a:solidFill>
                  <a:srgbClr val="000000"/>
                </a:solidFill>
                <a:latin typeface="Avenir Light"/>
                <a:ea typeface="Times New Roman"/>
                <a:cs typeface="Avenir Light"/>
              </a:rPr>
              <a:t>Department of Cognitive, Linguistic and Psychological Sciences, Brown University</a:t>
            </a:r>
          </a:p>
        </p:txBody>
      </p:sp>
      <p:sp>
        <p:nvSpPr>
          <p:cNvPr id="145" name="Rechteck 144"/>
          <p:cNvSpPr/>
          <p:nvPr/>
        </p:nvSpPr>
        <p:spPr>
          <a:xfrm>
            <a:off x="22241640" y="4536503"/>
            <a:ext cx="19800000" cy="1018085"/>
          </a:xfrm>
          <a:prstGeom prst="rect">
            <a:avLst/>
          </a:prstGeom>
          <a:noFill/>
          <a:ln>
            <a:noFill/>
          </a:ln>
        </p:spPr>
        <p:txBody>
          <a:bodyPr wrap="square" lIns="398636" tIns="199320" rIns="398636" bIns="199320">
            <a:spAutoFit/>
          </a:bodyPr>
          <a:lstStyle/>
          <a:p>
            <a:pPr algn="ctr"/>
            <a:r>
              <a:rPr lang="en-US" sz="4000" noProof="1">
                <a:solidFill>
                  <a:srgbClr val="000000"/>
                </a:solidFill>
                <a:latin typeface="Avenir Heavy"/>
                <a:cs typeface="Avenir Heavy"/>
              </a:rPr>
              <a:t>Results </a:t>
            </a:r>
          </a:p>
        </p:txBody>
      </p:sp>
      <p:sp>
        <p:nvSpPr>
          <p:cNvPr id="141" name="Abgerundetes Rechteck 140"/>
          <p:cNvSpPr/>
          <p:nvPr/>
        </p:nvSpPr>
        <p:spPr>
          <a:xfrm>
            <a:off x="33791226" y="18027900"/>
            <a:ext cx="8568952" cy="733484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pPr marL="476250" indent="-476250"/>
            <a:r>
              <a:rPr lang="en-US" sz="2400" noProof="1">
                <a:solidFill>
                  <a:schemeClr val="tx1"/>
                </a:solidFill>
                <a:latin typeface="Avenir Light" panose="020B0402020203020204" pitchFamily="34" charset="77"/>
              </a:rPr>
              <a:t> </a:t>
            </a:r>
          </a:p>
          <a:p>
            <a:endParaRPr lang="en-US" sz="2800" noProof="1">
              <a:solidFill>
                <a:schemeClr val="tx1"/>
              </a:solidFill>
              <a:latin typeface="Avenir Light"/>
              <a:cs typeface="Avenir Light"/>
            </a:endParaRPr>
          </a:p>
        </p:txBody>
      </p:sp>
      <p:sp>
        <p:nvSpPr>
          <p:cNvPr id="138" name="Abgerundetes Rechteck 137"/>
          <p:cNvSpPr/>
          <p:nvPr/>
        </p:nvSpPr>
        <p:spPr>
          <a:xfrm>
            <a:off x="1149732" y="5451222"/>
            <a:ext cx="19985245" cy="1051281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endParaRPr lang="en-US" sz="2400" b="1" noProof="1">
              <a:solidFill>
                <a:schemeClr val="tx1"/>
              </a:solidFill>
              <a:latin typeface="Avenir Roman" panose="02000503020000020003" pitchFamily="2" charset="0"/>
            </a:endParaRPr>
          </a:p>
          <a:p>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Phasic dopamine (DA) spikes in the striatum occur when participants experience reward, effectively reinforcing rewarding actions. This DA spike is called a positive Reward Prediction Error (RPE). RPEs are key to learning, evidenced in rodents and in humans.</a:t>
            </a:r>
          </a:p>
          <a:p>
            <a:pPr marL="342900" indent="-342900">
              <a:buFont typeface="Arial" panose="020B0604020202020204" pitchFamily="34" charset="0"/>
              <a:buChar char="•"/>
            </a:pPr>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Seperately from providing RPEs, DA also encodes motivation and subsequently decreases reaction time. The closer a rodent is to a reward, the faster they will respond.</a:t>
            </a:r>
          </a:p>
          <a:p>
            <a:pPr marL="342900" indent="-342900">
              <a:buFont typeface="Arial" panose="020B0604020202020204" pitchFamily="34" charset="0"/>
              <a:buChar char="•"/>
            </a:pPr>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DA also affects risky decision making. </a:t>
            </a:r>
          </a:p>
          <a:p>
            <a:endParaRPr lang="en-US" sz="2400" noProof="1">
              <a:solidFill>
                <a:schemeClr val="tx1"/>
              </a:solidFill>
              <a:latin typeface="Avenir Roman" panose="02000503020000020003" pitchFamily="2" charset="0"/>
            </a:endParaRPr>
          </a:p>
          <a:p>
            <a:endParaRPr lang="en-US" sz="2400" noProof="1">
              <a:solidFill>
                <a:schemeClr val="tx1"/>
              </a:solidFill>
              <a:latin typeface="Avenir Roman" panose="02000503020000020003" pitchFamily="2" charset="0"/>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b="1" dirty="0">
              <a:solidFill>
                <a:sysClr val="windowText" lastClr="000000"/>
              </a:solidFill>
              <a:latin typeface="Avenir Roman" panose="02000503020000020003" pitchFamily="2" charset="0"/>
              <a:ea typeface="MS Mincho" panose="02020609040205080304" pitchFamily="49" charset="-128"/>
            </a:endParaRPr>
          </a:p>
          <a:p>
            <a:r>
              <a:rPr lang="en-US" sz="2000" b="1" dirty="0">
                <a:solidFill>
                  <a:sysClr val="windowText" lastClr="000000"/>
                </a:solidFill>
                <a:latin typeface="Avenir Roman" panose="02000503020000020003" pitchFamily="2" charset="0"/>
                <a:ea typeface="MS Mincho" panose="02020609040205080304" pitchFamily="49" charset="-128"/>
              </a:rPr>
              <a:t>Fig.</a:t>
            </a:r>
            <a:r>
              <a:rPr lang="en-US" sz="2000" dirty="0">
                <a:solidFill>
                  <a:sysClr val="windowText" lastClr="000000"/>
                </a:solidFill>
                <a:latin typeface="Avenir Roman" panose="02000503020000020003" pitchFamily="2" charset="0"/>
                <a:ea typeface="MS Mincho" panose="02020609040205080304" pitchFamily="49" charset="-128"/>
              </a:rPr>
              <a:t> Computational models mediate between neurobiological and functional levels. </a:t>
            </a:r>
            <a:r>
              <a:rPr lang="en-US" sz="2000" b="1" dirty="0">
                <a:solidFill>
                  <a:sysClr val="windowText" lastClr="000000"/>
                </a:solidFill>
                <a:latin typeface="Avenir Roman" panose="02000503020000020003" pitchFamily="2" charset="0"/>
                <a:ea typeface="MS Mincho" panose="02020609040205080304" pitchFamily="49" charset="-128"/>
              </a:rPr>
              <a:t>A</a:t>
            </a:r>
            <a:r>
              <a:rPr lang="en-US" sz="2000" dirty="0">
                <a:solidFill>
                  <a:sysClr val="windowText" lastClr="000000"/>
                </a:solidFill>
                <a:latin typeface="Avenir Roman" panose="02000503020000020003" pitchFamily="2" charset="0"/>
                <a:ea typeface="MS Mincho" panose="02020609040205080304" pitchFamily="49" charset="-128"/>
              </a:rPr>
              <a:t>. In a simplified model of ADHD and its medication, a patient’s neurobiology results in catecholamine deficiency, which impairs neurobiological processes underlying e.g. decision making. These impairments in turn manifest as ADHD symptoms. Medication response can be explained by higher catecholamine levels, which improve impaired processes, which in turn reduces symptoms. </a:t>
            </a:r>
            <a:r>
              <a:rPr lang="en-US" sz="2000" b="1" dirty="0">
                <a:solidFill>
                  <a:sysClr val="windowText" lastClr="000000"/>
                </a:solidFill>
                <a:latin typeface="Avenir Roman" panose="02000503020000020003" pitchFamily="2" charset="0"/>
                <a:ea typeface="MS Mincho" panose="02020609040205080304" pitchFamily="49" charset="-128"/>
              </a:rPr>
              <a:t>B. </a:t>
            </a:r>
            <a:r>
              <a:rPr lang="en-US" sz="2000" dirty="0">
                <a:solidFill>
                  <a:sysClr val="windowText" lastClr="000000"/>
                </a:solidFill>
                <a:latin typeface="Avenir Roman" panose="02000503020000020003" pitchFamily="2" charset="0"/>
                <a:ea typeface="MS Mincho" panose="02020609040205080304" pitchFamily="49" charset="-128"/>
              </a:rPr>
              <a:t>Computational psychiatry pipeline for approach to classification of clinical groups. B adapted from</a:t>
            </a:r>
            <a:r>
              <a:rPr lang="en-US" sz="2000" baseline="30000" dirty="0">
                <a:solidFill>
                  <a:sysClr val="windowText" lastClr="000000"/>
                </a:solidFill>
                <a:latin typeface="Avenir Roman" panose="02000503020000020003" pitchFamily="2" charset="0"/>
                <a:ea typeface="MS Mincho" panose="02020609040205080304" pitchFamily="49" charset="-128"/>
              </a:rPr>
              <a:t>2.</a:t>
            </a:r>
            <a:endParaRPr lang="en-US" sz="2000" dirty="0">
              <a:solidFill>
                <a:sysClr val="windowText" lastClr="000000"/>
              </a:solidFill>
              <a:latin typeface="Avenir Roman" panose="02000503020000020003" pitchFamily="2" charset="0"/>
            </a:endParaRPr>
          </a:p>
          <a:p>
            <a:endParaRPr lang="en-US" sz="2400" noProof="1">
              <a:solidFill>
                <a:sysClr val="windowText" lastClr="000000"/>
              </a:solidFill>
              <a:latin typeface="Avenir Roman" panose="02000503020000020003" pitchFamily="2" charset="0"/>
            </a:endParaRPr>
          </a:p>
          <a:p>
            <a:endParaRPr lang="en-US" sz="2400" noProof="1">
              <a:solidFill>
                <a:sysClr val="windowText" lastClr="000000"/>
              </a:solidFill>
              <a:latin typeface="Avenir Roman" panose="02000503020000020003" pitchFamily="2" charset="0"/>
              <a:cs typeface="Avenir Light"/>
            </a:endParaRPr>
          </a:p>
          <a:p>
            <a:endParaRPr lang="en-US" sz="2400" noProof="1">
              <a:solidFill>
                <a:sysClr val="windowText" lastClr="000000"/>
              </a:solidFill>
              <a:latin typeface="Avenir Roman" panose="02000503020000020003" pitchFamily="2" charset="0"/>
              <a:cs typeface="Avenir Light"/>
            </a:endParaRPr>
          </a:p>
          <a:p>
            <a:endParaRPr lang="en-US" sz="2400" noProof="1">
              <a:solidFill>
                <a:schemeClr val="tx1"/>
              </a:solidFill>
              <a:latin typeface="Avenir Roman" panose="02000503020000020003" pitchFamily="2" charset="0"/>
              <a:cs typeface="Avenir Light"/>
            </a:endParaRPr>
          </a:p>
          <a:p>
            <a:pPr marL="457200" indent="-457200">
              <a:buFont typeface="Arial"/>
              <a:buChar char="•"/>
            </a:pPr>
            <a:endParaRPr lang="en-US" sz="3200" noProof="1">
              <a:solidFill>
                <a:schemeClr val="tx1"/>
              </a:solidFill>
              <a:latin typeface="Avenir Roman" panose="02000503020000020003" pitchFamily="2" charset="0"/>
              <a:cs typeface="Avenir Light"/>
            </a:endParaRPr>
          </a:p>
        </p:txBody>
      </p:sp>
      <p:sp>
        <p:nvSpPr>
          <p:cNvPr id="142" name="Rechteck 141"/>
          <p:cNvSpPr/>
          <p:nvPr/>
        </p:nvSpPr>
        <p:spPr>
          <a:xfrm>
            <a:off x="811563" y="4536502"/>
            <a:ext cx="19800000" cy="1018086"/>
          </a:xfrm>
          <a:prstGeom prst="rect">
            <a:avLst/>
          </a:prstGeom>
          <a:noFill/>
          <a:ln>
            <a:noFill/>
          </a:ln>
        </p:spPr>
        <p:txBody>
          <a:bodyPr wrap="square" lIns="398636" tIns="199320" rIns="398636" bIns="199320">
            <a:spAutoFit/>
          </a:bodyPr>
          <a:lstStyle/>
          <a:p>
            <a:pPr algn="ctr"/>
            <a:r>
              <a:rPr lang="en-US" sz="4000" noProof="1">
                <a:latin typeface="Avenir Heavy"/>
                <a:cs typeface="Avenir Heavy"/>
              </a:rPr>
              <a:t>Background</a:t>
            </a:r>
          </a:p>
        </p:txBody>
      </p:sp>
      <p:sp>
        <p:nvSpPr>
          <p:cNvPr id="53" name="Rechteck 52"/>
          <p:cNvSpPr/>
          <p:nvPr/>
        </p:nvSpPr>
        <p:spPr>
          <a:xfrm>
            <a:off x="22248094" y="19272542"/>
            <a:ext cx="19793546" cy="1018086"/>
          </a:xfrm>
          <a:prstGeom prst="rect">
            <a:avLst/>
          </a:prstGeom>
          <a:noFill/>
          <a:ln>
            <a:noFill/>
          </a:ln>
        </p:spPr>
        <p:txBody>
          <a:bodyPr wrap="square" lIns="398636" tIns="199320" rIns="398636" bIns="199320">
            <a:spAutoFit/>
          </a:bodyPr>
          <a:lstStyle/>
          <a:p>
            <a:pPr algn="ctr"/>
            <a:r>
              <a:rPr lang="en-US" sz="4000" noProof="1">
                <a:solidFill>
                  <a:srgbClr val="000000"/>
                </a:solidFill>
                <a:latin typeface="Avenir Heavy"/>
                <a:cs typeface="Avenir Heavy"/>
              </a:rPr>
              <a:t>Conclusions and future directions</a:t>
            </a:r>
          </a:p>
        </p:txBody>
      </p:sp>
      <p:sp>
        <p:nvSpPr>
          <p:cNvPr id="55" name="Rechteck 54"/>
          <p:cNvSpPr/>
          <p:nvPr/>
        </p:nvSpPr>
        <p:spPr>
          <a:xfrm>
            <a:off x="22241640" y="25362742"/>
            <a:ext cx="19646663" cy="3172522"/>
          </a:xfrm>
          <a:prstGeom prst="rect">
            <a:avLst/>
          </a:prstGeom>
          <a:noFill/>
          <a:ln>
            <a:noFill/>
          </a:ln>
        </p:spPr>
        <p:txBody>
          <a:bodyPr wrap="square" lIns="398636" tIns="199320" rIns="398636" bIns="199320">
            <a:spAutoFit/>
          </a:bodyPr>
          <a:lstStyle/>
          <a:p>
            <a:r>
              <a:rPr lang="en-US" sz="2000" b="1" noProof="1">
                <a:solidFill>
                  <a:srgbClr val="000000"/>
                </a:solidFill>
                <a:latin typeface="Avenir Roman" panose="02000503020000020003" pitchFamily="2" charset="0"/>
                <a:cs typeface="Avenir Heavy"/>
              </a:rPr>
              <a:t>References:</a:t>
            </a:r>
          </a:p>
          <a:p>
            <a:pPr marL="457200" indent="-457200">
              <a:buAutoNum type="arabicPeriod"/>
            </a:pPr>
            <a:r>
              <a:rPr lang="en-US" sz="2000" dirty="0">
                <a:latin typeface="Avenir Roman" panose="02000503020000020003" pitchFamily="2" charset="0"/>
              </a:rPr>
              <a:t>Retz, W., &amp; Retz-</a:t>
            </a:r>
            <a:r>
              <a:rPr lang="en-US" sz="2000" dirty="0" err="1">
                <a:latin typeface="Avenir Roman" panose="02000503020000020003" pitchFamily="2" charset="0"/>
              </a:rPr>
              <a:t>Junginger</a:t>
            </a:r>
            <a:r>
              <a:rPr lang="en-US" sz="2000" dirty="0">
                <a:latin typeface="Avenir Roman" panose="02000503020000020003" pitchFamily="2" charset="0"/>
              </a:rPr>
              <a:t>, P. (2014). Prediction of methylphenidate treatment outcome in adults with attention-deficit/hyperactivity disorder (ADHD). </a:t>
            </a:r>
            <a:r>
              <a:rPr lang="en-US" sz="2000" i="1" dirty="0">
                <a:latin typeface="Avenir Roman" panose="02000503020000020003" pitchFamily="2" charset="0"/>
              </a:rPr>
              <a:t>European Archives of Psychiatry and Clinical Neuroscience</a:t>
            </a:r>
            <a:r>
              <a:rPr lang="en-US" sz="2000" dirty="0">
                <a:latin typeface="Avenir Roman" panose="02000503020000020003" pitchFamily="2" charset="0"/>
              </a:rPr>
              <a:t>, </a:t>
            </a:r>
            <a:r>
              <a:rPr lang="en-US" sz="2000" i="1" dirty="0">
                <a:latin typeface="Avenir Roman" panose="02000503020000020003" pitchFamily="2" charset="0"/>
              </a:rPr>
              <a:t>264</a:t>
            </a:r>
            <a:r>
              <a:rPr lang="en-US" sz="2000" dirty="0">
                <a:latin typeface="Avenir Roman" panose="02000503020000020003" pitchFamily="2" charset="0"/>
              </a:rPr>
              <a:t>(S1), 35–43</a:t>
            </a:r>
            <a:r>
              <a:rPr lang="nb-NO" sz="2000" dirty="0">
                <a:latin typeface="Avenir Roman" panose="02000503020000020003" pitchFamily="2" charset="0"/>
              </a:rPr>
              <a:t> </a:t>
            </a:r>
          </a:p>
          <a:p>
            <a:pPr marL="457200" indent="-457200">
              <a:buFontTx/>
              <a:buAutoNum type="arabicPeriod"/>
            </a:pPr>
            <a:r>
              <a:rPr lang="en-US" sz="2000" dirty="0" err="1">
                <a:latin typeface="Avenir Roman" panose="02000503020000020003" pitchFamily="2" charset="0"/>
              </a:rPr>
              <a:t>Wiecki</a:t>
            </a:r>
            <a:r>
              <a:rPr lang="en-US" sz="2000" dirty="0">
                <a:latin typeface="Avenir Roman" panose="02000503020000020003" pitchFamily="2" charset="0"/>
              </a:rPr>
              <a:t>, T. V., Poland, J., &amp; Frank, M. J. (2015). Model-Based Cognitive Neuroscience Approaches to Computational Psychiatry: Clustering and Classification. </a:t>
            </a:r>
            <a:r>
              <a:rPr lang="en-US" sz="2000" i="1" dirty="0">
                <a:latin typeface="Avenir Roman" panose="02000503020000020003" pitchFamily="2" charset="0"/>
              </a:rPr>
              <a:t>Clinical Psychological Science</a:t>
            </a:r>
            <a:r>
              <a:rPr lang="en-US" sz="2000" dirty="0">
                <a:latin typeface="Avenir Roman" panose="02000503020000020003" pitchFamily="2" charset="0"/>
              </a:rPr>
              <a:t>, </a:t>
            </a:r>
            <a:r>
              <a:rPr lang="en-US" sz="2000" i="1" dirty="0">
                <a:latin typeface="Avenir Roman" panose="02000503020000020003" pitchFamily="2" charset="0"/>
              </a:rPr>
              <a:t>3</a:t>
            </a:r>
            <a:r>
              <a:rPr lang="en-US" sz="2000" dirty="0">
                <a:latin typeface="Avenir Roman" panose="02000503020000020003" pitchFamily="2" charset="0"/>
              </a:rPr>
              <a:t>(3), 378–399.</a:t>
            </a:r>
            <a:endParaRPr lang="nb-NO" sz="2000" dirty="0">
              <a:latin typeface="Avenir Roman" panose="02000503020000020003" pitchFamily="2" charset="0"/>
            </a:endParaRPr>
          </a:p>
          <a:p>
            <a:pPr marL="457200" indent="-457200">
              <a:buFontTx/>
              <a:buAutoNum type="arabicPeriod"/>
            </a:pPr>
            <a:r>
              <a:rPr lang="en-US" sz="2000" noProof="1">
                <a:latin typeface="Avenir Roman" panose="02000503020000020003" pitchFamily="2" charset="0"/>
              </a:rPr>
              <a:t>Ratcliff, R., Huang-Pollock, C. L., &amp; McKoon, G. (2016). Modeling Individual Differences in the Go/No-Go Task With a Diffusion Model. </a:t>
            </a:r>
            <a:r>
              <a:rPr lang="en-US" sz="2000" i="1" noProof="1">
                <a:latin typeface="Avenir Roman" panose="02000503020000020003" pitchFamily="2" charset="0"/>
              </a:rPr>
              <a:t>Decision</a:t>
            </a:r>
            <a:r>
              <a:rPr lang="en-US" sz="2000" noProof="1">
                <a:latin typeface="Avenir Roman" panose="02000503020000020003" pitchFamily="2" charset="0"/>
              </a:rPr>
              <a:t>, 1–22. </a:t>
            </a:r>
            <a:endParaRPr lang="en-US" sz="2000" noProof="1">
              <a:solidFill>
                <a:srgbClr val="000000"/>
              </a:solidFill>
              <a:latin typeface="Avenir Roman" panose="02000503020000020003" pitchFamily="2" charset="0"/>
            </a:endParaRPr>
          </a:p>
          <a:p>
            <a:pPr marL="457200" indent="-457200">
              <a:buFontTx/>
              <a:buAutoNum type="arabicPeriod"/>
            </a:pPr>
            <a:r>
              <a:rPr lang="en-US" sz="2000" noProof="1">
                <a:latin typeface="Avenir Roman" panose="02000503020000020003" pitchFamily="2" charset="0"/>
              </a:rPr>
              <a:t>Fredriksen, M., Dahl, A. A., Martinsen, E. W., Klungsøyr, O., Haavik, J., &amp; Peleikis, D. E. (2014). Effectiveness of one-year pharmacological treatment of adult attention-deficit/ hyperactivity disorder (ADHD): An open-label prospective study of time in treatment, dose, side-effects and comorbidity. </a:t>
            </a:r>
            <a:r>
              <a:rPr lang="en-US" sz="2000" i="1" noProof="1">
                <a:latin typeface="Avenir Roman" panose="02000503020000020003" pitchFamily="2" charset="0"/>
              </a:rPr>
              <a:t>European Neuropsychopharmacology</a:t>
            </a:r>
            <a:r>
              <a:rPr lang="en-US" sz="2000" noProof="1">
                <a:latin typeface="Avenir Roman" panose="02000503020000020003" pitchFamily="2" charset="0"/>
              </a:rPr>
              <a:t>, </a:t>
            </a:r>
            <a:r>
              <a:rPr lang="en-US" sz="2000" i="1" noProof="1">
                <a:latin typeface="Avenir Roman" panose="02000503020000020003" pitchFamily="2" charset="0"/>
              </a:rPr>
              <a:t>24</a:t>
            </a:r>
            <a:r>
              <a:rPr lang="en-US" sz="2000" noProof="1">
                <a:latin typeface="Avenir Roman" panose="02000503020000020003" pitchFamily="2" charset="0"/>
              </a:rPr>
              <a:t>(12), 1873–1884.</a:t>
            </a:r>
          </a:p>
        </p:txBody>
      </p:sp>
      <p:sp>
        <p:nvSpPr>
          <p:cNvPr id="56" name="Abgerundetes Rechteck 55"/>
          <p:cNvSpPr/>
          <p:nvPr/>
        </p:nvSpPr>
        <p:spPr>
          <a:xfrm>
            <a:off x="33791226" y="5472607"/>
            <a:ext cx="8136904" cy="11375886"/>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457200" indent="-457200">
              <a:buFont typeface="Arial"/>
              <a:buChar char="•"/>
            </a:pPr>
            <a:endParaRPr lang="en-US" sz="3200" noProof="1">
              <a:solidFill>
                <a:schemeClr val="tx1"/>
              </a:solidFill>
              <a:latin typeface="Avenir Light"/>
              <a:cs typeface="Avenir Light"/>
            </a:endParaRPr>
          </a:p>
        </p:txBody>
      </p:sp>
      <p:pic>
        <p:nvPicPr>
          <p:cNvPr id="4" name="Bild 3" descr="Brown Logo_2016_2 Color Process ST_1300.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512" y="880027"/>
            <a:ext cx="2475370" cy="2879989"/>
          </a:xfrm>
          <a:prstGeom prst="rect">
            <a:avLst/>
          </a:prstGeom>
        </p:spPr>
      </p:pic>
      <p:sp>
        <p:nvSpPr>
          <p:cNvPr id="36" name="Abgerundetes Rechteck 35"/>
          <p:cNvSpPr/>
          <p:nvPr/>
        </p:nvSpPr>
        <p:spPr>
          <a:xfrm>
            <a:off x="33791226" y="26210911"/>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48" name="Textfeld 47"/>
          <p:cNvSpPr txBox="1"/>
          <p:nvPr/>
        </p:nvSpPr>
        <p:spPr>
          <a:xfrm>
            <a:off x="22241639" y="5451222"/>
            <a:ext cx="19253053" cy="3693319"/>
          </a:xfrm>
          <a:prstGeom prst="rect">
            <a:avLst/>
          </a:prstGeom>
          <a:noFill/>
        </p:spPr>
        <p:txBody>
          <a:bodyPr wrap="square" rtlCol="0">
            <a:spAutoFit/>
          </a:bodyPr>
          <a:lstStyle/>
          <a:p>
            <a:r>
              <a:rPr lang="en-US" sz="3000" noProof="1">
                <a:latin typeface="Avenir Roman" panose="02000503020000020003" pitchFamily="2" charset="0"/>
              </a:rPr>
              <a:t>Performance on the CPT modeled with a modified drift diffusion model. Adult patients with ADHD were tested before onset of medication treatment and after 6 weeks of treatment. Baseline performance did not differ substantially between responders and non-responders on any of the parameters. </a:t>
            </a:r>
          </a:p>
          <a:p>
            <a:endParaRPr lang="en-US" sz="3000" noProof="1">
              <a:latin typeface="Avenir Roman" panose="02000503020000020003" pitchFamily="2" charset="0"/>
            </a:endParaRPr>
          </a:p>
          <a:p>
            <a:r>
              <a:rPr lang="en-US" sz="3000" b="1" noProof="1">
                <a:latin typeface="Avenir Roman" panose="02000503020000020003" pitchFamily="2" charset="0"/>
              </a:rPr>
              <a:t>Effects of 6 weeks medication treatment:</a:t>
            </a:r>
          </a:p>
          <a:p>
            <a:pPr marL="342900" indent="-342900">
              <a:buFont typeface="Arial" panose="020B0604020202020204" pitchFamily="34" charset="0"/>
              <a:buChar char="•"/>
            </a:pPr>
            <a:r>
              <a:rPr lang="en-US" sz="3000" b="1" noProof="1">
                <a:latin typeface="Avenir Roman" panose="02000503020000020003" pitchFamily="2" charset="0"/>
              </a:rPr>
              <a:t>Drift rate (v) improved more for responders than non-responders.</a:t>
            </a:r>
          </a:p>
          <a:p>
            <a:pPr marL="342900" indent="-342900">
              <a:buFont typeface="Arial" panose="020B0604020202020204" pitchFamily="34" charset="0"/>
              <a:buChar char="•"/>
            </a:pPr>
            <a:r>
              <a:rPr lang="en-US" sz="3000" b="1" noProof="1">
                <a:latin typeface="Avenir Roman" panose="02000503020000020003" pitchFamily="2" charset="0"/>
              </a:rPr>
              <a:t>Decision threshold (a) increased more for responders than non-responders.</a:t>
            </a:r>
            <a:endParaRPr lang="en-US" sz="3000" noProof="1">
              <a:latin typeface="Avenir Roman" panose="02000503020000020003" pitchFamily="2" charset="0"/>
            </a:endParaRPr>
          </a:p>
          <a:p>
            <a:endParaRPr lang="en-US" sz="2400" noProof="1">
              <a:latin typeface="Avenir Roman" panose="02000503020000020003" pitchFamily="2" charset="0"/>
            </a:endParaRPr>
          </a:p>
        </p:txBody>
      </p:sp>
      <p:sp>
        <p:nvSpPr>
          <p:cNvPr id="1028" name="Rectangle 4"/>
          <p:cNvSpPr>
            <a:spLocks noChangeArrowheads="1"/>
          </p:cNvSpPr>
          <p:nvPr/>
        </p:nvSpPr>
        <p:spPr bwMode="auto">
          <a:xfrm>
            <a:off x="3" y="-801428"/>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1149732" y="16001702"/>
            <a:ext cx="19276760" cy="1046785"/>
          </a:xfrm>
          <a:prstGeom prst="rect">
            <a:avLst/>
          </a:prstGeom>
          <a:noFill/>
          <a:ln>
            <a:noFill/>
          </a:ln>
        </p:spPr>
        <p:txBody>
          <a:bodyPr wrap="square" lIns="398636" tIns="199320" rIns="398636" bIns="199320">
            <a:spAutoFit/>
          </a:bodyPr>
          <a:lstStyle/>
          <a:p>
            <a:pPr algn="ctr"/>
            <a:r>
              <a:rPr lang="en-US" sz="4000" noProof="1">
                <a:solidFill>
                  <a:srgbClr val="000000"/>
                </a:solidFill>
                <a:latin typeface="Avenir Heavy"/>
                <a:cs typeface="Avenir Heavy"/>
              </a:rPr>
              <a:t>Methods</a:t>
            </a:r>
          </a:p>
        </p:txBody>
      </p:sp>
      <p:pic>
        <p:nvPicPr>
          <p:cNvPr id="17" name="Picture 16">
            <a:extLst>
              <a:ext uri="{FF2B5EF4-FFF2-40B4-BE49-F238E27FC236}">
                <a16:creationId xmlns:a16="http://schemas.microsoft.com/office/drawing/2014/main" id="{4F9026F6-9EEB-3B4E-841B-D521E1A783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9398" y="1424671"/>
            <a:ext cx="1790700" cy="1790700"/>
          </a:xfrm>
          <a:prstGeom prst="rect">
            <a:avLst/>
          </a:prstGeom>
        </p:spPr>
      </p:pic>
      <p:pic>
        <p:nvPicPr>
          <p:cNvPr id="97" name="Picture 96">
            <a:extLst>
              <a:ext uri="{FF2B5EF4-FFF2-40B4-BE49-F238E27FC236}">
                <a16:creationId xmlns:a16="http://schemas.microsoft.com/office/drawing/2014/main" id="{0D8DD044-3644-4040-9B41-53B05006A6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2836" y="10286729"/>
            <a:ext cx="4554002" cy="3310883"/>
          </a:xfrm>
          <a:prstGeom prst="rect">
            <a:avLst/>
          </a:prstGeom>
        </p:spPr>
      </p:pic>
      <p:sp>
        <p:nvSpPr>
          <p:cNvPr id="45" name="Textfeld 44"/>
          <p:cNvSpPr txBox="1"/>
          <p:nvPr/>
        </p:nvSpPr>
        <p:spPr>
          <a:xfrm>
            <a:off x="11450986" y="17225838"/>
            <a:ext cx="9683989" cy="4201150"/>
          </a:xfrm>
          <a:prstGeom prst="rect">
            <a:avLst/>
          </a:prstGeom>
          <a:noFill/>
        </p:spPr>
        <p:txBody>
          <a:bodyPr wrap="square" rtlCol="0">
            <a:spAutoFit/>
          </a:bodyPr>
          <a:lstStyle/>
          <a:p>
            <a:pPr>
              <a:spcAft>
                <a:spcPts val="600"/>
              </a:spcAft>
            </a:pPr>
            <a:r>
              <a:rPr lang="en-US" sz="3000" noProof="1">
                <a:latin typeface="Avenir Heavy"/>
                <a:cs typeface="Avenir Heavy"/>
              </a:rPr>
              <a:t>Mode</a:t>
            </a:r>
            <a:r>
              <a:rPr lang="en-US" sz="3200" noProof="1">
                <a:latin typeface="Avenir Heavy"/>
                <a:cs typeface="Avenir Heavy"/>
              </a:rPr>
              <a:t>l</a:t>
            </a:r>
          </a:p>
          <a:p>
            <a:pPr>
              <a:spcAft>
                <a:spcPts val="600"/>
              </a:spcAft>
            </a:pPr>
            <a:r>
              <a:rPr lang="en-US" sz="2400" noProof="1">
                <a:latin typeface="Avenir Roman" panose="02000503020000020003" pitchFamily="2" charset="0"/>
              </a:rPr>
              <a:t>To better capture response times and choices from the CPT we made two modifications to the DDM:</a:t>
            </a:r>
          </a:p>
          <a:p>
            <a:pPr>
              <a:spcAft>
                <a:spcPts val="600"/>
              </a:spcAft>
            </a:pPr>
            <a:r>
              <a:rPr lang="en-US" sz="2400" noProof="1">
                <a:latin typeface="Avenir Roman" panose="02000503020000020003" pitchFamily="2" charset="0"/>
              </a:rPr>
              <a:t>1. Modified the DDM to capture non-response</a:t>
            </a:r>
            <a:r>
              <a:rPr lang="en-US" sz="2400" baseline="30000" noProof="1">
                <a:latin typeface="Avenir Roman" panose="02000503020000020003" pitchFamily="2" charset="0"/>
              </a:rPr>
              <a:t>3</a:t>
            </a:r>
            <a:r>
              <a:rPr lang="en-US" sz="2400" baseline="30000" noProof="1">
                <a:latin typeface="Avenir Roman" panose="02000503020000020003" pitchFamily="2" charset="0"/>
                <a:cs typeface="Avenir Light"/>
              </a:rPr>
              <a:t> </a:t>
            </a:r>
            <a:r>
              <a:rPr lang="en-US" sz="2400" noProof="1">
                <a:latin typeface="Avenir Roman" panose="02000503020000020003" pitchFamily="2" charset="0"/>
              </a:rPr>
              <a:t>:</a:t>
            </a:r>
          </a:p>
          <a:p>
            <a:pPr algn="ctr">
              <a:spcAft>
                <a:spcPts val="600"/>
              </a:spcAft>
            </a:pPr>
            <a:r>
              <a:rPr lang="en-US" sz="2400" noProof="1">
                <a:latin typeface="Avenir Roman" panose="02000503020000020003" pitchFamily="2" charset="0"/>
              </a:rPr>
              <a:t> </a:t>
            </a:r>
            <a:r>
              <a:rPr lang="en-US" sz="2400" noProof="1">
                <a:latin typeface="Avenir Roman" panose="02000503020000020003" pitchFamily="2" charset="0"/>
                <a:cs typeface="Avenir Light"/>
              </a:rPr>
              <a:t>p(go|a,z,v). </a:t>
            </a:r>
          </a:p>
          <a:p>
            <a:pPr>
              <a:spcAft>
                <a:spcPts val="600"/>
              </a:spcAft>
            </a:pPr>
            <a:r>
              <a:rPr lang="en-US" sz="2400" noProof="1">
                <a:latin typeface="Avenir Roman" panose="02000503020000020003" pitchFamily="2" charset="0"/>
                <a:cs typeface="Avenir Light"/>
              </a:rPr>
              <a:t>2. Mixture model to capture fast commission errors:</a:t>
            </a:r>
          </a:p>
          <a:p>
            <a:pPr algn="ctr">
              <a:spcAft>
                <a:spcPts val="600"/>
              </a:spcAft>
            </a:pPr>
            <a:r>
              <a:rPr lang="en-US" sz="2400" noProof="1">
                <a:latin typeface="Avenir Roman" panose="02000503020000020003" pitchFamily="2" charset="0"/>
              </a:rPr>
              <a:t>V</a:t>
            </a:r>
            <a:r>
              <a:rPr lang="en-US" sz="2400" baseline="-25000" noProof="1">
                <a:latin typeface="Avenir Roman" panose="02000503020000020003" pitchFamily="2" charset="0"/>
              </a:rPr>
              <a:t>i,j,nogo</a:t>
            </a:r>
            <a:r>
              <a:rPr lang="en-US" sz="2400" noProof="1">
                <a:latin typeface="Avenir Roman" panose="02000503020000020003" pitchFamily="2" charset="0"/>
              </a:rPr>
              <a:t> = cat(p(V</a:t>
            </a:r>
            <a:r>
              <a:rPr lang="en-US" sz="2400" baseline="-25000" noProof="1">
                <a:latin typeface="Avenir Roman" panose="02000503020000020003" pitchFamily="2" charset="0"/>
              </a:rPr>
              <a:t>go</a:t>
            </a:r>
            <a:r>
              <a:rPr lang="en-US" sz="2400" noProof="1">
                <a:latin typeface="Avenir Roman" panose="02000503020000020003" pitchFamily="2" charset="0"/>
              </a:rPr>
              <a:t>),p(V</a:t>
            </a:r>
            <a:r>
              <a:rPr lang="en-US" sz="2400" baseline="-25000" noProof="1">
                <a:latin typeface="Avenir Roman" panose="02000503020000020003" pitchFamily="2" charset="0"/>
              </a:rPr>
              <a:t>nogo</a:t>
            </a:r>
            <a:r>
              <a:rPr lang="en-US" sz="2400" noProof="1">
                <a:latin typeface="Avenir Roman" panose="02000503020000020003" pitchFamily="2" charset="0"/>
              </a:rPr>
              <a:t>)),</a:t>
            </a:r>
          </a:p>
          <a:p>
            <a:pPr>
              <a:spcAft>
                <a:spcPts val="600"/>
              </a:spcAft>
            </a:pPr>
            <a:r>
              <a:rPr lang="en-US" sz="2400" i="1" noProof="1">
                <a:latin typeface="Avenir Roman" panose="02000503020000020003" pitchFamily="2" charset="0"/>
              </a:rPr>
              <a:t>i</a:t>
            </a:r>
            <a:r>
              <a:rPr lang="en-US" sz="2400" noProof="1">
                <a:latin typeface="Avenir Roman" panose="02000503020000020003" pitchFamily="2" charset="0"/>
              </a:rPr>
              <a:t>=trial, </a:t>
            </a:r>
            <a:r>
              <a:rPr lang="en-US" sz="2400" i="1" noProof="1">
                <a:latin typeface="Avenir Roman" panose="02000503020000020003" pitchFamily="2" charset="0"/>
              </a:rPr>
              <a:t>j=</a:t>
            </a:r>
            <a:r>
              <a:rPr lang="en-US" sz="2400" noProof="1">
                <a:latin typeface="Avenir Roman" panose="02000503020000020003" pitchFamily="2" charset="0"/>
              </a:rPr>
              <a:t>subject.</a:t>
            </a:r>
          </a:p>
          <a:p>
            <a:pPr>
              <a:spcAft>
                <a:spcPts val="600"/>
              </a:spcAft>
            </a:pPr>
            <a:endParaRPr lang="en-US" sz="3200" noProof="1">
              <a:latin typeface="Avenir Heavy"/>
              <a:cs typeface="Avenir Heavy"/>
            </a:endParaRPr>
          </a:p>
        </p:txBody>
      </p:sp>
      <p:sp>
        <p:nvSpPr>
          <p:cNvPr id="108" name="Textfeld 21">
            <a:extLst>
              <a:ext uri="{FF2B5EF4-FFF2-40B4-BE49-F238E27FC236}">
                <a16:creationId xmlns:a16="http://schemas.microsoft.com/office/drawing/2014/main" id="{D50DA873-9B99-3848-9472-381EDD5CE4D1}"/>
              </a:ext>
            </a:extLst>
          </p:cNvPr>
          <p:cNvSpPr txBox="1"/>
          <p:nvPr/>
        </p:nvSpPr>
        <p:spPr>
          <a:xfrm>
            <a:off x="1387626" y="17225838"/>
            <a:ext cx="9540000" cy="8556188"/>
          </a:xfrm>
          <a:prstGeom prst="rect">
            <a:avLst/>
          </a:prstGeom>
          <a:noFill/>
        </p:spPr>
        <p:txBody>
          <a:bodyPr wrap="square" rtlCol="0">
            <a:spAutoFit/>
          </a:bodyPr>
          <a:lstStyle/>
          <a:p>
            <a:pPr>
              <a:spcAft>
                <a:spcPts val="600"/>
              </a:spcAft>
            </a:pPr>
            <a:r>
              <a:rPr lang="en-US" sz="3000" b="1" noProof="1">
                <a:latin typeface="Avenir Roman" panose="02000503020000020003" pitchFamily="2" charset="0"/>
                <a:cs typeface="Avenir Heavy"/>
              </a:rPr>
              <a:t>Data</a:t>
            </a:r>
          </a:p>
          <a:p>
            <a:pPr>
              <a:spcAft>
                <a:spcPts val="600"/>
              </a:spcAft>
            </a:pPr>
            <a:r>
              <a:rPr lang="en-US" sz="2400" noProof="1">
                <a:latin typeface="Avenir Roman" panose="02000503020000020003" pitchFamily="2" charset="0"/>
              </a:rPr>
              <a:t>Patients retrospectively grouped by medication response at one-year endpoint. Performance on CPT compared between groups before medication start and after 6 weeks of medication.</a:t>
            </a: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3000" noProof="1">
              <a:latin typeface="Avenir Heavy"/>
              <a:cs typeface="Avenir Heavy"/>
            </a:endParaRPr>
          </a:p>
          <a:p>
            <a:pPr>
              <a:spcAft>
                <a:spcPts val="600"/>
              </a:spcAft>
            </a:pPr>
            <a:endParaRPr lang="en-US" sz="3000" noProof="1">
              <a:latin typeface="Avenir Heavy"/>
              <a:cs typeface="Avenir Heavy"/>
            </a:endParaRPr>
          </a:p>
          <a:p>
            <a:pPr>
              <a:spcAft>
                <a:spcPts val="600"/>
              </a:spcAft>
            </a:pPr>
            <a:r>
              <a:rPr lang="en-US" sz="3000" noProof="1">
                <a:latin typeface="Avenir Heavy"/>
                <a:cs typeface="Avenir Heavy"/>
              </a:rPr>
              <a:t>Task</a:t>
            </a:r>
          </a:p>
          <a:p>
            <a:pPr>
              <a:spcAft>
                <a:spcPts val="600"/>
              </a:spcAft>
            </a:pPr>
            <a:r>
              <a:rPr lang="en-US" sz="2400" noProof="1">
                <a:latin typeface="Avenir Roman" panose="02000503020000020003" pitchFamily="2" charset="0"/>
              </a:rPr>
              <a:t>CPT: 360 trials, 90% go-trials, 10% no-go trials. 14 minutes test session. </a:t>
            </a:r>
          </a:p>
          <a:p>
            <a:pPr>
              <a:spcAft>
                <a:spcPts val="600"/>
              </a:spcAft>
            </a:pPr>
            <a:endParaRPr lang="en-US" sz="2400" noProof="1">
              <a:latin typeface="Avenir Roman" panose="02000503020000020003" pitchFamily="2" charset="0"/>
              <a:cs typeface="Avenir Light"/>
            </a:endParaRPr>
          </a:p>
          <a:p>
            <a:pPr marL="457200" indent="-457200">
              <a:buFont typeface="Arial"/>
              <a:buChar char="•"/>
            </a:pPr>
            <a:endParaRPr lang="en-US" sz="2400" noProof="1">
              <a:latin typeface="Avenir Roman" panose="02000503020000020003" pitchFamily="2" charset="0"/>
              <a:cs typeface="Avenir Light"/>
            </a:endParaRPr>
          </a:p>
          <a:p>
            <a:endParaRPr lang="en-US" sz="2400" noProof="1">
              <a:latin typeface="Avenir Roman" panose="02000503020000020003" pitchFamily="2" charset="0"/>
              <a:cs typeface="Avenir Heavy"/>
            </a:endParaRPr>
          </a:p>
        </p:txBody>
      </p:sp>
      <p:pic>
        <p:nvPicPr>
          <p:cNvPr id="102" name="Picture 101">
            <a:extLst>
              <a:ext uri="{FF2B5EF4-FFF2-40B4-BE49-F238E27FC236}">
                <a16:creationId xmlns:a16="http://schemas.microsoft.com/office/drawing/2014/main" id="{636657B6-E080-E94F-BFA6-D8841103586F}"/>
              </a:ext>
            </a:extLst>
          </p:cNvPr>
          <p:cNvPicPr>
            <a:picLocks noChangeAspect="1"/>
          </p:cNvPicPr>
          <p:nvPr/>
        </p:nvPicPr>
        <p:blipFill rotWithShape="1">
          <a:blip r:embed="rId6">
            <a:extLst>
              <a:ext uri="{28A0092B-C50C-407E-A947-70E740481C1C}">
                <a14:useLocalDpi xmlns:a14="http://schemas.microsoft.com/office/drawing/2010/main" val="0"/>
              </a:ext>
            </a:extLst>
          </a:blip>
          <a:srcRect b="48845"/>
          <a:stretch/>
        </p:blipFill>
        <p:spPr>
          <a:xfrm>
            <a:off x="22413962" y="10307557"/>
            <a:ext cx="10684886" cy="6073200"/>
          </a:xfrm>
          <a:prstGeom prst="rect">
            <a:avLst/>
          </a:prstGeom>
        </p:spPr>
      </p:pic>
      <p:pic>
        <p:nvPicPr>
          <p:cNvPr id="75" name="Picture 74">
            <a:extLst>
              <a:ext uri="{FF2B5EF4-FFF2-40B4-BE49-F238E27FC236}">
                <a16:creationId xmlns:a16="http://schemas.microsoft.com/office/drawing/2014/main" id="{4254B7C7-8049-0D43-B17B-FF9940D544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5890" y="24559271"/>
            <a:ext cx="6578600" cy="3187700"/>
          </a:xfrm>
          <a:prstGeom prst="rect">
            <a:avLst/>
          </a:prstGeom>
        </p:spPr>
      </p:pic>
      <p:sp>
        <p:nvSpPr>
          <p:cNvPr id="104" name="Rectangle 103">
            <a:extLst>
              <a:ext uri="{FF2B5EF4-FFF2-40B4-BE49-F238E27FC236}">
                <a16:creationId xmlns:a16="http://schemas.microsoft.com/office/drawing/2014/main" id="{AA121B25-CB42-274B-A54F-31FC6F41C355}"/>
              </a:ext>
            </a:extLst>
          </p:cNvPr>
          <p:cNvSpPr/>
          <p:nvPr/>
        </p:nvSpPr>
        <p:spPr>
          <a:xfrm>
            <a:off x="22435344" y="16557713"/>
            <a:ext cx="18340658" cy="1015663"/>
          </a:xfrm>
          <a:prstGeom prst="rect">
            <a:avLst/>
          </a:prstGeom>
        </p:spPr>
        <p:txBody>
          <a:bodyPr wrap="square">
            <a:spAutoFit/>
          </a:bodyPr>
          <a:lstStyle/>
          <a:p>
            <a:r>
              <a:rPr lang="nb-NO" sz="2000" b="1" dirty="0">
                <a:latin typeface="Avenir Roman" panose="02000503020000020003" pitchFamily="2" charset="0"/>
              </a:rPr>
              <a:t>Fig. </a:t>
            </a:r>
            <a:r>
              <a:rPr lang="nb-NO" sz="2000" dirty="0" err="1">
                <a:latin typeface="Avenir Roman" panose="02000503020000020003" pitchFamily="2" charset="0"/>
              </a:rPr>
              <a:t>Effect</a:t>
            </a:r>
            <a:r>
              <a:rPr lang="nb-NO" sz="2000" dirty="0">
                <a:latin typeface="Avenir Roman" panose="02000503020000020003" pitchFamily="2" charset="0"/>
              </a:rPr>
              <a:t> </a:t>
            </a:r>
            <a:r>
              <a:rPr lang="nb-NO" sz="2000" dirty="0" err="1">
                <a:latin typeface="Avenir Roman" panose="02000503020000020003" pitchFamily="2" charset="0"/>
              </a:rPr>
              <a:t>of</a:t>
            </a:r>
            <a:r>
              <a:rPr lang="nb-NO" sz="2000" dirty="0">
                <a:latin typeface="Avenir Roman" panose="02000503020000020003" pitchFamily="2" charset="0"/>
              </a:rPr>
              <a:t> medication on </a:t>
            </a:r>
            <a:r>
              <a:rPr lang="nb-NO" sz="2000" dirty="0" err="1">
                <a:latin typeface="Avenir Roman" panose="02000503020000020003" pitchFamily="2" charset="0"/>
              </a:rPr>
              <a:t>model</a:t>
            </a:r>
            <a:r>
              <a:rPr lang="nb-NO" sz="2000" dirty="0">
                <a:latin typeface="Avenir Roman" panose="02000503020000020003" pitchFamily="2" charset="0"/>
              </a:rPr>
              <a:t> parameters and </a:t>
            </a:r>
            <a:r>
              <a:rPr lang="nb-NO" sz="2000" dirty="0" err="1">
                <a:latin typeface="Avenir Roman" panose="02000503020000020003" pitchFamily="2" charset="0"/>
              </a:rPr>
              <a:t>posterior</a:t>
            </a:r>
            <a:r>
              <a:rPr lang="nb-NO" sz="2000" dirty="0">
                <a:latin typeface="Avenir Roman" panose="02000503020000020003" pitchFamily="2" charset="0"/>
              </a:rPr>
              <a:t> </a:t>
            </a:r>
            <a:r>
              <a:rPr lang="nb-NO" sz="2000" dirty="0" err="1">
                <a:latin typeface="Avenir Roman" panose="02000503020000020003" pitchFamily="2" charset="0"/>
              </a:rPr>
              <a:t>predicitive</a:t>
            </a:r>
            <a:r>
              <a:rPr lang="nb-NO" sz="2000" dirty="0">
                <a:latin typeface="Avenir Roman" panose="02000503020000020003" pitchFamily="2" charset="0"/>
              </a:rPr>
              <a:t> </a:t>
            </a:r>
            <a:r>
              <a:rPr lang="nb-NO" sz="2000" dirty="0" err="1">
                <a:latin typeface="Avenir Roman" panose="02000503020000020003" pitchFamily="2" charset="0"/>
              </a:rPr>
              <a:t>checks</a:t>
            </a:r>
            <a:r>
              <a:rPr lang="nb-NO" sz="2000" dirty="0">
                <a:latin typeface="Avenir Roman" panose="02000503020000020003" pitchFamily="2" charset="0"/>
              </a:rPr>
              <a:t>. </a:t>
            </a:r>
            <a:r>
              <a:rPr lang="nb-NO" sz="2000" b="1" dirty="0">
                <a:latin typeface="Avenir Roman" panose="02000503020000020003" pitchFamily="2" charset="0"/>
              </a:rPr>
              <a:t>A. </a:t>
            </a:r>
            <a:r>
              <a:rPr lang="nb-NO" sz="2000" dirty="0" err="1">
                <a:latin typeface="Avenir Roman" panose="02000503020000020003" pitchFamily="2" charset="0"/>
              </a:rPr>
              <a:t>Error</a:t>
            </a:r>
            <a:r>
              <a:rPr lang="nb-NO" sz="2000" dirty="0">
                <a:latin typeface="Avenir Roman" panose="02000503020000020003" pitchFamily="2" charset="0"/>
              </a:rPr>
              <a:t> bars </a:t>
            </a:r>
            <a:r>
              <a:rPr lang="nb-NO" sz="2000" dirty="0" err="1">
                <a:latin typeface="Avenir Roman" panose="02000503020000020003" pitchFamily="2" charset="0"/>
              </a:rPr>
              <a:t>represent</a:t>
            </a:r>
            <a:r>
              <a:rPr lang="nb-NO" sz="2000" dirty="0">
                <a:latin typeface="Avenir Roman" panose="02000503020000020003" pitchFamily="2" charset="0"/>
              </a:rPr>
              <a:t> 95% </a:t>
            </a:r>
            <a:r>
              <a:rPr lang="nb-NO" sz="2000" dirty="0" err="1">
                <a:latin typeface="Avenir Roman" panose="02000503020000020003" pitchFamily="2" charset="0"/>
              </a:rPr>
              <a:t>highest</a:t>
            </a:r>
            <a:r>
              <a:rPr lang="nb-NO" sz="2000" dirty="0">
                <a:latin typeface="Avenir Roman" panose="02000503020000020003" pitchFamily="2" charset="0"/>
              </a:rPr>
              <a:t> </a:t>
            </a:r>
            <a:r>
              <a:rPr lang="nb-NO" sz="2000" dirty="0" err="1">
                <a:latin typeface="Avenir Roman" panose="02000503020000020003" pitchFamily="2" charset="0"/>
              </a:rPr>
              <a:t>density</a:t>
            </a:r>
            <a:r>
              <a:rPr lang="nb-NO" sz="2000" dirty="0">
                <a:latin typeface="Avenir Roman" panose="02000503020000020003" pitchFamily="2" charset="0"/>
              </a:rPr>
              <a:t> </a:t>
            </a:r>
            <a:r>
              <a:rPr lang="nb-NO" sz="2000" dirty="0" err="1">
                <a:latin typeface="Avenir Roman" panose="02000503020000020003" pitchFamily="2" charset="0"/>
              </a:rPr>
              <a:t>intervals</a:t>
            </a:r>
            <a:r>
              <a:rPr lang="nb-NO" sz="2000" dirty="0">
                <a:latin typeface="Avenir Roman" panose="02000503020000020003" pitchFamily="2" charset="0"/>
              </a:rPr>
              <a:t> (HDI). </a:t>
            </a:r>
            <a:r>
              <a:rPr lang="nb-NO" sz="2000" b="1" dirty="0">
                <a:latin typeface="Avenir Roman" panose="02000503020000020003" pitchFamily="2" charset="0"/>
              </a:rPr>
              <a:t>B.</a:t>
            </a:r>
            <a:r>
              <a:rPr lang="nb-NO" sz="2000" dirty="0">
                <a:latin typeface="Avenir Roman" panose="02000503020000020003" pitchFamily="2" charset="0"/>
              </a:rPr>
              <a:t> </a:t>
            </a:r>
            <a:r>
              <a:rPr lang="nb-NO" sz="2000" dirty="0" err="1">
                <a:latin typeface="Avenir Roman" panose="02000503020000020003" pitchFamily="2" charset="0"/>
              </a:rPr>
              <a:t>Density</a:t>
            </a:r>
            <a:r>
              <a:rPr lang="nb-NO" sz="2000" dirty="0">
                <a:latin typeface="Avenir Roman" panose="02000503020000020003" pitchFamily="2" charset="0"/>
              </a:rPr>
              <a:t> plots are </a:t>
            </a:r>
            <a:r>
              <a:rPr lang="nb-NO" sz="2000" dirty="0" err="1">
                <a:latin typeface="Avenir Roman" panose="02000503020000020003" pitchFamily="2" charset="0"/>
              </a:rPr>
              <a:t>posterior</a:t>
            </a:r>
            <a:r>
              <a:rPr lang="nb-NO" sz="2000" dirty="0">
                <a:latin typeface="Avenir Roman" panose="02000503020000020003" pitchFamily="2" charset="0"/>
              </a:rPr>
              <a:t> </a:t>
            </a:r>
            <a:r>
              <a:rPr lang="nb-NO" sz="2000" dirty="0" err="1">
                <a:latin typeface="Avenir Roman" panose="02000503020000020003" pitchFamily="2" charset="0"/>
              </a:rPr>
              <a:t>distributions</a:t>
            </a:r>
            <a:r>
              <a:rPr lang="nb-NO" sz="2000" dirty="0">
                <a:latin typeface="Avenir Roman" panose="02000503020000020003" pitchFamily="2" charset="0"/>
              </a:rPr>
              <a:t> </a:t>
            </a:r>
            <a:r>
              <a:rPr lang="nb-NO" sz="2000" dirty="0" err="1">
                <a:latin typeface="Avenir Roman" panose="02000503020000020003" pitchFamily="2" charset="0"/>
              </a:rPr>
              <a:t>of</a:t>
            </a:r>
            <a:r>
              <a:rPr lang="nb-NO" sz="2000" dirty="0">
                <a:latin typeface="Avenir Roman" panose="02000503020000020003" pitchFamily="2" charset="0"/>
              </a:rPr>
              <a:t> medication response x </a:t>
            </a:r>
            <a:r>
              <a:rPr lang="nb-NO" sz="2000" dirty="0" err="1">
                <a:latin typeface="Avenir Roman" panose="02000503020000020003" pitchFamily="2" charset="0"/>
              </a:rPr>
              <a:t>session</a:t>
            </a:r>
            <a:r>
              <a:rPr lang="nb-NO" sz="2000" dirty="0">
                <a:latin typeface="Avenir Roman" panose="02000503020000020003" pitchFamily="2" charset="0"/>
              </a:rPr>
              <a:t> </a:t>
            </a:r>
            <a:r>
              <a:rPr lang="nb-NO" sz="2000" dirty="0" err="1">
                <a:latin typeface="Avenir Roman" panose="02000503020000020003" pitchFamily="2" charset="0"/>
              </a:rPr>
              <a:t>interaction</a:t>
            </a:r>
            <a:r>
              <a:rPr lang="nb-NO" sz="2000" dirty="0">
                <a:latin typeface="Avenir Roman" panose="02000503020000020003" pitchFamily="2" charset="0"/>
              </a:rPr>
              <a:t> </a:t>
            </a:r>
            <a:r>
              <a:rPr lang="nb-NO" sz="2000" dirty="0" err="1">
                <a:latin typeface="Avenir Roman" panose="02000503020000020003" pitchFamily="2" charset="0"/>
              </a:rPr>
              <a:t>effects</a:t>
            </a:r>
            <a:r>
              <a:rPr lang="nb-NO" sz="2000" dirty="0">
                <a:latin typeface="Avenir Roman" panose="02000503020000020003" pitchFamily="2" charset="0"/>
              </a:rPr>
              <a:t>, and </a:t>
            </a:r>
            <a:r>
              <a:rPr lang="nb-NO" sz="2000" dirty="0" err="1">
                <a:latin typeface="Avenir Roman" panose="02000503020000020003" pitchFamily="2" charset="0"/>
              </a:rPr>
              <a:t>horizontal</a:t>
            </a:r>
            <a:r>
              <a:rPr lang="nb-NO" sz="2000" dirty="0">
                <a:latin typeface="Avenir Roman" panose="02000503020000020003" pitchFamily="2" charset="0"/>
              </a:rPr>
              <a:t> bars show </a:t>
            </a:r>
            <a:r>
              <a:rPr lang="nb-NO" sz="2000" dirty="0" err="1">
                <a:latin typeface="Avenir Roman" panose="02000503020000020003" pitchFamily="2" charset="0"/>
              </a:rPr>
              <a:t>the</a:t>
            </a:r>
            <a:r>
              <a:rPr lang="nb-NO" sz="2000" dirty="0">
                <a:latin typeface="Avenir Roman" panose="02000503020000020003" pitchFamily="2" charset="0"/>
              </a:rPr>
              <a:t> 95% HDI. </a:t>
            </a:r>
            <a:r>
              <a:rPr lang="nb-NO" sz="2000" b="1" dirty="0">
                <a:latin typeface="Avenir Roman" panose="02000503020000020003" pitchFamily="2" charset="0"/>
              </a:rPr>
              <a:t>C. </a:t>
            </a:r>
            <a:r>
              <a:rPr lang="nb-NO" sz="2000" dirty="0" err="1">
                <a:latin typeface="Avenir Roman" panose="02000503020000020003" pitchFamily="2" charset="0"/>
              </a:rPr>
              <a:t>Quantile</a:t>
            </a:r>
            <a:r>
              <a:rPr lang="nb-NO" sz="2000" dirty="0">
                <a:latin typeface="Avenir Roman" panose="02000503020000020003" pitchFamily="2" charset="0"/>
              </a:rPr>
              <a:t> </a:t>
            </a:r>
            <a:r>
              <a:rPr lang="nb-NO" sz="2000" dirty="0" err="1">
                <a:latin typeface="Avenir Roman" panose="02000503020000020003" pitchFamily="2" charset="0"/>
              </a:rPr>
              <a:t>probability</a:t>
            </a:r>
            <a:r>
              <a:rPr lang="nb-NO" sz="2000" dirty="0">
                <a:latin typeface="Avenir Roman" panose="02000503020000020003" pitchFamily="2" charset="0"/>
              </a:rPr>
              <a:t> plot and </a:t>
            </a:r>
            <a:r>
              <a:rPr lang="nb-NO" sz="2000" dirty="0" err="1">
                <a:latin typeface="Avenir Roman" panose="02000503020000020003" pitchFamily="2" charset="0"/>
              </a:rPr>
              <a:t>density</a:t>
            </a:r>
            <a:r>
              <a:rPr lang="nb-NO" sz="2000" dirty="0">
                <a:latin typeface="Avenir Roman" panose="02000503020000020003" pitchFamily="2" charset="0"/>
              </a:rPr>
              <a:t> plot for </a:t>
            </a:r>
            <a:r>
              <a:rPr lang="nb-NO" sz="2000" dirty="0" err="1">
                <a:latin typeface="Avenir Roman" panose="02000503020000020003" pitchFamily="2" charset="0"/>
              </a:rPr>
              <a:t>observed</a:t>
            </a:r>
            <a:r>
              <a:rPr lang="nb-NO" sz="2000" dirty="0">
                <a:latin typeface="Avenir Roman" panose="02000503020000020003" pitchFamily="2" charset="0"/>
              </a:rPr>
              <a:t> and </a:t>
            </a:r>
            <a:r>
              <a:rPr lang="nb-NO" sz="2000" dirty="0" err="1">
                <a:latin typeface="Avenir Roman" panose="02000503020000020003" pitchFamily="2" charset="0"/>
              </a:rPr>
              <a:t>predicted</a:t>
            </a:r>
            <a:r>
              <a:rPr lang="nb-NO" sz="2000" dirty="0">
                <a:latin typeface="Avenir Roman" panose="02000503020000020003" pitchFamily="2" charset="0"/>
              </a:rPr>
              <a:t> </a:t>
            </a:r>
            <a:r>
              <a:rPr lang="nb-NO" sz="2000" dirty="0" err="1">
                <a:latin typeface="Avenir Roman" panose="02000503020000020003" pitchFamily="2" charset="0"/>
              </a:rPr>
              <a:t>accuracy</a:t>
            </a:r>
            <a:r>
              <a:rPr lang="nb-NO" sz="2000" dirty="0">
                <a:latin typeface="Avenir Roman" panose="02000503020000020003" pitchFamily="2" charset="0"/>
              </a:rPr>
              <a:t> and response time </a:t>
            </a:r>
            <a:r>
              <a:rPr lang="nb-NO" sz="2000" dirty="0" err="1">
                <a:latin typeface="Avenir Roman" panose="02000503020000020003" pitchFamily="2" charset="0"/>
              </a:rPr>
              <a:t>across</a:t>
            </a:r>
            <a:r>
              <a:rPr lang="nb-NO" sz="2000" dirty="0">
                <a:latin typeface="Avenir Roman" panose="02000503020000020003" pitchFamily="2" charset="0"/>
              </a:rPr>
              <a:t> </a:t>
            </a:r>
            <a:r>
              <a:rPr lang="nb-NO" sz="2000" dirty="0" err="1">
                <a:latin typeface="Avenir Roman" panose="02000503020000020003" pitchFamily="2" charset="0"/>
              </a:rPr>
              <a:t>conditions</a:t>
            </a:r>
            <a:r>
              <a:rPr lang="nb-NO" sz="2000" dirty="0">
                <a:latin typeface="Avenir Roman" panose="02000503020000020003" pitchFamily="2" charset="0"/>
              </a:rPr>
              <a:t>.</a:t>
            </a:r>
            <a:endParaRPr lang="nb-NO" sz="2000" b="1" dirty="0">
              <a:effectLst/>
              <a:latin typeface="Avenir Roman" panose="02000503020000020003" pitchFamily="2" charset="0"/>
            </a:endParaRP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8"/>
          <a:stretch>
            <a:fillRect/>
          </a:stretch>
        </p:blipFill>
        <p:spPr>
          <a:xfrm>
            <a:off x="4151928" y="1110241"/>
            <a:ext cx="2073960" cy="2419560"/>
          </a:xfrm>
          <a:prstGeom prst="rect">
            <a:avLst/>
          </a:prstGeom>
        </p:spPr>
      </p:pic>
      <p:pic>
        <p:nvPicPr>
          <p:cNvPr id="137" name="Shape 137" descr="pipeline_levels.pdf">
            <a:extLst>
              <a:ext uri="{FF2B5EF4-FFF2-40B4-BE49-F238E27FC236}">
                <a16:creationId xmlns:a16="http://schemas.microsoft.com/office/drawing/2014/main" id="{DCF9B731-3156-1245-9632-6254918188E4}"/>
              </a:ext>
            </a:extLst>
          </p:cNvPr>
          <p:cNvPicPr preferRelativeResize="0"/>
          <p:nvPr/>
        </p:nvPicPr>
        <p:blipFill rotWithShape="1">
          <a:blip r:embed="rId9">
            <a:alphaModFix/>
          </a:blip>
          <a:srcRect/>
          <a:stretch/>
        </p:blipFill>
        <p:spPr>
          <a:xfrm>
            <a:off x="10327738" y="10886330"/>
            <a:ext cx="8877900" cy="2294400"/>
          </a:xfrm>
          <a:prstGeom prst="rect">
            <a:avLst/>
          </a:prstGeom>
          <a:noFill/>
          <a:ln>
            <a:noFill/>
          </a:ln>
        </p:spPr>
      </p:pic>
      <p:sp>
        <p:nvSpPr>
          <p:cNvPr id="112" name="TextBox 111">
            <a:extLst>
              <a:ext uri="{FF2B5EF4-FFF2-40B4-BE49-F238E27FC236}">
                <a16:creationId xmlns:a16="http://schemas.microsoft.com/office/drawing/2014/main" id="{67948FF0-3E34-0240-8401-EA11A32A3D43}"/>
              </a:ext>
            </a:extLst>
          </p:cNvPr>
          <p:cNvSpPr txBox="1"/>
          <p:nvPr/>
        </p:nvSpPr>
        <p:spPr>
          <a:xfrm>
            <a:off x="1703924" y="10286729"/>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9969879" y="10309124"/>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48" name="TextBox 147">
            <a:extLst>
              <a:ext uri="{FF2B5EF4-FFF2-40B4-BE49-F238E27FC236}">
                <a16:creationId xmlns:a16="http://schemas.microsoft.com/office/drawing/2014/main" id="{24103884-D6C1-BD49-88E6-38731321490B}"/>
              </a:ext>
            </a:extLst>
          </p:cNvPr>
          <p:cNvSpPr txBox="1"/>
          <p:nvPr/>
        </p:nvSpPr>
        <p:spPr>
          <a:xfrm>
            <a:off x="22428642" y="9674387"/>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9" name="TextBox 148">
            <a:extLst>
              <a:ext uri="{FF2B5EF4-FFF2-40B4-BE49-F238E27FC236}">
                <a16:creationId xmlns:a16="http://schemas.microsoft.com/office/drawing/2014/main" id="{800E4FBB-59AA-FA4F-A72D-74DD6163F17D}"/>
              </a:ext>
            </a:extLst>
          </p:cNvPr>
          <p:cNvSpPr txBox="1"/>
          <p:nvPr/>
        </p:nvSpPr>
        <p:spPr>
          <a:xfrm>
            <a:off x="29110706" y="9668396"/>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50" name="TextBox 149">
            <a:extLst>
              <a:ext uri="{FF2B5EF4-FFF2-40B4-BE49-F238E27FC236}">
                <a16:creationId xmlns:a16="http://schemas.microsoft.com/office/drawing/2014/main" id="{BA3E6F8C-E9A0-A24C-B745-5F7B16133CC9}"/>
              </a:ext>
            </a:extLst>
          </p:cNvPr>
          <p:cNvSpPr txBox="1"/>
          <p:nvPr/>
        </p:nvSpPr>
        <p:spPr>
          <a:xfrm>
            <a:off x="33706139" y="9664998"/>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sp>
        <p:nvSpPr>
          <p:cNvPr id="159" name="Textfeld 47">
            <a:extLst>
              <a:ext uri="{FF2B5EF4-FFF2-40B4-BE49-F238E27FC236}">
                <a16:creationId xmlns:a16="http://schemas.microsoft.com/office/drawing/2014/main" id="{FB237A7F-6258-434A-8A64-7A6647A79ED4}"/>
              </a:ext>
            </a:extLst>
          </p:cNvPr>
          <p:cNvSpPr txBox="1"/>
          <p:nvPr/>
        </p:nvSpPr>
        <p:spPr>
          <a:xfrm>
            <a:off x="22241639" y="20474904"/>
            <a:ext cx="19253053" cy="3231654"/>
          </a:xfrm>
          <a:prstGeom prst="rect">
            <a:avLst/>
          </a:prstGeom>
          <a:noFill/>
        </p:spPr>
        <p:txBody>
          <a:bodyPr wrap="square" rtlCol="0">
            <a:spAutoFit/>
          </a:bodyPr>
          <a:lstStyle/>
          <a:p>
            <a:r>
              <a:rPr lang="en-US" sz="3000" noProof="1">
                <a:latin typeface="Avenir Roman" panose="02000503020000020003" pitchFamily="2" charset="0"/>
              </a:rPr>
              <a:t>Computational modeling identified improved performance for responders compared to non-responders after 6 weeks of medication treatment. Specifically, responders showed increased rate of evidence accumulation and extended decision thresholds compared to non-responders. The results show promise for using individual model parameters in combination with clinical assessment measures and demographic variables for earlier prediction of medication response in ADHD. Future directions are to use measures for classification of medication response with machine learning-algorithms. </a:t>
            </a:r>
          </a:p>
          <a:p>
            <a:endParaRPr lang="en-US" sz="2400" noProof="1">
              <a:latin typeface="Avenir Roman" panose="02000503020000020003" pitchFamily="2" charset="0"/>
            </a:endParaRPr>
          </a:p>
        </p:txBody>
      </p:sp>
      <p:pic>
        <p:nvPicPr>
          <p:cNvPr id="160" name="Picture 159">
            <a:extLst>
              <a:ext uri="{FF2B5EF4-FFF2-40B4-BE49-F238E27FC236}">
                <a16:creationId xmlns:a16="http://schemas.microsoft.com/office/drawing/2014/main" id="{DFB0268F-8009-4B45-BFCB-2B60EEA841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677716" y="10691333"/>
            <a:ext cx="7822215" cy="5688884"/>
          </a:xfrm>
          <a:prstGeom prst="rect">
            <a:avLst/>
          </a:prstGeom>
        </p:spPr>
      </p:pic>
      <p:pic>
        <p:nvPicPr>
          <p:cNvPr id="166" name="Picture 165">
            <a:extLst>
              <a:ext uri="{FF2B5EF4-FFF2-40B4-BE49-F238E27FC236}">
                <a16:creationId xmlns:a16="http://schemas.microsoft.com/office/drawing/2014/main" id="{CB7189FD-E91D-934A-8FFF-6F2E9D865EB7}"/>
              </a:ext>
            </a:extLst>
          </p:cNvPr>
          <p:cNvPicPr>
            <a:picLocks noChangeAspect="1"/>
          </p:cNvPicPr>
          <p:nvPr/>
        </p:nvPicPr>
        <p:blipFill rotWithShape="1">
          <a:blip r:embed="rId11">
            <a:extLst>
              <a:ext uri="{28A0092B-C50C-407E-A947-70E740481C1C}">
                <a14:useLocalDpi xmlns:a14="http://schemas.microsoft.com/office/drawing/2010/main" val="0"/>
              </a:ext>
            </a:extLst>
          </a:blip>
          <a:srcRect t="18571" b="5829"/>
          <a:stretch/>
        </p:blipFill>
        <p:spPr>
          <a:xfrm>
            <a:off x="2216703" y="19112233"/>
            <a:ext cx="6947787" cy="3939341"/>
          </a:xfrm>
          <a:prstGeom prst="rect">
            <a:avLst/>
          </a:prstGeom>
        </p:spPr>
      </p:pic>
      <p:sp>
        <p:nvSpPr>
          <p:cNvPr id="167" name="Rectangle 166">
            <a:extLst>
              <a:ext uri="{FF2B5EF4-FFF2-40B4-BE49-F238E27FC236}">
                <a16:creationId xmlns:a16="http://schemas.microsoft.com/office/drawing/2014/main" id="{C032A6DA-25D1-6C4C-A4D5-DC8C61088CE9}"/>
              </a:ext>
            </a:extLst>
          </p:cNvPr>
          <p:cNvSpPr/>
          <p:nvPr/>
        </p:nvSpPr>
        <p:spPr>
          <a:xfrm>
            <a:off x="22735571" y="10308107"/>
            <a:ext cx="596081" cy="33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5FCCD03B-F973-184F-B1B0-D50C847089BD}"/>
              </a:ext>
            </a:extLst>
          </p:cNvPr>
          <p:cNvSpPr/>
          <p:nvPr/>
        </p:nvSpPr>
        <p:spPr>
          <a:xfrm>
            <a:off x="22459312" y="11517430"/>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1384C7FE-2473-1C47-A459-313020AB7C4B}"/>
              </a:ext>
            </a:extLst>
          </p:cNvPr>
          <p:cNvSpPr txBox="1"/>
          <p:nvPr/>
        </p:nvSpPr>
        <p:spPr>
          <a:xfrm>
            <a:off x="23095124" y="10250598"/>
            <a:ext cx="1293944" cy="400110"/>
          </a:xfrm>
          <a:prstGeom prst="rect">
            <a:avLst/>
          </a:prstGeom>
          <a:noFill/>
        </p:spPr>
        <p:txBody>
          <a:bodyPr wrap="none" rtlCol="0">
            <a:spAutoFit/>
          </a:bodyPr>
          <a:lstStyle/>
          <a:p>
            <a:r>
              <a:rPr lang="en-US" sz="2000" b="1" dirty="0">
                <a:latin typeface="Avenir Roman" panose="02000503020000020003" pitchFamily="2" charset="0"/>
              </a:rPr>
              <a:t>Drift rate</a:t>
            </a:r>
          </a:p>
        </p:txBody>
      </p:sp>
      <p:sp>
        <p:nvSpPr>
          <p:cNvPr id="172" name="Rectangle 171">
            <a:extLst>
              <a:ext uri="{FF2B5EF4-FFF2-40B4-BE49-F238E27FC236}">
                <a16:creationId xmlns:a16="http://schemas.microsoft.com/office/drawing/2014/main" id="{218FB0CF-4B0D-8E43-8145-905B9A9BE097}"/>
              </a:ext>
            </a:extLst>
          </p:cNvPr>
          <p:cNvSpPr/>
          <p:nvPr/>
        </p:nvSpPr>
        <p:spPr>
          <a:xfrm>
            <a:off x="22956995" y="13220942"/>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C0C51189-FC04-5748-BA11-1898B6497F44}"/>
              </a:ext>
            </a:extLst>
          </p:cNvPr>
          <p:cNvSpPr txBox="1"/>
          <p:nvPr/>
        </p:nvSpPr>
        <p:spPr>
          <a:xfrm>
            <a:off x="23095124" y="13259742"/>
            <a:ext cx="2414892" cy="400110"/>
          </a:xfrm>
          <a:prstGeom prst="rect">
            <a:avLst/>
          </a:prstGeom>
          <a:noFill/>
        </p:spPr>
        <p:txBody>
          <a:bodyPr wrap="none" rtlCol="0">
            <a:spAutoFit/>
          </a:bodyPr>
          <a:lstStyle/>
          <a:p>
            <a:r>
              <a:rPr lang="en-US" sz="2000" b="1" dirty="0">
                <a:latin typeface="Avenir Roman" panose="02000503020000020003" pitchFamily="2" charset="0"/>
              </a:rPr>
              <a:t>Decision threshold</a:t>
            </a:r>
          </a:p>
        </p:txBody>
      </p:sp>
      <p:sp>
        <p:nvSpPr>
          <p:cNvPr id="173" name="TextBox 172">
            <a:extLst>
              <a:ext uri="{FF2B5EF4-FFF2-40B4-BE49-F238E27FC236}">
                <a16:creationId xmlns:a16="http://schemas.microsoft.com/office/drawing/2014/main" id="{FB669046-4B89-2B46-A113-92C4F651739E}"/>
              </a:ext>
            </a:extLst>
          </p:cNvPr>
          <p:cNvSpPr txBox="1"/>
          <p:nvPr/>
        </p:nvSpPr>
        <p:spPr>
          <a:xfrm rot="16200000">
            <a:off x="22505527" y="11403777"/>
            <a:ext cx="284052" cy="323165"/>
          </a:xfrm>
          <a:prstGeom prst="rect">
            <a:avLst/>
          </a:prstGeom>
          <a:noFill/>
        </p:spPr>
        <p:txBody>
          <a:bodyPr wrap="none" rtlCol="0">
            <a:spAutoFit/>
          </a:bodyPr>
          <a:lstStyle/>
          <a:p>
            <a:r>
              <a:rPr lang="en-US" sz="1500" b="1" dirty="0">
                <a:latin typeface="Avenir Roman" panose="02000503020000020003" pitchFamily="2" charset="0"/>
              </a:rPr>
              <a:t>v</a:t>
            </a:r>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768476" y="1447417"/>
            <a:ext cx="4679380" cy="1643193"/>
          </a:xfrm>
          <a:prstGeom prst="rect">
            <a:avLst/>
          </a:prstGeom>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5434</TotalTime>
  <Words>830</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Pagnier1,2,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Pagnier</cp:lastModifiedBy>
  <cp:revision>740</cp:revision>
  <cp:lastPrinted>2018-03-23T17:00:33Z</cp:lastPrinted>
  <dcterms:created xsi:type="dcterms:W3CDTF">2011-05-19T09:45:11Z</dcterms:created>
  <dcterms:modified xsi:type="dcterms:W3CDTF">2018-10-11T17:36:39Z</dcterms:modified>
</cp:coreProperties>
</file>