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89542" autoAdjust="0"/>
  </p:normalViewPr>
  <p:slideViewPr>
    <p:cSldViewPr>
      <p:cViewPr>
        <p:scale>
          <a:sx n="33" d="100"/>
          <a:sy n="33" d="100"/>
        </p:scale>
        <p:origin x="1002" y="264"/>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02.11.2018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0FA46012-E754-4A6F-A8A8-3365F6EFB15B}"/>
              </a:ext>
            </a:extLst>
          </p:cNvPr>
          <p:cNvGrpSpPr/>
          <p:nvPr/>
        </p:nvGrpSpPr>
        <p:grpSpPr>
          <a:xfrm>
            <a:off x="31779838" y="9619192"/>
            <a:ext cx="4730917" cy="3294745"/>
            <a:chOff x="31779912" y="9354018"/>
            <a:chExt cx="4730917" cy="3294745"/>
          </a:xfrm>
        </p:grpSpPr>
        <p:pic>
          <p:nvPicPr>
            <p:cNvPr id="22" name="Picture 21">
              <a:extLst>
                <a:ext uri="{FF2B5EF4-FFF2-40B4-BE49-F238E27FC236}">
                  <a16:creationId xmlns:a16="http://schemas.microsoft.com/office/drawing/2014/main" id="{1D2A00A2-3934-40C3-9DEC-B66EE00D7B20}"/>
                </a:ext>
              </a:extLst>
            </p:cNvPr>
            <p:cNvPicPr>
              <a:picLocks noChangeAspect="1"/>
            </p:cNvPicPr>
            <p:nvPr/>
          </p:nvPicPr>
          <p:blipFill>
            <a:blip r:embed="rId3"/>
            <a:stretch>
              <a:fillRect/>
            </a:stretch>
          </p:blipFill>
          <p:spPr>
            <a:xfrm>
              <a:off x="31779912" y="9354018"/>
              <a:ext cx="4730917" cy="3294745"/>
            </a:xfrm>
            <a:prstGeom prst="rect">
              <a:avLst/>
            </a:prstGeom>
          </p:spPr>
        </p:pic>
        <p:sp>
          <p:nvSpPr>
            <p:cNvPr id="129" name="TextBox 128">
              <a:extLst>
                <a:ext uri="{FF2B5EF4-FFF2-40B4-BE49-F238E27FC236}">
                  <a16:creationId xmlns:a16="http://schemas.microsoft.com/office/drawing/2014/main" id="{45F8CC9A-3EB2-44D9-A787-9A6AB3287E92}"/>
                </a:ext>
              </a:extLst>
            </p:cNvPr>
            <p:cNvSpPr txBox="1"/>
            <p:nvPr/>
          </p:nvSpPr>
          <p:spPr>
            <a:xfrm>
              <a:off x="32529268" y="9432304"/>
              <a:ext cx="3255571" cy="353943"/>
            </a:xfrm>
            <a:prstGeom prst="rect">
              <a:avLst/>
            </a:prstGeom>
            <a:solidFill>
              <a:schemeClr val="bg1"/>
            </a:solidFill>
          </p:spPr>
          <p:txBody>
            <a:bodyPr wrap="none" rtlCol="0">
              <a:spAutoFit/>
            </a:bodyPr>
            <a:lstStyle/>
            <a:p>
              <a:r>
                <a:rPr lang="en-US" sz="1700" b="1" dirty="0">
                  <a:latin typeface="Avenir Heavy"/>
                </a:rPr>
                <a:t>Gamble slopes of each participant</a:t>
              </a:r>
            </a:p>
          </p:txBody>
        </p:sp>
      </p:grpSp>
      <p:grpSp>
        <p:nvGrpSpPr>
          <p:cNvPr id="89" name="Group 88">
            <a:extLst>
              <a:ext uri="{FF2B5EF4-FFF2-40B4-BE49-F238E27FC236}">
                <a16:creationId xmlns:a16="http://schemas.microsoft.com/office/drawing/2014/main" id="{19274681-EDFE-4769-9E97-8D35DB7434A0}"/>
              </a:ext>
            </a:extLst>
          </p:cNvPr>
          <p:cNvGrpSpPr/>
          <p:nvPr/>
        </p:nvGrpSpPr>
        <p:grpSpPr>
          <a:xfrm>
            <a:off x="4019562" y="20394723"/>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4"/>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2521882"/>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5"/>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ea typeface="Times New Roman"/>
                <a:cs typeface="Avenir Heavy"/>
              </a:rPr>
              <a:t>Ramping risk-taking: Progressing value function increases gambling in humans</a:t>
            </a:r>
            <a:br>
              <a:rPr lang="en-US" sz="6900" kern="1400" noProof="1">
                <a:solidFill>
                  <a:schemeClr val="tx2">
                    <a:lumMod val="75000"/>
                  </a:schemeClr>
                </a:solidFill>
                <a:ea typeface="Times New Roman"/>
                <a:cs typeface="Avenir Light"/>
              </a:rPr>
            </a:br>
            <a:r>
              <a:rPr lang="en-US" sz="4000" kern="1400" noProof="1">
                <a:solidFill>
                  <a:srgbClr val="000000"/>
                </a:solidFill>
                <a:ea typeface="Times New Roman"/>
                <a:cs typeface="Avenir Light"/>
              </a:rPr>
              <a:t>Guillaume J. Pagnier</a:t>
            </a:r>
            <a:r>
              <a:rPr lang="en-US" sz="4000" kern="1400" baseline="30000" noProof="1">
                <a:solidFill>
                  <a:srgbClr val="000000"/>
                </a:solidFill>
                <a:ea typeface="Times New Roman"/>
                <a:cs typeface="Avenir Light"/>
              </a:rPr>
              <a:t>1</a:t>
            </a:r>
            <a:r>
              <a:rPr lang="en-US" sz="4000" kern="1400" noProof="1">
                <a:solidFill>
                  <a:srgbClr val="000000"/>
                </a:solidFill>
                <a:ea typeface="Times New Roman"/>
                <a:cs typeface="Avenir Light"/>
              </a:rPr>
              <a:t>, Andrew Westbrook</a:t>
            </a:r>
            <a:r>
              <a:rPr lang="en-US" sz="4000" kern="1400" baseline="30000" noProof="1">
                <a:solidFill>
                  <a:srgbClr val="000000"/>
                </a:solidFill>
                <a:ea typeface="Times New Roman"/>
                <a:cs typeface="Avenir Light"/>
              </a:rPr>
              <a:t>2</a:t>
            </a:r>
            <a:r>
              <a:rPr lang="en-US" sz="4000" kern="1400" noProof="1">
                <a:solidFill>
                  <a:srgbClr val="000000"/>
                </a:solidFill>
                <a:ea typeface="Times New Roman"/>
                <a:cs typeface="Avenir Light"/>
              </a:rPr>
              <a:t> &amp; Michael J. Frank</a:t>
            </a:r>
            <a:r>
              <a:rPr lang="en-US" sz="4000" kern="1400" baseline="30000" noProof="1">
                <a:solidFill>
                  <a:srgbClr val="000000"/>
                </a:solidFill>
                <a:ea typeface="Times New Roman"/>
                <a:cs typeface="Avenir Light"/>
              </a:rPr>
              <a:t>1,2</a:t>
            </a:r>
            <a:br>
              <a:rPr lang="en-US" sz="6900" kern="1400" noProof="1">
                <a:solidFill>
                  <a:srgbClr val="000000"/>
                </a:solidFill>
                <a:ea typeface="Times New Roman"/>
                <a:cs typeface="Avenir Light"/>
              </a:rPr>
            </a:br>
            <a:r>
              <a:rPr lang="en-US" sz="3200" kern="1400" baseline="30000" noProof="1">
                <a:solidFill>
                  <a:srgbClr val="000000"/>
                </a:solidFill>
                <a:ea typeface="Times New Roman"/>
                <a:cs typeface="Avenir Light"/>
              </a:rPr>
              <a:t>1</a:t>
            </a:r>
            <a:r>
              <a:rPr lang="en-US" sz="3200" kern="1400" noProof="1">
                <a:solidFill>
                  <a:srgbClr val="000000"/>
                </a:solidFill>
                <a:ea typeface="Times New Roman"/>
                <a:cs typeface="Avenir Light"/>
              </a:rPr>
              <a:t>Department of Neuroscience, Brown University </a:t>
            </a:r>
            <a:r>
              <a:rPr lang="en-US" sz="3200" kern="1400" baseline="30000" noProof="1">
                <a:solidFill>
                  <a:srgbClr val="000000"/>
                </a:solidFill>
                <a:ea typeface="Times New Roman"/>
                <a:cs typeface="Avenir Light"/>
              </a:rPr>
              <a:t>2</a:t>
            </a:r>
            <a:r>
              <a:rPr lang="en-US" sz="3200" kern="1400" noProof="1">
                <a:solidFill>
                  <a:srgbClr val="000000"/>
                </a:solidFill>
                <a:ea typeface="Times New Roman"/>
                <a:cs typeface="Avenir Light"/>
              </a:rPr>
              <a:t>Department of Cognitive, Linguistic and Psychological Sciences, Brown University</a:t>
            </a:r>
          </a:p>
        </p:txBody>
      </p:sp>
      <p:sp>
        <p:nvSpPr>
          <p:cNvPr id="145" name="Rechteck 144"/>
          <p:cNvSpPr/>
          <p:nvPr/>
        </p:nvSpPr>
        <p:spPr>
          <a:xfrm>
            <a:off x="22149514" y="3847855"/>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mj-lt"/>
                <a:cs typeface="Avenir Heavy"/>
              </a:rPr>
              <a:t> </a:t>
            </a:r>
          </a:p>
        </p:txBody>
      </p:sp>
      <p:sp>
        <p:nvSpPr>
          <p:cNvPr id="138" name="Abgerundetes Rechteck 137"/>
          <p:cNvSpPr/>
          <p:nvPr/>
        </p:nvSpPr>
        <p:spPr>
          <a:xfrm>
            <a:off x="519935" y="3891302"/>
            <a:ext cx="21388063" cy="847373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(Fig 1C).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Thus, we can capitalize on the dopaminergic ramp naturally happening to test whether performance (choice) is modulated by DA, independent of any effect DA has on learning.</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30497" y="3875223"/>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2223181" y="21377945"/>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394502" y="26326400"/>
            <a:ext cx="19646663" cy="2895523"/>
          </a:xfrm>
          <a:prstGeom prst="rect">
            <a:avLst/>
          </a:prstGeom>
          <a:noFill/>
          <a:ln>
            <a:noFill/>
          </a:ln>
        </p:spPr>
        <p:txBody>
          <a:bodyPr wrap="square" lIns="398636" tIns="199320" rIns="398636" bIns="199320">
            <a:spAutoFit/>
          </a:bodyPr>
          <a:lstStyle/>
          <a:p>
            <a:r>
              <a:rPr lang="en-US" sz="1800" b="1" noProof="1">
                <a:solidFill>
                  <a:srgbClr val="000000"/>
                </a:solidFill>
                <a:latin typeface="+mj-lt"/>
                <a:cs typeface="Avenir Heavy"/>
              </a:rPr>
              <a:t>References:</a:t>
            </a:r>
          </a:p>
          <a:p>
            <a:pPr marL="457200" indent="-457200">
              <a:buAutoNum type="arabicPeriod"/>
            </a:pPr>
            <a:r>
              <a:rPr lang="en-US" sz="1800" dirty="0">
                <a:latin typeface="+mj-lt"/>
              </a:rPr>
              <a:t>Schultz, W. (2001). Book review: Reward signaling by dopamine neurons. </a:t>
            </a:r>
            <a:r>
              <a:rPr lang="en-US" sz="1800" i="1" dirty="0">
                <a:latin typeface="+mj-lt"/>
              </a:rPr>
              <a:t>The Neuroscientist</a:t>
            </a:r>
            <a:r>
              <a:rPr lang="en-US" sz="1800" dirty="0">
                <a:latin typeface="+mj-lt"/>
              </a:rPr>
              <a:t>, </a:t>
            </a:r>
            <a:r>
              <a:rPr lang="en-US" sz="1800" i="1" dirty="0">
                <a:latin typeface="+mj-lt"/>
              </a:rPr>
              <a:t>7</a:t>
            </a:r>
            <a:r>
              <a:rPr lang="en-US" sz="1800" dirty="0">
                <a:latin typeface="+mj-lt"/>
              </a:rPr>
              <a:t>(4), 293-302</a:t>
            </a:r>
          </a:p>
          <a:p>
            <a:pPr marL="457200" indent="-457200">
              <a:buAutoNum type="arabicPeriod"/>
            </a:pPr>
            <a:r>
              <a:rPr lang="en-US" sz="1800" dirty="0" err="1">
                <a:latin typeface="+mj-lt"/>
              </a:rPr>
              <a:t>Niv</a:t>
            </a:r>
            <a:r>
              <a:rPr lang="en-US" sz="1800" dirty="0">
                <a:latin typeface="+mj-lt"/>
              </a:rPr>
              <a:t>, Y., </a:t>
            </a:r>
            <a:r>
              <a:rPr lang="en-US" sz="1800" dirty="0" err="1">
                <a:latin typeface="+mj-lt"/>
              </a:rPr>
              <a:t>Daw</a:t>
            </a:r>
            <a:r>
              <a:rPr lang="en-US" sz="1800" dirty="0">
                <a:latin typeface="+mj-lt"/>
              </a:rPr>
              <a:t>, N. D., Joel, D., &amp; Dayan, P. (2007). Tonic dopamine: opportunity costs and the control of response vigor. </a:t>
            </a:r>
            <a:r>
              <a:rPr lang="en-US" sz="1800" i="1" dirty="0">
                <a:latin typeface="+mj-lt"/>
              </a:rPr>
              <a:t>Psychopharmacology</a:t>
            </a:r>
            <a:r>
              <a:rPr lang="en-US" sz="1800" dirty="0">
                <a:latin typeface="+mj-lt"/>
              </a:rPr>
              <a:t>, </a:t>
            </a:r>
            <a:r>
              <a:rPr lang="en-US" sz="1800" i="1" dirty="0">
                <a:latin typeface="+mj-lt"/>
              </a:rPr>
              <a:t>191</a:t>
            </a:r>
            <a:r>
              <a:rPr lang="en-US" sz="1800" dirty="0">
                <a:latin typeface="+mj-lt"/>
              </a:rPr>
              <a:t>(3), 507-520.</a:t>
            </a:r>
          </a:p>
          <a:p>
            <a:pPr marL="457200" indent="-457200">
              <a:buFontTx/>
              <a:buAutoNum type="arabicPeriod"/>
            </a:pPr>
            <a:r>
              <a:rPr lang="en-US" sz="1800" dirty="0">
                <a:latin typeface="+mj-lt"/>
              </a:rPr>
              <a:t>Hamid, A. A., Pettibone, J. R., Mabrouk, O. S., Hetrick, V. L., Schmidt, R., Vander </a:t>
            </a:r>
            <a:r>
              <a:rPr lang="en-US" sz="1800" dirty="0" err="1">
                <a:latin typeface="+mj-lt"/>
              </a:rPr>
              <a:t>Weele</a:t>
            </a:r>
            <a:r>
              <a:rPr lang="en-US" sz="1800" dirty="0">
                <a:latin typeface="+mj-lt"/>
              </a:rPr>
              <a:t>, C. M., ... &amp; </a:t>
            </a:r>
            <a:r>
              <a:rPr lang="en-US" sz="1800" dirty="0" err="1">
                <a:latin typeface="+mj-lt"/>
              </a:rPr>
              <a:t>Berke</a:t>
            </a:r>
            <a:r>
              <a:rPr lang="en-US" sz="1800" dirty="0">
                <a:latin typeface="+mj-lt"/>
              </a:rPr>
              <a:t>, J. D. (2016). Mesolimbic dopamine signals the value of work. </a:t>
            </a:r>
            <a:r>
              <a:rPr lang="en-US" sz="1800" i="1" dirty="0">
                <a:latin typeface="+mj-lt"/>
              </a:rPr>
              <a:t>Nature neuroscience</a:t>
            </a:r>
            <a:r>
              <a:rPr lang="en-US" sz="1800" dirty="0">
                <a:latin typeface="+mj-lt"/>
              </a:rPr>
              <a:t>, </a:t>
            </a:r>
            <a:r>
              <a:rPr lang="en-US" sz="1800" i="1" dirty="0">
                <a:latin typeface="+mj-lt"/>
              </a:rPr>
              <a:t>19</a:t>
            </a:r>
            <a:r>
              <a:rPr lang="en-US" sz="1800" dirty="0">
                <a:latin typeface="+mj-lt"/>
              </a:rPr>
              <a:t>(1), 117.</a:t>
            </a:r>
          </a:p>
          <a:p>
            <a:pPr marL="457200" indent="-457200">
              <a:buFontTx/>
              <a:buAutoNum type="arabicPeriod"/>
            </a:pPr>
            <a:r>
              <a:rPr lang="en-US" sz="1800" dirty="0">
                <a:latin typeface="+mj-lt"/>
              </a:rPr>
              <a:t>Collins, A. G., &amp; Frank, M. J. (2014). Opponent actor learning (</a:t>
            </a:r>
            <a:r>
              <a:rPr lang="en-US" sz="1800" dirty="0" err="1">
                <a:latin typeface="+mj-lt"/>
              </a:rPr>
              <a:t>OpAL</a:t>
            </a:r>
            <a:r>
              <a:rPr lang="en-US" sz="1800" dirty="0">
                <a:latin typeface="+mj-lt"/>
              </a:rPr>
              <a:t>): Modeling interactive effects of striatal dopamine on reinforcement learning and choice incentive. </a:t>
            </a:r>
            <a:r>
              <a:rPr lang="en-US" sz="1800" i="1" dirty="0">
                <a:latin typeface="+mj-lt"/>
              </a:rPr>
              <a:t>Psychological review</a:t>
            </a:r>
            <a:r>
              <a:rPr lang="en-US" sz="1800" dirty="0">
                <a:latin typeface="+mj-lt"/>
              </a:rPr>
              <a:t>, </a:t>
            </a:r>
            <a:r>
              <a:rPr lang="en-US" sz="1800" i="1" dirty="0">
                <a:latin typeface="+mj-lt"/>
              </a:rPr>
              <a:t>121</a:t>
            </a:r>
            <a:r>
              <a:rPr lang="en-US" sz="1800" dirty="0">
                <a:latin typeface="+mj-lt"/>
              </a:rPr>
              <a:t>(3), 337.</a:t>
            </a:r>
          </a:p>
          <a:p>
            <a:pPr marL="457200" indent="-457200">
              <a:buAutoNum type="arabicPeriod"/>
            </a:pPr>
            <a:r>
              <a:rPr lang="en-US" sz="1800" dirty="0">
                <a:latin typeface="+mj-lt"/>
              </a:rPr>
              <a:t>Howe, M. W., Tierney, P. L., Sandberg, S. G., Phillips, P. E., &amp; </a:t>
            </a:r>
            <a:r>
              <a:rPr lang="en-US" sz="1800" dirty="0" err="1">
                <a:latin typeface="+mj-lt"/>
              </a:rPr>
              <a:t>Graybiel</a:t>
            </a:r>
            <a:r>
              <a:rPr lang="en-US" sz="1800" dirty="0">
                <a:latin typeface="+mj-lt"/>
              </a:rPr>
              <a:t>, A. M. (2013). Prolonged dopamine </a:t>
            </a:r>
            <a:r>
              <a:rPr lang="en-US" sz="1800" dirty="0" err="1">
                <a:latin typeface="+mj-lt"/>
              </a:rPr>
              <a:t>signalling</a:t>
            </a:r>
            <a:r>
              <a:rPr lang="en-US" sz="1800" dirty="0">
                <a:latin typeface="+mj-lt"/>
              </a:rPr>
              <a:t> in striatum signals proximity and value of distant rewards. </a:t>
            </a:r>
            <a:r>
              <a:rPr lang="en-US" sz="1800" i="1" dirty="0">
                <a:latin typeface="+mj-lt"/>
              </a:rPr>
              <a:t>Nature</a:t>
            </a:r>
            <a:r>
              <a:rPr lang="en-US" sz="1800" dirty="0">
                <a:latin typeface="+mj-lt"/>
              </a:rPr>
              <a:t>, </a:t>
            </a:r>
            <a:r>
              <a:rPr lang="en-US" sz="1800" i="1" dirty="0">
                <a:latin typeface="+mj-lt"/>
              </a:rPr>
              <a:t>500</a:t>
            </a:r>
            <a:r>
              <a:rPr lang="en-US" sz="1800" dirty="0">
                <a:latin typeface="+mj-lt"/>
              </a:rPr>
              <a:t>(7464), 575.</a:t>
            </a:r>
          </a:p>
          <a:p>
            <a:pPr marL="457200" indent="-457200">
              <a:buAutoNum type="arabicPeriod"/>
            </a:pPr>
            <a:r>
              <a:rPr lang="en-US" sz="1800" dirty="0" err="1">
                <a:latin typeface="+mj-lt"/>
              </a:rPr>
              <a:t>Buckholtz</a:t>
            </a:r>
            <a:r>
              <a:rPr lang="en-US" sz="1800" dirty="0">
                <a:latin typeface="+mj-lt"/>
              </a:rPr>
              <a:t>, J. W., Treadway, M. T., Cowan, R. L., Woodward, N. D., Li, R., Ansari, M. S., ... &amp; Kessler, R. M. (2010). Dopaminergic network differences in human impulsivity. </a:t>
            </a:r>
            <a:r>
              <a:rPr lang="en-US" sz="1800" i="1" dirty="0">
                <a:latin typeface="+mj-lt"/>
              </a:rPr>
              <a:t>Science</a:t>
            </a:r>
            <a:r>
              <a:rPr lang="en-US" sz="1800" dirty="0">
                <a:latin typeface="+mj-lt"/>
              </a:rPr>
              <a:t>, </a:t>
            </a:r>
            <a:r>
              <a:rPr lang="en-US" sz="1800" i="1" dirty="0">
                <a:latin typeface="+mj-lt"/>
              </a:rPr>
              <a:t>329</a:t>
            </a:r>
            <a:r>
              <a:rPr lang="en-US" sz="1800" dirty="0">
                <a:latin typeface="+mj-lt"/>
              </a:rPr>
              <a:t>(5991), 532-532.</a:t>
            </a:r>
          </a:p>
        </p:txBody>
      </p:sp>
      <p:pic>
        <p:nvPicPr>
          <p:cNvPr id="4" name="Bild 3" descr="Brown Logo_2016_2 Color Process ST_1300.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591" y="645544"/>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686579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15578044" y="25138572"/>
            <a:ext cx="5886729" cy="432426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noProof="1">
                <a:latin typeface="+mj-lt"/>
              </a:rPr>
              <a:t>207 Participants via Amazon’s mechanical turk; (127 male; 76 female; 4 declined to answer) </a:t>
            </a:r>
          </a:p>
          <a:p>
            <a:pPr marL="342900" indent="-342900">
              <a:spcAft>
                <a:spcPts val="600"/>
              </a:spcAft>
              <a:buFont typeface="Arial" panose="020B0604020202020204" pitchFamily="34" charset="0"/>
              <a:buChar char="•"/>
            </a:pPr>
            <a:r>
              <a:rPr lang="en-US" sz="2400" noProof="1">
                <a:latin typeface="+mj-lt"/>
              </a:rPr>
              <a:t>140 participants analyzed</a:t>
            </a:r>
          </a:p>
          <a:p>
            <a:pPr marL="342900" indent="-342900">
              <a:spcAft>
                <a:spcPts val="600"/>
              </a:spcAft>
              <a:buFont typeface="Arial" panose="020B0604020202020204" pitchFamily="34" charset="0"/>
              <a:buChar char="•"/>
            </a:pPr>
            <a:r>
              <a:rPr lang="en-US" sz="2400" noProof="1">
                <a:latin typeface="+mj-lt"/>
              </a:rPr>
              <a:t>18-40 years old</a:t>
            </a:r>
          </a:p>
          <a:p>
            <a:pPr marL="342900" indent="-342900">
              <a:spcAft>
                <a:spcPts val="600"/>
              </a:spcAft>
              <a:buFont typeface="Arial" panose="020B0604020202020204" pitchFamily="34" charset="0"/>
              <a:buChar char="•"/>
            </a:pPr>
            <a:r>
              <a:rPr lang="en-US" sz="2400" noProof="1">
                <a:latin typeface="+mj-lt"/>
              </a:rPr>
              <a:t>133 trials (~45 minutes) </a:t>
            </a:r>
          </a:p>
          <a:p>
            <a:pPr marL="342900" indent="-342900">
              <a:spcAft>
                <a:spcPts val="600"/>
              </a:spcAft>
              <a:buFont typeface="Arial" panose="020B0604020202020204" pitchFamily="34" charset="0"/>
              <a:buChar char="•"/>
            </a:pPr>
            <a:r>
              <a:rPr lang="en-US" sz="2400" noProof="1">
                <a:latin typeface="+mj-lt"/>
              </a:rPr>
              <a:t>Option to gamble on 86.39 % of trials.</a:t>
            </a:r>
          </a:p>
          <a:p>
            <a:pPr marL="342900" indent="-342900">
              <a:spcAft>
                <a:spcPts val="600"/>
              </a:spcAft>
              <a:buFont typeface="Arial" panose="020B0604020202020204" pitchFamily="34" charset="0"/>
              <a:buChar char="•"/>
            </a:pPr>
            <a:r>
              <a:rPr lang="en-US" sz="2400" noProof="1">
                <a:latin typeface="+mj-lt"/>
              </a:rPr>
              <a:t>Gamble probablilities were always 50%</a:t>
            </a:r>
          </a:p>
          <a:p>
            <a:pPr marL="342900" indent="-342900">
              <a:spcAft>
                <a:spcPts val="600"/>
              </a:spcAft>
              <a:buFont typeface="Arial" panose="020B0604020202020204" pitchFamily="34" charset="0"/>
              <a:buChar char="•"/>
            </a:pPr>
            <a:r>
              <a:rPr lang="en-US" sz="2400" noProof="1">
                <a:latin typeface="+mj-lt"/>
              </a:rPr>
              <a:t>Gamble losses were always 0$</a:t>
            </a:r>
          </a:p>
          <a:p>
            <a:pPr marL="342900" indent="-342900">
              <a:spcAft>
                <a:spcPts val="600"/>
              </a:spcAft>
              <a:buFont typeface="Arial" panose="020B0604020202020204" pitchFamily="34" charset="0"/>
              <a:buChar char="•"/>
            </a:pPr>
            <a:r>
              <a:rPr lang="en-US" sz="2400" noProof="1">
                <a:latin typeface="+mj-lt"/>
              </a:rPr>
              <a:t>6 catch trials</a:t>
            </a: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7"/>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723101" y="11779138"/>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119799" y="11782611"/>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69" name="Rectangle 168">
            <a:extLst>
              <a:ext uri="{FF2B5EF4-FFF2-40B4-BE49-F238E27FC236}">
                <a16:creationId xmlns:a16="http://schemas.microsoft.com/office/drawing/2014/main" id="{5FCCD03B-F973-184F-B1B0-D50C847089BD}"/>
              </a:ext>
            </a:extLst>
          </p:cNvPr>
          <p:cNvSpPr/>
          <p:nvPr/>
        </p:nvSpPr>
        <p:spPr>
          <a:xfrm>
            <a:off x="21181383" y="10813831"/>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30112" y="954606"/>
            <a:ext cx="6964694" cy="2445696"/>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83325" y="11784923"/>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9"/>
          <a:stretch>
            <a:fillRect/>
          </a:stretch>
        </p:blipFill>
        <p:spPr>
          <a:xfrm>
            <a:off x="7004250" y="12568131"/>
            <a:ext cx="6941749" cy="3877253"/>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97030" y="16373231"/>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0"/>
          <a:stretch>
            <a:fillRect/>
          </a:stretch>
        </p:blipFill>
        <p:spPr>
          <a:xfrm>
            <a:off x="2159106" y="12364800"/>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1"/>
          <a:stretch>
            <a:fillRect/>
          </a:stretch>
        </p:blipFill>
        <p:spPr>
          <a:xfrm>
            <a:off x="2251722" y="14395460"/>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23870" y="19457865"/>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31680" y="17669042"/>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1019984208"/>
              </p:ext>
            </p:extLst>
          </p:nvPr>
        </p:nvGraphicFramePr>
        <p:xfrm>
          <a:off x="1669593" y="24913117"/>
          <a:ext cx="8393982" cy="4503985"/>
        </p:xfrm>
        <a:graphic>
          <a:graphicData uri="http://schemas.openxmlformats.org/drawingml/2006/table">
            <a:tbl>
              <a:tblPr firstRow="1" bandRow="1">
                <a:tableStyleId>{5940675A-B579-460E-94D1-54222C63F5DA}</a:tableStyleId>
              </a:tblPr>
              <a:tblGrid>
                <a:gridCol w="3984714">
                  <a:extLst>
                    <a:ext uri="{9D8B030D-6E8A-4147-A177-3AD203B41FA5}">
                      <a16:colId xmlns:a16="http://schemas.microsoft.com/office/drawing/2014/main" val="3187685577"/>
                    </a:ext>
                  </a:extLst>
                </a:gridCol>
                <a:gridCol w="4409268">
                  <a:extLst>
                    <a:ext uri="{9D8B030D-6E8A-4147-A177-3AD203B41FA5}">
                      <a16:colId xmlns:a16="http://schemas.microsoft.com/office/drawing/2014/main" val="4213025412"/>
                    </a:ext>
                  </a:extLst>
                </a:gridCol>
              </a:tblGrid>
              <a:tr h="1097697">
                <a:tc>
                  <a:txBody>
                    <a:bodyPr/>
                    <a:lstStyle/>
                    <a:p>
                      <a:pPr algn="ctr"/>
                      <a:endParaRPr lang="en-US" sz="2000" dirty="0"/>
                    </a:p>
                    <a:p>
                      <a:pPr algn="ctr"/>
                      <a:r>
                        <a:rPr lang="en-US" sz="2000" dirty="0"/>
                        <a:t>Guaranteed amount  = $1 or $2</a:t>
                      </a:r>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1.5 x guaranteed amount</a:t>
                      </a:r>
                    </a:p>
                  </a:txBody>
                  <a:tcPr marL="56283" marR="56283" marT="28142" marB="28142"/>
                </a:tc>
                <a:extLst>
                  <a:ext uri="{0D108BD9-81ED-4DB2-BD59-A6C34878D82A}">
                    <a16:rowId xmlns:a16="http://schemas.microsoft.com/office/drawing/2014/main" val="2480911570"/>
                  </a:ext>
                </a:extLst>
              </a:tr>
              <a:tr h="188271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2 x guaranteed amount (EV of gamble matches EV of guaranteed amount)</a:t>
                      </a:r>
                    </a:p>
                    <a:p>
                      <a:endParaRPr lang="en-US" sz="2000" dirty="0"/>
                    </a:p>
                  </a:txBody>
                  <a:tcPr marL="56283" marR="56283" marT="28142" marB="28142"/>
                </a:tc>
                <a:extLst>
                  <a:ext uri="{0D108BD9-81ED-4DB2-BD59-A6C34878D82A}">
                    <a16:rowId xmlns:a16="http://schemas.microsoft.com/office/drawing/2014/main" val="2786918704"/>
                  </a:ext>
                </a:extLst>
              </a:tr>
              <a:tr h="1523570">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3 x </a:t>
                      </a:r>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1914803" y="2398117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Certain amount manipulation (Magnitude)</a:t>
            </a:r>
          </a:p>
        </p:txBody>
      </p:sp>
      <p:sp>
        <p:nvSpPr>
          <p:cNvPr id="72" name="Textfeld 44">
            <a:extLst>
              <a:ext uri="{FF2B5EF4-FFF2-40B4-BE49-F238E27FC236}">
                <a16:creationId xmlns:a16="http://schemas.microsoft.com/office/drawing/2014/main" id="{B0939118-83AE-4C7A-811D-0D2591853B3A}"/>
              </a:ext>
            </a:extLst>
          </p:cNvPr>
          <p:cNvSpPr txBox="1"/>
          <p:nvPr/>
        </p:nvSpPr>
        <p:spPr>
          <a:xfrm>
            <a:off x="673432" y="25178664"/>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667546" y="26606778"/>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649549" y="28357461"/>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4997138" y="16373094"/>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271629" y="16431339"/>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0645888"/>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2"/>
            <a:stretch>
              <a:fillRect/>
            </a:stretch>
          </p:blipFill>
          <p:spPr>
            <a:xfrm>
              <a:off x="5238936" y="4459367"/>
              <a:ext cx="1451016" cy="904134"/>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8621923"/>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3"/>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165238"/>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4"/>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1789475"/>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0898786"/>
            <a:ext cx="632374" cy="934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1833406"/>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1797471"/>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38645" y="12537571"/>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0652249"/>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6"/>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1814217"/>
            <a:ext cx="776685" cy="735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Textfeld 44">
            <a:extLst>
              <a:ext uri="{FF2B5EF4-FFF2-40B4-BE49-F238E27FC236}">
                <a16:creationId xmlns:a16="http://schemas.microsoft.com/office/drawing/2014/main" id="{CFF8DDDF-E286-4488-A28F-061DAE41E37C}"/>
              </a:ext>
            </a:extLst>
          </p:cNvPr>
          <p:cNvSpPr txBox="1"/>
          <p:nvPr/>
        </p:nvSpPr>
        <p:spPr>
          <a:xfrm>
            <a:off x="27022474" y="17225838"/>
            <a:ext cx="8585667" cy="553998"/>
          </a:xfrm>
          <a:prstGeom prst="rect">
            <a:avLst/>
          </a:prstGeom>
          <a:noFill/>
        </p:spPr>
        <p:txBody>
          <a:bodyPr wrap="square" rtlCol="0">
            <a:spAutoFit/>
          </a:bodyPr>
          <a:lstStyle/>
          <a:p>
            <a:pPr>
              <a:spcAft>
                <a:spcPts val="600"/>
              </a:spcAft>
            </a:pPr>
            <a:r>
              <a:rPr lang="en-US" sz="3000" b="1" noProof="1">
                <a:latin typeface="+mj-lt"/>
                <a:cs typeface="Avenir Heavy"/>
              </a:rPr>
              <a:t>Participants who passed all the catch trials (n=53)</a:t>
            </a:r>
            <a:endParaRPr lang="en-US" sz="3200" b="1"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6737483" y="12855416"/>
            <a:ext cx="9081386" cy="553998"/>
          </a:xfrm>
          <a:prstGeom prst="rect">
            <a:avLst/>
          </a:prstGeom>
          <a:noFill/>
        </p:spPr>
        <p:txBody>
          <a:bodyPr wrap="square" rtlCol="0">
            <a:spAutoFit/>
          </a:bodyPr>
          <a:lstStyle/>
          <a:p>
            <a:pPr>
              <a:spcAft>
                <a:spcPts val="600"/>
              </a:spcAft>
            </a:pPr>
            <a:r>
              <a:rPr lang="en-US" sz="3000" b="1" noProof="1">
                <a:latin typeface="+mj-lt"/>
                <a:cs typeface="Avenir Heavy"/>
              </a:rPr>
              <a:t>Participants who failed at least one catch trial (n=87)</a:t>
            </a:r>
            <a:endParaRPr lang="en-US" sz="3200" b="1"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29246643" y="4912470"/>
            <a:ext cx="4137328" cy="553998"/>
          </a:xfrm>
          <a:prstGeom prst="rect">
            <a:avLst/>
          </a:prstGeom>
          <a:noFill/>
        </p:spPr>
        <p:txBody>
          <a:bodyPr wrap="square" rtlCol="0">
            <a:spAutoFit/>
          </a:bodyPr>
          <a:lstStyle/>
          <a:p>
            <a:pPr>
              <a:spcAft>
                <a:spcPts val="600"/>
              </a:spcAft>
            </a:pPr>
            <a:r>
              <a:rPr lang="en-US" sz="3000" b="1" noProof="1">
                <a:latin typeface="+mj-lt"/>
                <a:cs typeface="Avenir Heavy"/>
              </a:rPr>
              <a:t>All participants (n=140)</a:t>
            </a:r>
            <a:endParaRPr lang="en-US" sz="3200" b="1" noProof="1">
              <a:latin typeface="+mj-lt"/>
              <a:cs typeface="Avenir Heavy"/>
            </a:endParaRPr>
          </a:p>
        </p:txBody>
      </p:sp>
      <p:sp>
        <p:nvSpPr>
          <p:cNvPr id="159" name="Textfeld 47">
            <a:extLst>
              <a:ext uri="{FF2B5EF4-FFF2-40B4-BE49-F238E27FC236}">
                <a16:creationId xmlns:a16="http://schemas.microsoft.com/office/drawing/2014/main" id="{FB237A7F-6258-434A-8A64-7A6647A79ED4}"/>
              </a:ext>
            </a:extLst>
          </p:cNvPr>
          <p:cNvSpPr txBox="1"/>
          <p:nvPr/>
        </p:nvSpPr>
        <p:spPr>
          <a:xfrm>
            <a:off x="22591308" y="22467317"/>
            <a:ext cx="19253053" cy="4062651"/>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mj-lt"/>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mj-lt"/>
              </a:rPr>
              <a:t>These effects were especially robust in participants who failed at least one catch trial. In fact, participants who passed all catch trials tended to exhibit a negative relationship between gambling propensity and interruption time. These data are consistent with the possibility of a link between impulsivity and DA release (Buckholtz et al., 2010).</a:t>
            </a:r>
          </a:p>
          <a:p>
            <a:pPr marL="457200" indent="-457200">
              <a:buFont typeface="Arial" panose="020B0604020202020204" pitchFamily="34" charset="0"/>
              <a:buChar char="•"/>
            </a:pPr>
            <a:r>
              <a:rPr lang="en-US" sz="2600" noProof="1">
                <a:latin typeface="+mj-lt"/>
              </a:rPr>
              <a:t>The higher the EV of the gamble was, the more likely a participant gambled. This effect was strongest in participants who passed all catch trials, muted in participants who failed at least one catch trial, and was independent of gamble interruption time.</a:t>
            </a:r>
          </a:p>
          <a:p>
            <a:pPr marL="457200" indent="-457200">
              <a:buFont typeface="Arial" panose="020B0604020202020204" pitchFamily="34" charset="0"/>
              <a:buChar char="•"/>
            </a:pPr>
            <a:r>
              <a:rPr lang="en-US" sz="2600" noProof="1">
                <a:latin typeface="+mj-lt"/>
              </a:rPr>
              <a:t>These pilot data are consistent with the theory that DA dynamics affect how humans calculate the value of an acion and that the value of such a calculation may shift as a promixity to a reward. </a:t>
            </a:r>
          </a:p>
          <a:p>
            <a:endParaRPr lang="en-US" sz="2400" noProof="1">
              <a:latin typeface="+mj-lt"/>
            </a:endParaRPr>
          </a:p>
        </p:txBody>
      </p:sp>
      <p:sp>
        <p:nvSpPr>
          <p:cNvPr id="125" name="Textfeld 44">
            <a:extLst>
              <a:ext uri="{FF2B5EF4-FFF2-40B4-BE49-F238E27FC236}">
                <a16:creationId xmlns:a16="http://schemas.microsoft.com/office/drawing/2014/main" id="{53D25D6B-80AF-43B3-A645-358A3A5711A0}"/>
              </a:ext>
            </a:extLst>
          </p:cNvPr>
          <p:cNvSpPr txBox="1"/>
          <p:nvPr/>
        </p:nvSpPr>
        <p:spPr>
          <a:xfrm>
            <a:off x="6103272" y="2397839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Gamble manipulation (Expected Value)</a:t>
            </a:r>
          </a:p>
        </p:txBody>
      </p:sp>
      <p:pic>
        <p:nvPicPr>
          <p:cNvPr id="127" name="Picture 126">
            <a:extLst>
              <a:ext uri="{FF2B5EF4-FFF2-40B4-BE49-F238E27FC236}">
                <a16:creationId xmlns:a16="http://schemas.microsoft.com/office/drawing/2014/main" id="{5300877C-7DD2-4393-B335-051121517830}"/>
              </a:ext>
            </a:extLst>
          </p:cNvPr>
          <p:cNvPicPr>
            <a:picLocks noChangeAspect="1"/>
          </p:cNvPicPr>
          <p:nvPr/>
        </p:nvPicPr>
        <p:blipFill rotWithShape="1">
          <a:blip r:embed="rId16"/>
          <a:srcRect l="-1" t="-218" r="64548" b="88593"/>
          <a:stretch/>
        </p:blipFill>
        <p:spPr>
          <a:xfrm>
            <a:off x="10710515" y="24510191"/>
            <a:ext cx="2449392" cy="584162"/>
          </a:xfrm>
          <a:prstGeom prst="rect">
            <a:avLst/>
          </a:prstGeom>
        </p:spPr>
      </p:pic>
      <p:pic>
        <p:nvPicPr>
          <p:cNvPr id="128" name="Picture 127">
            <a:extLst>
              <a:ext uri="{FF2B5EF4-FFF2-40B4-BE49-F238E27FC236}">
                <a16:creationId xmlns:a16="http://schemas.microsoft.com/office/drawing/2014/main" id="{0178A3E7-53F4-4279-95C2-2825E9B2A9CD}"/>
              </a:ext>
            </a:extLst>
          </p:cNvPr>
          <p:cNvPicPr>
            <a:picLocks noChangeAspect="1"/>
          </p:cNvPicPr>
          <p:nvPr/>
        </p:nvPicPr>
        <p:blipFill rotWithShape="1">
          <a:blip r:embed="rId16"/>
          <a:srcRect l="90630" t="-563" r="-632" b="88593"/>
          <a:stretch/>
        </p:blipFill>
        <p:spPr>
          <a:xfrm>
            <a:off x="14433219" y="24537097"/>
            <a:ext cx="691100" cy="601475"/>
          </a:xfrm>
          <a:prstGeom prst="rect">
            <a:avLst/>
          </a:prstGeom>
        </p:spPr>
      </p:pic>
      <p:sp>
        <p:nvSpPr>
          <p:cNvPr id="58" name="Rectangle 57">
            <a:extLst>
              <a:ext uri="{FF2B5EF4-FFF2-40B4-BE49-F238E27FC236}">
                <a16:creationId xmlns:a16="http://schemas.microsoft.com/office/drawing/2014/main" id="{D38212AC-0F4C-4384-A6D9-C7FD00EE3367}"/>
              </a:ext>
            </a:extLst>
          </p:cNvPr>
          <p:cNvSpPr/>
          <p:nvPr/>
        </p:nvSpPr>
        <p:spPr>
          <a:xfrm>
            <a:off x="10407614" y="24408287"/>
            <a:ext cx="4845609" cy="499861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9" name="Picture 58">
            <a:extLst>
              <a:ext uri="{FF2B5EF4-FFF2-40B4-BE49-F238E27FC236}">
                <a16:creationId xmlns:a16="http://schemas.microsoft.com/office/drawing/2014/main" id="{B285B1CE-CCAF-47D0-A57D-ECB6BDB23F09}"/>
              </a:ext>
            </a:extLst>
          </p:cNvPr>
          <p:cNvPicPr>
            <a:picLocks noChangeAspect="1"/>
          </p:cNvPicPr>
          <p:nvPr/>
        </p:nvPicPr>
        <p:blipFill>
          <a:blip r:embed="rId17"/>
          <a:stretch>
            <a:fillRect/>
          </a:stretch>
        </p:blipFill>
        <p:spPr>
          <a:xfrm rot="20275586">
            <a:off x="10238060" y="14688352"/>
            <a:ext cx="1885235" cy="174677"/>
          </a:xfrm>
          <a:prstGeom prst="rect">
            <a:avLst/>
          </a:prstGeom>
        </p:spPr>
      </p:pic>
      <p:pic>
        <p:nvPicPr>
          <p:cNvPr id="25" name="Picture 24">
            <a:extLst>
              <a:ext uri="{FF2B5EF4-FFF2-40B4-BE49-F238E27FC236}">
                <a16:creationId xmlns:a16="http://schemas.microsoft.com/office/drawing/2014/main" id="{5F73E482-77A0-45E4-B205-DD6006A54FFE}"/>
              </a:ext>
            </a:extLst>
          </p:cNvPr>
          <p:cNvPicPr>
            <a:picLocks noChangeAspect="1"/>
          </p:cNvPicPr>
          <p:nvPr/>
        </p:nvPicPr>
        <p:blipFill>
          <a:blip r:embed="rId18"/>
          <a:stretch>
            <a:fillRect/>
          </a:stretch>
        </p:blipFill>
        <p:spPr>
          <a:xfrm>
            <a:off x="36732155" y="9671482"/>
            <a:ext cx="4697901" cy="3271752"/>
          </a:xfrm>
          <a:prstGeom prst="rect">
            <a:avLst/>
          </a:prstGeom>
        </p:spPr>
      </p:pic>
      <p:pic>
        <p:nvPicPr>
          <p:cNvPr id="30" name="Picture 29">
            <a:extLst>
              <a:ext uri="{FF2B5EF4-FFF2-40B4-BE49-F238E27FC236}">
                <a16:creationId xmlns:a16="http://schemas.microsoft.com/office/drawing/2014/main" id="{7C006E6C-1C7D-447E-8391-D49966AA9C64}"/>
              </a:ext>
            </a:extLst>
          </p:cNvPr>
          <p:cNvPicPr>
            <a:picLocks noChangeAspect="1"/>
          </p:cNvPicPr>
          <p:nvPr/>
        </p:nvPicPr>
        <p:blipFill>
          <a:blip r:embed="rId19"/>
          <a:stretch>
            <a:fillRect/>
          </a:stretch>
        </p:blipFill>
        <p:spPr>
          <a:xfrm>
            <a:off x="22918018" y="15312291"/>
            <a:ext cx="2851054" cy="1985555"/>
          </a:xfrm>
          <a:prstGeom prst="rect">
            <a:avLst/>
          </a:prstGeom>
        </p:spPr>
      </p:pic>
      <p:pic>
        <p:nvPicPr>
          <p:cNvPr id="97" name="Picture 96">
            <a:extLst>
              <a:ext uri="{FF2B5EF4-FFF2-40B4-BE49-F238E27FC236}">
                <a16:creationId xmlns:a16="http://schemas.microsoft.com/office/drawing/2014/main" id="{08BBF06E-8A3F-4475-B545-21EB865A04AF}"/>
              </a:ext>
            </a:extLst>
          </p:cNvPr>
          <p:cNvPicPr>
            <a:picLocks noChangeAspect="1"/>
          </p:cNvPicPr>
          <p:nvPr/>
        </p:nvPicPr>
        <p:blipFill rotWithShape="1">
          <a:blip r:embed="rId12"/>
          <a:srcRect l="25444" t="16353" r="28628" b="25271"/>
          <a:stretch/>
        </p:blipFill>
        <p:spPr>
          <a:xfrm>
            <a:off x="10564649" y="25223163"/>
            <a:ext cx="4431369" cy="3509637"/>
          </a:xfrm>
          <a:prstGeom prst="rect">
            <a:avLst/>
          </a:prstGeom>
        </p:spPr>
      </p:pic>
      <p:cxnSp>
        <p:nvCxnSpPr>
          <p:cNvPr id="14" name="Straight Connector 13">
            <a:extLst>
              <a:ext uri="{FF2B5EF4-FFF2-40B4-BE49-F238E27FC236}">
                <a16:creationId xmlns:a16="http://schemas.microsoft.com/office/drawing/2014/main" id="{95E631C2-F9CC-4158-95B7-EDAC84AE383F}"/>
              </a:ext>
            </a:extLst>
          </p:cNvPr>
          <p:cNvCxnSpPr/>
          <p:nvPr/>
        </p:nvCxnSpPr>
        <p:spPr>
          <a:xfrm flipH="1" flipV="1">
            <a:off x="27756465" y="18464981"/>
            <a:ext cx="14571" cy="1656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feld 44">
            <a:extLst>
              <a:ext uri="{FF2B5EF4-FFF2-40B4-BE49-F238E27FC236}">
                <a16:creationId xmlns:a16="http://schemas.microsoft.com/office/drawing/2014/main" id="{538252AA-BC42-424C-B599-75A5842F9788}"/>
              </a:ext>
            </a:extLst>
          </p:cNvPr>
          <p:cNvSpPr txBox="1"/>
          <p:nvPr/>
        </p:nvSpPr>
        <p:spPr>
          <a:xfrm>
            <a:off x="36533581" y="12862648"/>
            <a:ext cx="4958592" cy="4185761"/>
          </a:xfrm>
          <a:prstGeom prst="rect">
            <a:avLst/>
          </a:prstGeom>
          <a:noFill/>
        </p:spPr>
        <p:txBody>
          <a:bodyPr wrap="square" rtlCol="0">
            <a:spAutoFit/>
          </a:bodyPr>
          <a:lstStyle/>
          <a:p>
            <a:pPr algn="ctr">
              <a:spcAft>
                <a:spcPts val="600"/>
              </a:spcAft>
            </a:pPr>
            <a:r>
              <a:rPr lang="en-US" sz="3200" noProof="1">
                <a:latin typeface="+mj-lt"/>
                <a:cs typeface="Avenir Heavy"/>
              </a:rPr>
              <a:t>Catch trials </a:t>
            </a:r>
            <a:endParaRPr lang="en-US" sz="3600" noProof="1">
              <a:latin typeface="+mj-lt"/>
              <a:cs typeface="Avenir Heavy"/>
            </a:endParaRPr>
          </a:p>
          <a:p>
            <a:pPr>
              <a:spcAft>
                <a:spcPts val="600"/>
              </a:spcAft>
            </a:pPr>
            <a:r>
              <a:rPr lang="en-US" sz="2800" noProof="1">
                <a:latin typeface="+mj-lt"/>
                <a:cs typeface="Avenir Heavy"/>
              </a:rPr>
              <a:t>-3 trials where the possible reward of the gamble matched the certain amount (participants should never gamble)</a:t>
            </a:r>
          </a:p>
          <a:p>
            <a:pPr>
              <a:spcAft>
                <a:spcPts val="600"/>
              </a:spcAft>
            </a:pPr>
            <a:r>
              <a:rPr lang="en-US" sz="2800" noProof="1">
                <a:latin typeface="+mj-lt"/>
                <a:cs typeface="Avenir Heavy"/>
              </a:rPr>
              <a:t>-3 trials where the possible loss of the gamble matched the certain amount (participants should always gamble)</a:t>
            </a:r>
          </a:p>
        </p:txBody>
      </p:sp>
      <p:sp>
        <p:nvSpPr>
          <p:cNvPr id="114" name="Textfeld 44">
            <a:extLst>
              <a:ext uri="{FF2B5EF4-FFF2-40B4-BE49-F238E27FC236}">
                <a16:creationId xmlns:a16="http://schemas.microsoft.com/office/drawing/2014/main" id="{DFDD1EA4-E45D-463C-8C55-CFF68282B81A}"/>
              </a:ext>
            </a:extLst>
          </p:cNvPr>
          <p:cNvSpPr txBox="1"/>
          <p:nvPr/>
        </p:nvSpPr>
        <p:spPr>
          <a:xfrm>
            <a:off x="36498192" y="17406422"/>
            <a:ext cx="5120695" cy="4478149"/>
          </a:xfrm>
          <a:prstGeom prst="rect">
            <a:avLst/>
          </a:prstGeom>
          <a:noFill/>
        </p:spPr>
        <p:txBody>
          <a:bodyPr wrap="square" rtlCol="0">
            <a:spAutoFit/>
          </a:bodyPr>
          <a:lstStyle/>
          <a:p>
            <a:pPr algn="ctr">
              <a:spcAft>
                <a:spcPts val="600"/>
              </a:spcAft>
            </a:pPr>
            <a:r>
              <a:rPr lang="en-US" sz="3200" noProof="1">
                <a:latin typeface="+mj-lt"/>
                <a:cs typeface="Avenir Heavy"/>
              </a:rPr>
              <a:t>Future versions</a:t>
            </a:r>
          </a:p>
          <a:p>
            <a:pPr>
              <a:spcAft>
                <a:spcPts val="600"/>
              </a:spcAft>
            </a:pPr>
            <a:r>
              <a:rPr lang="en-US" sz="2800" noProof="1">
                <a:latin typeface="+mj-lt"/>
                <a:cs typeface="Avenir Heavy"/>
              </a:rPr>
              <a:t>1) Instrumental gamble yes/no required</a:t>
            </a:r>
          </a:p>
          <a:p>
            <a:pPr>
              <a:spcAft>
                <a:spcPts val="600"/>
              </a:spcAft>
            </a:pPr>
            <a:r>
              <a:rPr lang="en-US" sz="2800" noProof="1">
                <a:latin typeface="+mj-lt"/>
                <a:cs typeface="Avenir Heavy"/>
              </a:rPr>
              <a:t>2) A key press is required to ignore the gamble</a:t>
            </a:r>
          </a:p>
          <a:p>
            <a:pPr>
              <a:spcAft>
                <a:spcPts val="600"/>
              </a:spcAft>
            </a:pPr>
            <a:r>
              <a:rPr lang="en-US" sz="2800" noProof="1">
                <a:latin typeface="+mj-lt"/>
                <a:cs typeface="Avenir Heavy"/>
              </a:rPr>
              <a:t>3) Changing length of progress bar</a:t>
            </a:r>
          </a:p>
          <a:p>
            <a:pPr>
              <a:spcAft>
                <a:spcPts val="600"/>
              </a:spcAft>
            </a:pPr>
            <a:r>
              <a:rPr lang="en-US" sz="2800" noProof="1">
                <a:latin typeface="+mj-lt"/>
                <a:cs typeface="Avenir Heavy"/>
              </a:rPr>
              <a:t>4) EMG, EEG, and DA agonists</a:t>
            </a:r>
          </a:p>
          <a:p>
            <a:pPr marL="457200" indent="-457200">
              <a:spcAft>
                <a:spcPts val="600"/>
              </a:spcAft>
              <a:buFontTx/>
              <a:buChar char="-"/>
            </a:pPr>
            <a:endParaRPr lang="en-US" sz="3200" noProof="1">
              <a:latin typeface="+mj-lt"/>
              <a:cs typeface="Avenir Heavy"/>
            </a:endParaRPr>
          </a:p>
        </p:txBody>
      </p:sp>
      <p:grpSp>
        <p:nvGrpSpPr>
          <p:cNvPr id="54" name="Group 53">
            <a:extLst>
              <a:ext uri="{FF2B5EF4-FFF2-40B4-BE49-F238E27FC236}">
                <a16:creationId xmlns:a16="http://schemas.microsoft.com/office/drawing/2014/main" id="{25DE5295-E7D0-4DFB-9C83-E82F256F1DD7}"/>
              </a:ext>
            </a:extLst>
          </p:cNvPr>
          <p:cNvGrpSpPr/>
          <p:nvPr/>
        </p:nvGrpSpPr>
        <p:grpSpPr>
          <a:xfrm>
            <a:off x="22655264" y="5996764"/>
            <a:ext cx="5231306" cy="3677848"/>
            <a:chOff x="22837584" y="5838098"/>
            <a:chExt cx="4770574" cy="3322365"/>
          </a:xfrm>
        </p:grpSpPr>
        <p:pic>
          <p:nvPicPr>
            <p:cNvPr id="66" name="Picture 65">
              <a:extLst>
                <a:ext uri="{FF2B5EF4-FFF2-40B4-BE49-F238E27FC236}">
                  <a16:creationId xmlns:a16="http://schemas.microsoft.com/office/drawing/2014/main" id="{501FE4B7-E383-4C9F-9E66-5280F723ADDA}"/>
                </a:ext>
              </a:extLst>
            </p:cNvPr>
            <p:cNvPicPr>
              <a:picLocks noChangeAspect="1"/>
            </p:cNvPicPr>
            <p:nvPr/>
          </p:nvPicPr>
          <p:blipFill>
            <a:blip r:embed="rId20"/>
            <a:stretch>
              <a:fillRect/>
            </a:stretch>
          </p:blipFill>
          <p:spPr>
            <a:xfrm>
              <a:off x="22837584" y="5838098"/>
              <a:ext cx="4770574" cy="3322365"/>
            </a:xfrm>
            <a:prstGeom prst="rect">
              <a:avLst/>
            </a:prstGeom>
          </p:spPr>
        </p:pic>
        <p:sp>
          <p:nvSpPr>
            <p:cNvPr id="50" name="TextBox 49">
              <a:extLst>
                <a:ext uri="{FF2B5EF4-FFF2-40B4-BE49-F238E27FC236}">
                  <a16:creationId xmlns:a16="http://schemas.microsoft.com/office/drawing/2014/main" id="{91D80CCB-B8E5-4FDE-8517-927B2602472C}"/>
                </a:ext>
              </a:extLst>
            </p:cNvPr>
            <p:cNvSpPr txBox="1"/>
            <p:nvPr/>
          </p:nvSpPr>
          <p:spPr>
            <a:xfrm>
              <a:off x="23913953" y="6003165"/>
              <a:ext cx="2823530" cy="353943"/>
            </a:xfrm>
            <a:prstGeom prst="rect">
              <a:avLst/>
            </a:prstGeom>
            <a:solidFill>
              <a:schemeClr val="bg1"/>
            </a:solidFill>
          </p:spPr>
          <p:txBody>
            <a:bodyPr wrap="none" rtlCol="0">
              <a:spAutoFit/>
            </a:bodyPr>
            <a:lstStyle/>
            <a:p>
              <a:r>
                <a:rPr lang="en-US" sz="1700" b="1" dirty="0">
                  <a:latin typeface="Avenir Heavy"/>
                </a:rPr>
                <a:t>When did gambles interrupt?</a:t>
              </a:r>
            </a:p>
          </p:txBody>
        </p:sp>
      </p:grpSp>
      <p:grpSp>
        <p:nvGrpSpPr>
          <p:cNvPr id="51" name="Group 50">
            <a:extLst>
              <a:ext uri="{FF2B5EF4-FFF2-40B4-BE49-F238E27FC236}">
                <a16:creationId xmlns:a16="http://schemas.microsoft.com/office/drawing/2014/main" id="{E21D4D4B-27DF-424C-8786-9169073E22C8}"/>
              </a:ext>
            </a:extLst>
          </p:cNvPr>
          <p:cNvGrpSpPr/>
          <p:nvPr/>
        </p:nvGrpSpPr>
        <p:grpSpPr>
          <a:xfrm>
            <a:off x="27742554" y="5584722"/>
            <a:ext cx="2957084" cy="2228606"/>
            <a:chOff x="25527063" y="3471552"/>
            <a:chExt cx="2957084" cy="2228606"/>
          </a:xfrm>
        </p:grpSpPr>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21"/>
            <a:stretch>
              <a:fillRect/>
            </a:stretch>
          </p:blipFill>
          <p:spPr>
            <a:xfrm>
              <a:off x="25527063" y="3565548"/>
              <a:ext cx="2957084" cy="2134610"/>
            </a:xfrm>
            <a:prstGeom prst="rect">
              <a:avLst/>
            </a:prstGeom>
          </p:spPr>
        </p:pic>
        <p:sp>
          <p:nvSpPr>
            <p:cNvPr id="117" name="TextBox 116">
              <a:extLst>
                <a:ext uri="{FF2B5EF4-FFF2-40B4-BE49-F238E27FC236}">
                  <a16:creationId xmlns:a16="http://schemas.microsoft.com/office/drawing/2014/main" id="{AF61DCB6-BD2B-4A6A-A5A4-9D12D974B910}"/>
                </a:ext>
              </a:extLst>
            </p:cNvPr>
            <p:cNvSpPr txBox="1"/>
            <p:nvPr/>
          </p:nvSpPr>
          <p:spPr>
            <a:xfrm>
              <a:off x="25788765" y="3471552"/>
              <a:ext cx="2433680" cy="353943"/>
            </a:xfrm>
            <a:prstGeom prst="rect">
              <a:avLst/>
            </a:prstGeom>
            <a:solidFill>
              <a:schemeClr val="bg1"/>
            </a:solidFill>
          </p:spPr>
          <p:txBody>
            <a:bodyPr wrap="none" rtlCol="0">
              <a:spAutoFit/>
            </a:bodyPr>
            <a:lstStyle/>
            <a:p>
              <a:r>
                <a:rPr lang="en-US" sz="1700" b="1" dirty="0">
                  <a:latin typeface="Avenir Heavy"/>
                </a:rPr>
                <a:t>EV on gamble propensity</a:t>
              </a:r>
            </a:p>
          </p:txBody>
        </p:sp>
      </p:grpSp>
      <p:grpSp>
        <p:nvGrpSpPr>
          <p:cNvPr id="52" name="Group 51">
            <a:extLst>
              <a:ext uri="{FF2B5EF4-FFF2-40B4-BE49-F238E27FC236}">
                <a16:creationId xmlns:a16="http://schemas.microsoft.com/office/drawing/2014/main" id="{D800A187-9671-48C0-837E-80CFFFCD2086}"/>
              </a:ext>
            </a:extLst>
          </p:cNvPr>
          <p:cNvGrpSpPr/>
          <p:nvPr/>
        </p:nvGrpSpPr>
        <p:grpSpPr>
          <a:xfrm>
            <a:off x="27742554" y="7644051"/>
            <a:ext cx="2925168" cy="1948939"/>
            <a:chOff x="28071497" y="7411800"/>
            <a:chExt cx="2925168" cy="1948939"/>
          </a:xfrm>
        </p:grpSpPr>
        <p:pic>
          <p:nvPicPr>
            <p:cNvPr id="48" name="Picture 47">
              <a:extLst>
                <a:ext uri="{FF2B5EF4-FFF2-40B4-BE49-F238E27FC236}">
                  <a16:creationId xmlns:a16="http://schemas.microsoft.com/office/drawing/2014/main" id="{E8BF78C7-82E3-4EDC-AFB0-A594465379EE}"/>
                </a:ext>
              </a:extLst>
            </p:cNvPr>
            <p:cNvPicPr>
              <a:picLocks noChangeAspect="1"/>
            </p:cNvPicPr>
            <p:nvPr/>
          </p:nvPicPr>
          <p:blipFill>
            <a:blip r:embed="rId22"/>
            <a:stretch>
              <a:fillRect/>
            </a:stretch>
          </p:blipFill>
          <p:spPr>
            <a:xfrm>
              <a:off x="28071497" y="7483590"/>
              <a:ext cx="2925168" cy="1877149"/>
            </a:xfrm>
            <a:prstGeom prst="rect">
              <a:avLst/>
            </a:prstGeom>
          </p:spPr>
        </p:pic>
        <p:sp>
          <p:nvSpPr>
            <p:cNvPr id="118" name="TextBox 117">
              <a:extLst>
                <a:ext uri="{FF2B5EF4-FFF2-40B4-BE49-F238E27FC236}">
                  <a16:creationId xmlns:a16="http://schemas.microsoft.com/office/drawing/2014/main" id="{D9D702CE-E948-4658-B77A-231DF5E23867}"/>
                </a:ext>
              </a:extLst>
            </p:cNvPr>
            <p:cNvSpPr txBox="1"/>
            <p:nvPr/>
          </p:nvSpPr>
          <p:spPr>
            <a:xfrm>
              <a:off x="28212865" y="7411800"/>
              <a:ext cx="2678618" cy="338554"/>
            </a:xfrm>
            <a:prstGeom prst="rect">
              <a:avLst/>
            </a:prstGeom>
            <a:solidFill>
              <a:schemeClr val="bg1"/>
            </a:solidFill>
          </p:spPr>
          <p:txBody>
            <a:bodyPr wrap="none" rtlCol="0">
              <a:spAutoFit/>
            </a:bodyPr>
            <a:lstStyle/>
            <a:p>
              <a:r>
                <a:rPr lang="en-US" sz="1600" b="1" dirty="0">
                  <a:latin typeface="Avenir Heavy"/>
                </a:rPr>
                <a:t>EV sensitivity; all participants</a:t>
              </a:r>
            </a:p>
          </p:txBody>
        </p:sp>
      </p:grpSp>
      <p:grpSp>
        <p:nvGrpSpPr>
          <p:cNvPr id="56" name="Group 55">
            <a:extLst>
              <a:ext uri="{FF2B5EF4-FFF2-40B4-BE49-F238E27FC236}">
                <a16:creationId xmlns:a16="http://schemas.microsoft.com/office/drawing/2014/main" id="{F591A6A0-3955-483F-8E6F-C2A04E93E8DC}"/>
              </a:ext>
            </a:extLst>
          </p:cNvPr>
          <p:cNvGrpSpPr/>
          <p:nvPr/>
        </p:nvGrpSpPr>
        <p:grpSpPr>
          <a:xfrm>
            <a:off x="31084970" y="6103201"/>
            <a:ext cx="5100140" cy="3393939"/>
            <a:chOff x="31613777" y="5776570"/>
            <a:chExt cx="4916525" cy="3271751"/>
          </a:xfrm>
        </p:grpSpPr>
        <p:pic>
          <p:nvPicPr>
            <p:cNvPr id="20" name="Picture 19">
              <a:extLst>
                <a:ext uri="{FF2B5EF4-FFF2-40B4-BE49-F238E27FC236}">
                  <a16:creationId xmlns:a16="http://schemas.microsoft.com/office/drawing/2014/main" id="{362ABD35-3B87-4EF1-B35C-1AB4CE07ABE8}"/>
                </a:ext>
              </a:extLst>
            </p:cNvPr>
            <p:cNvPicPr>
              <a:picLocks noChangeAspect="1"/>
            </p:cNvPicPr>
            <p:nvPr/>
          </p:nvPicPr>
          <p:blipFill>
            <a:blip r:embed="rId23"/>
            <a:stretch>
              <a:fillRect/>
            </a:stretch>
          </p:blipFill>
          <p:spPr>
            <a:xfrm>
              <a:off x="31613777" y="5776570"/>
              <a:ext cx="4697900" cy="3271751"/>
            </a:xfrm>
            <a:prstGeom prst="rect">
              <a:avLst/>
            </a:prstGeom>
          </p:spPr>
        </p:pic>
        <p:sp>
          <p:nvSpPr>
            <p:cNvPr id="120" name="TextBox 119">
              <a:extLst>
                <a:ext uri="{FF2B5EF4-FFF2-40B4-BE49-F238E27FC236}">
                  <a16:creationId xmlns:a16="http://schemas.microsoft.com/office/drawing/2014/main" id="{299E3ED5-0BB0-42B5-88E3-1D02FFC987DA}"/>
                </a:ext>
              </a:extLst>
            </p:cNvPr>
            <p:cNvSpPr txBox="1"/>
            <p:nvPr/>
          </p:nvSpPr>
          <p:spPr>
            <a:xfrm>
              <a:off x="32001305" y="5859133"/>
              <a:ext cx="4528997" cy="353943"/>
            </a:xfrm>
            <a:prstGeom prst="rect">
              <a:avLst/>
            </a:prstGeom>
            <a:solidFill>
              <a:schemeClr val="bg1"/>
            </a:solidFill>
          </p:spPr>
          <p:txBody>
            <a:bodyPr wrap="none" rtlCol="0">
              <a:spAutoFit/>
            </a:bodyPr>
            <a:lstStyle/>
            <a:p>
              <a:r>
                <a:rPr lang="en-US" sz="1700" b="1" dirty="0">
                  <a:latin typeface="Avenir Heavy"/>
                </a:rPr>
                <a:t>Gamble propensity vs. gamble interruption time</a:t>
              </a:r>
            </a:p>
          </p:txBody>
        </p:sp>
      </p:grpSp>
      <p:grpSp>
        <p:nvGrpSpPr>
          <p:cNvPr id="57" name="Group 56">
            <a:extLst>
              <a:ext uri="{FF2B5EF4-FFF2-40B4-BE49-F238E27FC236}">
                <a16:creationId xmlns:a16="http://schemas.microsoft.com/office/drawing/2014/main" id="{1CE52560-A095-4D1B-8F6A-C03C12417F77}"/>
              </a:ext>
            </a:extLst>
          </p:cNvPr>
          <p:cNvGrpSpPr/>
          <p:nvPr/>
        </p:nvGrpSpPr>
        <p:grpSpPr>
          <a:xfrm>
            <a:off x="36311677" y="6077640"/>
            <a:ext cx="5307210" cy="3443342"/>
            <a:chOff x="36426678" y="5704558"/>
            <a:chExt cx="4730917" cy="3294746"/>
          </a:xfrm>
        </p:grpSpPr>
        <p:pic>
          <p:nvPicPr>
            <p:cNvPr id="15" name="Picture 14">
              <a:extLst>
                <a:ext uri="{FF2B5EF4-FFF2-40B4-BE49-F238E27FC236}">
                  <a16:creationId xmlns:a16="http://schemas.microsoft.com/office/drawing/2014/main" id="{44FABB18-9B8C-4FE6-92C7-54F1B8072A68}"/>
                </a:ext>
              </a:extLst>
            </p:cNvPr>
            <p:cNvPicPr>
              <a:picLocks noChangeAspect="1"/>
            </p:cNvPicPr>
            <p:nvPr/>
          </p:nvPicPr>
          <p:blipFill>
            <a:blip r:embed="rId24"/>
            <a:stretch>
              <a:fillRect/>
            </a:stretch>
          </p:blipFill>
          <p:spPr>
            <a:xfrm>
              <a:off x="36426678" y="5704558"/>
              <a:ext cx="4730917" cy="3294746"/>
            </a:xfrm>
            <a:prstGeom prst="rect">
              <a:avLst/>
            </a:prstGeom>
          </p:spPr>
        </p:pic>
        <p:sp>
          <p:nvSpPr>
            <p:cNvPr id="121" name="TextBox 120">
              <a:extLst>
                <a:ext uri="{FF2B5EF4-FFF2-40B4-BE49-F238E27FC236}">
                  <a16:creationId xmlns:a16="http://schemas.microsoft.com/office/drawing/2014/main" id="{81D3F773-AE4C-43A4-A803-981C57983A19}"/>
                </a:ext>
              </a:extLst>
            </p:cNvPr>
            <p:cNvSpPr txBox="1"/>
            <p:nvPr/>
          </p:nvSpPr>
          <p:spPr>
            <a:xfrm>
              <a:off x="37020266" y="5809652"/>
              <a:ext cx="4094069" cy="353943"/>
            </a:xfrm>
            <a:prstGeom prst="rect">
              <a:avLst/>
            </a:prstGeom>
            <a:solidFill>
              <a:schemeClr val="bg1"/>
            </a:solidFill>
          </p:spPr>
          <p:txBody>
            <a:bodyPr wrap="none" rtlCol="0">
              <a:spAutoFit/>
            </a:bodyPr>
            <a:lstStyle/>
            <a:p>
              <a:r>
                <a:rPr lang="en-US" sz="1700" b="1" dirty="0">
                  <a:latin typeface="Avenir Heavy"/>
                </a:rPr>
                <a:t>Reaction Time vs. gamble interruption time</a:t>
              </a:r>
            </a:p>
          </p:txBody>
        </p:sp>
      </p:grpSp>
      <p:grpSp>
        <p:nvGrpSpPr>
          <p:cNvPr id="60" name="Group 59">
            <a:extLst>
              <a:ext uri="{FF2B5EF4-FFF2-40B4-BE49-F238E27FC236}">
                <a16:creationId xmlns:a16="http://schemas.microsoft.com/office/drawing/2014/main" id="{DE84C2FF-CE15-42F7-B9DF-4755C5511C0D}"/>
              </a:ext>
            </a:extLst>
          </p:cNvPr>
          <p:cNvGrpSpPr/>
          <p:nvPr/>
        </p:nvGrpSpPr>
        <p:grpSpPr>
          <a:xfrm>
            <a:off x="22752365" y="9671482"/>
            <a:ext cx="4486133" cy="3056434"/>
            <a:chOff x="22645278" y="9596223"/>
            <a:chExt cx="4486133" cy="3056434"/>
          </a:xfrm>
        </p:grpSpPr>
        <p:pic>
          <p:nvPicPr>
            <p:cNvPr id="65" name="Picture 64">
              <a:extLst>
                <a:ext uri="{FF2B5EF4-FFF2-40B4-BE49-F238E27FC236}">
                  <a16:creationId xmlns:a16="http://schemas.microsoft.com/office/drawing/2014/main" id="{76CA2643-28A0-4001-8D74-35BADEF29C7F}"/>
                </a:ext>
              </a:extLst>
            </p:cNvPr>
            <p:cNvPicPr>
              <a:picLocks noChangeAspect="1"/>
            </p:cNvPicPr>
            <p:nvPr/>
          </p:nvPicPr>
          <p:blipFill>
            <a:blip r:embed="rId25"/>
            <a:stretch>
              <a:fillRect/>
            </a:stretch>
          </p:blipFill>
          <p:spPr>
            <a:xfrm>
              <a:off x="22645278" y="9596223"/>
              <a:ext cx="4388725" cy="3056434"/>
            </a:xfrm>
            <a:prstGeom prst="rect">
              <a:avLst/>
            </a:prstGeom>
          </p:spPr>
        </p:pic>
        <p:sp>
          <p:nvSpPr>
            <p:cNvPr id="123" name="TextBox 122">
              <a:extLst>
                <a:ext uri="{FF2B5EF4-FFF2-40B4-BE49-F238E27FC236}">
                  <a16:creationId xmlns:a16="http://schemas.microsoft.com/office/drawing/2014/main" id="{824B5E00-9987-4D3E-9B9B-548FD1071151}"/>
                </a:ext>
              </a:extLst>
            </p:cNvPr>
            <p:cNvSpPr txBox="1"/>
            <p:nvPr/>
          </p:nvSpPr>
          <p:spPr>
            <a:xfrm>
              <a:off x="22700583" y="9623448"/>
              <a:ext cx="4430828" cy="353943"/>
            </a:xfrm>
            <a:prstGeom prst="rect">
              <a:avLst/>
            </a:prstGeom>
            <a:solidFill>
              <a:schemeClr val="bg1"/>
            </a:solidFill>
          </p:spPr>
          <p:txBody>
            <a:bodyPr wrap="none" rtlCol="0">
              <a:spAutoFit/>
            </a:bodyPr>
            <a:lstStyle/>
            <a:p>
              <a:r>
                <a:rPr lang="en-US" sz="1700" b="1" dirty="0">
                  <a:latin typeface="Avenir Heavy"/>
                </a:rPr>
                <a:t>Reaction times when accepting certain amount</a:t>
              </a:r>
            </a:p>
          </p:txBody>
        </p:sp>
      </p:grpSp>
      <p:grpSp>
        <p:nvGrpSpPr>
          <p:cNvPr id="61" name="Group 60">
            <a:extLst>
              <a:ext uri="{FF2B5EF4-FFF2-40B4-BE49-F238E27FC236}">
                <a16:creationId xmlns:a16="http://schemas.microsoft.com/office/drawing/2014/main" id="{1A8C1811-E517-4A2C-B8B1-B8B19009A3AA}"/>
              </a:ext>
            </a:extLst>
          </p:cNvPr>
          <p:cNvGrpSpPr/>
          <p:nvPr/>
        </p:nvGrpSpPr>
        <p:grpSpPr>
          <a:xfrm>
            <a:off x="27283876" y="9638875"/>
            <a:ext cx="4482366" cy="3121648"/>
            <a:chOff x="27131411" y="9521160"/>
            <a:chExt cx="4482366" cy="3121648"/>
          </a:xfrm>
        </p:grpSpPr>
        <p:pic>
          <p:nvPicPr>
            <p:cNvPr id="64" name="Picture 63">
              <a:extLst>
                <a:ext uri="{FF2B5EF4-FFF2-40B4-BE49-F238E27FC236}">
                  <a16:creationId xmlns:a16="http://schemas.microsoft.com/office/drawing/2014/main" id="{7B201EF6-4209-40FE-B409-886FF22392ED}"/>
                </a:ext>
              </a:extLst>
            </p:cNvPr>
            <p:cNvPicPr>
              <a:picLocks noChangeAspect="1"/>
            </p:cNvPicPr>
            <p:nvPr/>
          </p:nvPicPr>
          <p:blipFill>
            <a:blip r:embed="rId26"/>
            <a:stretch>
              <a:fillRect/>
            </a:stretch>
          </p:blipFill>
          <p:spPr>
            <a:xfrm>
              <a:off x="27131411" y="9521160"/>
              <a:ext cx="4482366" cy="3121648"/>
            </a:xfrm>
            <a:prstGeom prst="rect">
              <a:avLst/>
            </a:prstGeom>
          </p:spPr>
        </p:pic>
        <p:sp>
          <p:nvSpPr>
            <p:cNvPr id="124" name="TextBox 123">
              <a:extLst>
                <a:ext uri="{FF2B5EF4-FFF2-40B4-BE49-F238E27FC236}">
                  <a16:creationId xmlns:a16="http://schemas.microsoft.com/office/drawing/2014/main" id="{3145E90D-FA63-417F-A082-FFD5004D01A6}"/>
                </a:ext>
              </a:extLst>
            </p:cNvPr>
            <p:cNvSpPr txBox="1"/>
            <p:nvPr/>
          </p:nvSpPr>
          <p:spPr>
            <a:xfrm>
              <a:off x="27893920" y="9592990"/>
              <a:ext cx="2957348" cy="353943"/>
            </a:xfrm>
            <a:prstGeom prst="rect">
              <a:avLst/>
            </a:prstGeom>
            <a:solidFill>
              <a:schemeClr val="bg1"/>
            </a:solidFill>
          </p:spPr>
          <p:txBody>
            <a:bodyPr wrap="none" rtlCol="0">
              <a:spAutoFit/>
            </a:bodyPr>
            <a:lstStyle/>
            <a:p>
              <a:r>
                <a:rPr lang="en-US" sz="1700" b="1" dirty="0">
                  <a:latin typeface="Avenir Heavy"/>
                </a:rPr>
                <a:t>Reaction times when gambling</a:t>
              </a:r>
            </a:p>
          </p:txBody>
        </p:sp>
      </p:grpSp>
      <p:sp>
        <p:nvSpPr>
          <p:cNvPr id="130" name="TextBox 129">
            <a:extLst>
              <a:ext uri="{FF2B5EF4-FFF2-40B4-BE49-F238E27FC236}">
                <a16:creationId xmlns:a16="http://schemas.microsoft.com/office/drawing/2014/main" id="{9DAB879E-AC3B-4E85-B36B-A2E5368A479F}"/>
              </a:ext>
            </a:extLst>
          </p:cNvPr>
          <p:cNvSpPr txBox="1"/>
          <p:nvPr/>
        </p:nvSpPr>
        <p:spPr>
          <a:xfrm>
            <a:off x="37788308" y="9710705"/>
            <a:ext cx="2780569" cy="353943"/>
          </a:xfrm>
          <a:prstGeom prst="rect">
            <a:avLst/>
          </a:prstGeom>
          <a:solidFill>
            <a:schemeClr val="bg1"/>
          </a:solidFill>
        </p:spPr>
        <p:txBody>
          <a:bodyPr wrap="none" rtlCol="0">
            <a:spAutoFit/>
          </a:bodyPr>
          <a:lstStyle/>
          <a:p>
            <a:r>
              <a:rPr lang="en-US" sz="1700" b="1" dirty="0">
                <a:latin typeface="Avenir Heavy"/>
              </a:rPr>
              <a:t>RT slopes of each participant</a:t>
            </a:r>
          </a:p>
        </p:txBody>
      </p:sp>
      <p:grpSp>
        <p:nvGrpSpPr>
          <p:cNvPr id="104" name="Group 103">
            <a:extLst>
              <a:ext uri="{FF2B5EF4-FFF2-40B4-BE49-F238E27FC236}">
                <a16:creationId xmlns:a16="http://schemas.microsoft.com/office/drawing/2014/main" id="{96954278-B34C-4728-8548-617AA2A0ABA3}"/>
              </a:ext>
            </a:extLst>
          </p:cNvPr>
          <p:cNvGrpSpPr/>
          <p:nvPr/>
        </p:nvGrpSpPr>
        <p:grpSpPr>
          <a:xfrm>
            <a:off x="22846010" y="13193647"/>
            <a:ext cx="2809234" cy="2130726"/>
            <a:chOff x="22846010" y="13193647"/>
            <a:chExt cx="2809234" cy="2130726"/>
          </a:xfrm>
        </p:grpSpPr>
        <p:grpSp>
          <p:nvGrpSpPr>
            <p:cNvPr id="38" name="Group 37">
              <a:extLst>
                <a:ext uri="{FF2B5EF4-FFF2-40B4-BE49-F238E27FC236}">
                  <a16:creationId xmlns:a16="http://schemas.microsoft.com/office/drawing/2014/main" id="{8D937AD8-14A8-434C-93DD-628700CA971D}"/>
                </a:ext>
              </a:extLst>
            </p:cNvPr>
            <p:cNvGrpSpPr/>
            <p:nvPr/>
          </p:nvGrpSpPr>
          <p:grpSpPr>
            <a:xfrm>
              <a:off x="22846010" y="13266865"/>
              <a:ext cx="2809234" cy="2057508"/>
              <a:chOff x="22990948" y="10033790"/>
              <a:chExt cx="2809234" cy="2057508"/>
            </a:xfrm>
          </p:grpSpPr>
          <p:pic>
            <p:nvPicPr>
              <p:cNvPr id="113" name="Picture 112">
                <a:extLst>
                  <a:ext uri="{FF2B5EF4-FFF2-40B4-BE49-F238E27FC236}">
                    <a16:creationId xmlns:a16="http://schemas.microsoft.com/office/drawing/2014/main" id="{1002EB86-063F-44A1-BD14-B441B5F704C8}"/>
                  </a:ext>
                </a:extLst>
              </p:cNvPr>
              <p:cNvPicPr>
                <a:picLocks noChangeAspect="1"/>
              </p:cNvPicPr>
              <p:nvPr/>
            </p:nvPicPr>
            <p:blipFill>
              <a:blip r:embed="rId27"/>
              <a:stretch>
                <a:fillRect/>
              </a:stretch>
            </p:blipFill>
            <p:spPr>
              <a:xfrm>
                <a:off x="22990948" y="10033790"/>
                <a:ext cx="2809234" cy="2057508"/>
              </a:xfrm>
              <a:prstGeom prst="rect">
                <a:avLst/>
              </a:prstGeom>
            </p:spPr>
          </p:pic>
          <p:sp>
            <p:nvSpPr>
              <p:cNvPr id="37" name="Rectangle 36">
                <a:extLst>
                  <a:ext uri="{FF2B5EF4-FFF2-40B4-BE49-F238E27FC236}">
                    <a16:creationId xmlns:a16="http://schemas.microsoft.com/office/drawing/2014/main" id="{B773B124-511B-4889-8C8C-AFF9E6FC3C0C}"/>
                  </a:ext>
                </a:extLst>
              </p:cNvPr>
              <p:cNvSpPr/>
              <p:nvPr/>
            </p:nvSpPr>
            <p:spPr>
              <a:xfrm>
                <a:off x="25117071" y="10087784"/>
                <a:ext cx="360040" cy="156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TextBox 130">
              <a:extLst>
                <a:ext uri="{FF2B5EF4-FFF2-40B4-BE49-F238E27FC236}">
                  <a16:creationId xmlns:a16="http://schemas.microsoft.com/office/drawing/2014/main" id="{6D120991-1C82-4ED3-BB4A-575A03FBA9C1}"/>
                </a:ext>
              </a:extLst>
            </p:cNvPr>
            <p:cNvSpPr txBox="1"/>
            <p:nvPr/>
          </p:nvSpPr>
          <p:spPr>
            <a:xfrm>
              <a:off x="23134964" y="13193647"/>
              <a:ext cx="2433680" cy="353943"/>
            </a:xfrm>
            <a:prstGeom prst="rect">
              <a:avLst/>
            </a:prstGeom>
            <a:solidFill>
              <a:schemeClr val="bg1"/>
            </a:solidFill>
          </p:spPr>
          <p:txBody>
            <a:bodyPr wrap="none" rtlCol="0">
              <a:spAutoFit/>
            </a:bodyPr>
            <a:lstStyle/>
            <a:p>
              <a:r>
                <a:rPr lang="en-US" sz="1700" b="1" dirty="0">
                  <a:latin typeface="Avenir Heavy"/>
                </a:rPr>
                <a:t>EV on gamble propensity</a:t>
              </a:r>
            </a:p>
          </p:txBody>
        </p:sp>
      </p:grpSp>
      <p:sp>
        <p:nvSpPr>
          <p:cNvPr id="132" name="TextBox 131">
            <a:extLst>
              <a:ext uri="{FF2B5EF4-FFF2-40B4-BE49-F238E27FC236}">
                <a16:creationId xmlns:a16="http://schemas.microsoft.com/office/drawing/2014/main" id="{D6866EF1-96C4-4CA3-A124-E41D7D967F40}"/>
              </a:ext>
            </a:extLst>
          </p:cNvPr>
          <p:cNvSpPr txBox="1"/>
          <p:nvPr/>
        </p:nvSpPr>
        <p:spPr>
          <a:xfrm>
            <a:off x="23358512" y="15250071"/>
            <a:ext cx="2275623" cy="353943"/>
          </a:xfrm>
          <a:prstGeom prst="rect">
            <a:avLst/>
          </a:prstGeom>
          <a:solidFill>
            <a:schemeClr val="bg1"/>
          </a:solidFill>
        </p:spPr>
        <p:txBody>
          <a:bodyPr wrap="none" rtlCol="0">
            <a:spAutoFit/>
          </a:bodyPr>
          <a:lstStyle/>
          <a:p>
            <a:r>
              <a:rPr lang="en-US" sz="1700" b="1" dirty="0">
                <a:latin typeface="Avenir Heavy"/>
              </a:rPr>
              <a:t>EV sensitivity; </a:t>
            </a:r>
            <a:r>
              <a:rPr lang="en-US" sz="1700" b="1" dirty="0" err="1">
                <a:latin typeface="Avenir Heavy"/>
              </a:rPr>
              <a:t>catchFail</a:t>
            </a:r>
            <a:endParaRPr lang="en-US" sz="1700" b="1" dirty="0">
              <a:latin typeface="Avenir Heavy"/>
            </a:endParaRPr>
          </a:p>
        </p:txBody>
      </p:sp>
      <p:grpSp>
        <p:nvGrpSpPr>
          <p:cNvPr id="67" name="Group 66">
            <a:extLst>
              <a:ext uri="{FF2B5EF4-FFF2-40B4-BE49-F238E27FC236}">
                <a16:creationId xmlns:a16="http://schemas.microsoft.com/office/drawing/2014/main" id="{C1A05729-BFA9-4DBE-AAD7-C13D2B5CA093}"/>
              </a:ext>
            </a:extLst>
          </p:cNvPr>
          <p:cNvGrpSpPr/>
          <p:nvPr/>
        </p:nvGrpSpPr>
        <p:grpSpPr>
          <a:xfrm>
            <a:off x="23053324" y="19867811"/>
            <a:ext cx="2809234" cy="2100447"/>
            <a:chOff x="23205128" y="19890134"/>
            <a:chExt cx="2809234" cy="2100447"/>
          </a:xfrm>
        </p:grpSpPr>
        <p:pic>
          <p:nvPicPr>
            <p:cNvPr id="29" name="Picture 28">
              <a:extLst>
                <a:ext uri="{FF2B5EF4-FFF2-40B4-BE49-F238E27FC236}">
                  <a16:creationId xmlns:a16="http://schemas.microsoft.com/office/drawing/2014/main" id="{B10C3A89-55ED-4F48-9E5C-D9B05D52B44F}"/>
                </a:ext>
              </a:extLst>
            </p:cNvPr>
            <p:cNvPicPr>
              <a:picLocks noChangeAspect="1"/>
            </p:cNvPicPr>
            <p:nvPr/>
          </p:nvPicPr>
          <p:blipFill>
            <a:blip r:embed="rId28"/>
            <a:stretch>
              <a:fillRect/>
            </a:stretch>
          </p:blipFill>
          <p:spPr>
            <a:xfrm>
              <a:off x="23205128" y="20034150"/>
              <a:ext cx="2809234" cy="1956431"/>
            </a:xfrm>
            <a:prstGeom prst="rect">
              <a:avLst/>
            </a:prstGeom>
          </p:spPr>
        </p:pic>
        <p:sp>
          <p:nvSpPr>
            <p:cNvPr id="134" name="TextBox 133">
              <a:extLst>
                <a:ext uri="{FF2B5EF4-FFF2-40B4-BE49-F238E27FC236}">
                  <a16:creationId xmlns:a16="http://schemas.microsoft.com/office/drawing/2014/main" id="{AFEE532D-2777-45B7-ADF6-37F1966FA4F8}"/>
                </a:ext>
              </a:extLst>
            </p:cNvPr>
            <p:cNvSpPr txBox="1"/>
            <p:nvPr/>
          </p:nvSpPr>
          <p:spPr>
            <a:xfrm>
              <a:off x="23278058" y="19890134"/>
              <a:ext cx="2706382" cy="353943"/>
            </a:xfrm>
            <a:prstGeom prst="rect">
              <a:avLst/>
            </a:prstGeom>
            <a:solidFill>
              <a:schemeClr val="bg1"/>
            </a:solidFill>
          </p:spPr>
          <p:txBody>
            <a:bodyPr wrap="none" rtlCol="0">
              <a:spAutoFit/>
            </a:bodyPr>
            <a:lstStyle/>
            <a:p>
              <a:r>
                <a:rPr lang="en-US" sz="1700" b="1" dirty="0">
                  <a:latin typeface="Avenir Heavy"/>
                </a:rPr>
                <a:t>EV sensitivity; </a:t>
              </a:r>
              <a:r>
                <a:rPr lang="en-US" sz="1700" b="1" dirty="0" err="1">
                  <a:latin typeface="Avenir Heavy"/>
                </a:rPr>
                <a:t>catchSuccess</a:t>
              </a:r>
              <a:endParaRPr lang="en-US" sz="1700" b="1" dirty="0">
                <a:latin typeface="Avenir Heavy"/>
              </a:endParaRPr>
            </a:p>
          </p:txBody>
        </p:sp>
      </p:grpSp>
      <p:grpSp>
        <p:nvGrpSpPr>
          <p:cNvPr id="71" name="Group 70">
            <a:extLst>
              <a:ext uri="{FF2B5EF4-FFF2-40B4-BE49-F238E27FC236}">
                <a16:creationId xmlns:a16="http://schemas.microsoft.com/office/drawing/2014/main" id="{672FCF79-592B-4841-9A1C-4324E42BB290}"/>
              </a:ext>
            </a:extLst>
          </p:cNvPr>
          <p:cNvGrpSpPr/>
          <p:nvPr/>
        </p:nvGrpSpPr>
        <p:grpSpPr>
          <a:xfrm>
            <a:off x="22990026" y="17667775"/>
            <a:ext cx="2809234" cy="2114134"/>
            <a:chOff x="23156664" y="17591975"/>
            <a:chExt cx="2809234" cy="2114134"/>
          </a:xfrm>
        </p:grpSpPr>
        <p:grpSp>
          <p:nvGrpSpPr>
            <p:cNvPr id="46" name="Group 45">
              <a:extLst>
                <a:ext uri="{FF2B5EF4-FFF2-40B4-BE49-F238E27FC236}">
                  <a16:creationId xmlns:a16="http://schemas.microsoft.com/office/drawing/2014/main" id="{A4AD0762-831D-4DEF-BC86-999128F39218}"/>
                </a:ext>
              </a:extLst>
            </p:cNvPr>
            <p:cNvGrpSpPr/>
            <p:nvPr/>
          </p:nvGrpSpPr>
          <p:grpSpPr>
            <a:xfrm>
              <a:off x="23156664" y="17648599"/>
              <a:ext cx="2809234" cy="2057510"/>
              <a:chOff x="23184280" y="14614449"/>
              <a:chExt cx="2809234" cy="2057510"/>
            </a:xfrm>
          </p:grpSpPr>
          <p:pic>
            <p:nvPicPr>
              <p:cNvPr id="24" name="Picture 23">
                <a:extLst>
                  <a:ext uri="{FF2B5EF4-FFF2-40B4-BE49-F238E27FC236}">
                    <a16:creationId xmlns:a16="http://schemas.microsoft.com/office/drawing/2014/main" id="{E6FB8651-7D66-45C6-93F7-7BD7DF40F152}"/>
                  </a:ext>
                </a:extLst>
              </p:cNvPr>
              <p:cNvPicPr>
                <a:picLocks noChangeAspect="1"/>
              </p:cNvPicPr>
              <p:nvPr/>
            </p:nvPicPr>
            <p:blipFill>
              <a:blip r:embed="rId29"/>
              <a:stretch>
                <a:fillRect/>
              </a:stretch>
            </p:blipFill>
            <p:spPr>
              <a:xfrm>
                <a:off x="23184280" y="14614449"/>
                <a:ext cx="2809234" cy="2057510"/>
              </a:xfrm>
              <a:prstGeom prst="rect">
                <a:avLst/>
              </a:prstGeom>
            </p:spPr>
          </p:pic>
          <p:sp>
            <p:nvSpPr>
              <p:cNvPr id="40" name="Rectangle 39">
                <a:extLst>
                  <a:ext uri="{FF2B5EF4-FFF2-40B4-BE49-F238E27FC236}">
                    <a16:creationId xmlns:a16="http://schemas.microsoft.com/office/drawing/2014/main" id="{2FD7D532-3DBB-4627-A10D-C6623923EBE1}"/>
                  </a:ext>
                </a:extLst>
              </p:cNvPr>
              <p:cNvSpPr/>
              <p:nvPr/>
            </p:nvSpPr>
            <p:spPr>
              <a:xfrm>
                <a:off x="25317926" y="14680729"/>
                <a:ext cx="357231" cy="12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TextBox 134">
              <a:extLst>
                <a:ext uri="{FF2B5EF4-FFF2-40B4-BE49-F238E27FC236}">
                  <a16:creationId xmlns:a16="http://schemas.microsoft.com/office/drawing/2014/main" id="{44D87BDE-2AAC-4505-9034-AAB9F5B228B5}"/>
                </a:ext>
              </a:extLst>
            </p:cNvPr>
            <p:cNvSpPr txBox="1"/>
            <p:nvPr/>
          </p:nvSpPr>
          <p:spPr>
            <a:xfrm>
              <a:off x="23344440" y="17591975"/>
              <a:ext cx="2433680" cy="353943"/>
            </a:xfrm>
            <a:prstGeom prst="rect">
              <a:avLst/>
            </a:prstGeom>
            <a:solidFill>
              <a:schemeClr val="bg1"/>
            </a:solidFill>
          </p:spPr>
          <p:txBody>
            <a:bodyPr wrap="none" rtlCol="0">
              <a:spAutoFit/>
            </a:bodyPr>
            <a:lstStyle/>
            <a:p>
              <a:r>
                <a:rPr lang="en-US" sz="1700" b="1" dirty="0">
                  <a:latin typeface="Avenir Heavy"/>
                </a:rPr>
                <a:t>EV on gamble propensity</a:t>
              </a:r>
            </a:p>
          </p:txBody>
        </p:sp>
      </p:grpSp>
      <p:grpSp>
        <p:nvGrpSpPr>
          <p:cNvPr id="99" name="Group 98">
            <a:extLst>
              <a:ext uri="{FF2B5EF4-FFF2-40B4-BE49-F238E27FC236}">
                <a16:creationId xmlns:a16="http://schemas.microsoft.com/office/drawing/2014/main" id="{B0183B64-167D-4296-9C30-BBF80AFFE9F9}"/>
              </a:ext>
            </a:extLst>
          </p:cNvPr>
          <p:cNvGrpSpPr/>
          <p:nvPr/>
        </p:nvGrpSpPr>
        <p:grpSpPr>
          <a:xfrm>
            <a:off x="26014362" y="18082078"/>
            <a:ext cx="4956225" cy="3451656"/>
            <a:chOff x="25848638" y="18082078"/>
            <a:chExt cx="4956225" cy="3451656"/>
          </a:xfrm>
        </p:grpSpPr>
        <p:pic>
          <p:nvPicPr>
            <p:cNvPr id="19" name="Picture 18">
              <a:extLst>
                <a:ext uri="{FF2B5EF4-FFF2-40B4-BE49-F238E27FC236}">
                  <a16:creationId xmlns:a16="http://schemas.microsoft.com/office/drawing/2014/main" id="{B590F362-197E-49EA-9B52-52034242A81A}"/>
                </a:ext>
              </a:extLst>
            </p:cNvPr>
            <p:cNvPicPr>
              <a:picLocks noChangeAspect="1"/>
            </p:cNvPicPr>
            <p:nvPr/>
          </p:nvPicPr>
          <p:blipFill>
            <a:blip r:embed="rId30"/>
            <a:stretch>
              <a:fillRect/>
            </a:stretch>
          </p:blipFill>
          <p:spPr>
            <a:xfrm>
              <a:off x="25848638" y="18082078"/>
              <a:ext cx="4956225" cy="3451656"/>
            </a:xfrm>
            <a:prstGeom prst="rect">
              <a:avLst/>
            </a:prstGeom>
          </p:spPr>
        </p:pic>
        <p:sp>
          <p:nvSpPr>
            <p:cNvPr id="136" name="TextBox 135">
              <a:extLst>
                <a:ext uri="{FF2B5EF4-FFF2-40B4-BE49-F238E27FC236}">
                  <a16:creationId xmlns:a16="http://schemas.microsoft.com/office/drawing/2014/main" id="{FA181155-F440-426B-A7B7-3328DAFBCC74}"/>
                </a:ext>
              </a:extLst>
            </p:cNvPr>
            <p:cNvSpPr txBox="1"/>
            <p:nvPr/>
          </p:nvSpPr>
          <p:spPr>
            <a:xfrm>
              <a:off x="26275866" y="18130992"/>
              <a:ext cx="4528997" cy="353943"/>
            </a:xfrm>
            <a:prstGeom prst="rect">
              <a:avLst/>
            </a:prstGeom>
            <a:solidFill>
              <a:schemeClr val="bg1"/>
            </a:solidFill>
          </p:spPr>
          <p:txBody>
            <a:bodyPr wrap="none" rtlCol="0">
              <a:spAutoFit/>
            </a:bodyPr>
            <a:lstStyle/>
            <a:p>
              <a:r>
                <a:rPr lang="en-US" sz="1700" b="1" dirty="0">
                  <a:latin typeface="Avenir Heavy"/>
                </a:rPr>
                <a:t>Gamble propensity vs. gamble interruption time</a:t>
              </a:r>
            </a:p>
          </p:txBody>
        </p:sp>
      </p:grpSp>
      <p:grpSp>
        <p:nvGrpSpPr>
          <p:cNvPr id="102" name="Group 101">
            <a:extLst>
              <a:ext uri="{FF2B5EF4-FFF2-40B4-BE49-F238E27FC236}">
                <a16:creationId xmlns:a16="http://schemas.microsoft.com/office/drawing/2014/main" id="{34BD6E7E-AD15-4007-8C59-E937B24ABD19}"/>
              </a:ext>
            </a:extLst>
          </p:cNvPr>
          <p:cNvGrpSpPr/>
          <p:nvPr/>
        </p:nvGrpSpPr>
        <p:grpSpPr>
          <a:xfrm>
            <a:off x="25944118" y="13570632"/>
            <a:ext cx="5041709" cy="3511190"/>
            <a:chOff x="25944118" y="13538031"/>
            <a:chExt cx="5041709" cy="3511190"/>
          </a:xfrm>
        </p:grpSpPr>
        <p:pic>
          <p:nvPicPr>
            <p:cNvPr id="18" name="Picture 17">
              <a:extLst>
                <a:ext uri="{FF2B5EF4-FFF2-40B4-BE49-F238E27FC236}">
                  <a16:creationId xmlns:a16="http://schemas.microsoft.com/office/drawing/2014/main" id="{FCCC45B3-BA37-4806-841A-BA84DF9D032E}"/>
                </a:ext>
              </a:extLst>
            </p:cNvPr>
            <p:cNvPicPr>
              <a:picLocks noChangeAspect="1"/>
            </p:cNvPicPr>
            <p:nvPr/>
          </p:nvPicPr>
          <p:blipFill>
            <a:blip r:embed="rId31"/>
            <a:stretch>
              <a:fillRect/>
            </a:stretch>
          </p:blipFill>
          <p:spPr>
            <a:xfrm>
              <a:off x="25944118" y="13538031"/>
              <a:ext cx="5041709" cy="3511190"/>
            </a:xfrm>
            <a:prstGeom prst="rect">
              <a:avLst/>
            </a:prstGeom>
          </p:spPr>
        </p:pic>
        <p:sp>
          <p:nvSpPr>
            <p:cNvPr id="137" name="TextBox 136">
              <a:extLst>
                <a:ext uri="{FF2B5EF4-FFF2-40B4-BE49-F238E27FC236}">
                  <a16:creationId xmlns:a16="http://schemas.microsoft.com/office/drawing/2014/main" id="{2EE8BEC9-CC23-4175-81EF-C57FC4C78BE9}"/>
                </a:ext>
              </a:extLst>
            </p:cNvPr>
            <p:cNvSpPr txBox="1"/>
            <p:nvPr/>
          </p:nvSpPr>
          <p:spPr>
            <a:xfrm>
              <a:off x="26403277" y="13609052"/>
              <a:ext cx="4528997" cy="353943"/>
            </a:xfrm>
            <a:prstGeom prst="rect">
              <a:avLst/>
            </a:prstGeom>
            <a:solidFill>
              <a:schemeClr val="bg1"/>
            </a:solidFill>
          </p:spPr>
          <p:txBody>
            <a:bodyPr wrap="none" rtlCol="0">
              <a:spAutoFit/>
            </a:bodyPr>
            <a:lstStyle/>
            <a:p>
              <a:r>
                <a:rPr lang="en-US" sz="1700" b="1" dirty="0">
                  <a:latin typeface="Avenir Heavy"/>
                </a:rPr>
                <a:t>Gamble propensity vs. gamble interruption time</a:t>
              </a:r>
            </a:p>
          </p:txBody>
        </p:sp>
      </p:grpSp>
      <p:grpSp>
        <p:nvGrpSpPr>
          <p:cNvPr id="63" name="Group 62">
            <a:extLst>
              <a:ext uri="{FF2B5EF4-FFF2-40B4-BE49-F238E27FC236}">
                <a16:creationId xmlns:a16="http://schemas.microsoft.com/office/drawing/2014/main" id="{CD10521E-EE2B-4B34-B97F-D69B1688AC54}"/>
              </a:ext>
            </a:extLst>
          </p:cNvPr>
          <p:cNvGrpSpPr/>
          <p:nvPr/>
        </p:nvGrpSpPr>
        <p:grpSpPr>
          <a:xfrm>
            <a:off x="31058677" y="13627665"/>
            <a:ext cx="5110546" cy="3382149"/>
            <a:chOff x="31058677" y="13571961"/>
            <a:chExt cx="5110546" cy="3382149"/>
          </a:xfrm>
        </p:grpSpPr>
        <p:pic>
          <p:nvPicPr>
            <p:cNvPr id="16" name="Picture 15">
              <a:extLst>
                <a:ext uri="{FF2B5EF4-FFF2-40B4-BE49-F238E27FC236}">
                  <a16:creationId xmlns:a16="http://schemas.microsoft.com/office/drawing/2014/main" id="{8B9D06DE-3CAA-46B3-A704-700427AE8972}"/>
                </a:ext>
              </a:extLst>
            </p:cNvPr>
            <p:cNvPicPr>
              <a:picLocks noChangeAspect="1"/>
            </p:cNvPicPr>
            <p:nvPr/>
          </p:nvPicPr>
          <p:blipFill>
            <a:blip r:embed="rId32"/>
            <a:stretch>
              <a:fillRect/>
            </a:stretch>
          </p:blipFill>
          <p:spPr>
            <a:xfrm>
              <a:off x="31058677" y="13571961"/>
              <a:ext cx="5110546" cy="3382149"/>
            </a:xfrm>
            <a:prstGeom prst="rect">
              <a:avLst/>
            </a:prstGeom>
          </p:spPr>
        </p:pic>
        <p:sp>
          <p:nvSpPr>
            <p:cNvPr id="139" name="TextBox 138">
              <a:extLst>
                <a:ext uri="{FF2B5EF4-FFF2-40B4-BE49-F238E27FC236}">
                  <a16:creationId xmlns:a16="http://schemas.microsoft.com/office/drawing/2014/main" id="{F6F4AC94-7205-48F9-BE9B-C06A7D33BA11}"/>
                </a:ext>
              </a:extLst>
            </p:cNvPr>
            <p:cNvSpPr txBox="1"/>
            <p:nvPr/>
          </p:nvSpPr>
          <p:spPr>
            <a:xfrm>
              <a:off x="31744191" y="13578058"/>
              <a:ext cx="4094069" cy="353943"/>
            </a:xfrm>
            <a:prstGeom prst="rect">
              <a:avLst/>
            </a:prstGeom>
            <a:solidFill>
              <a:schemeClr val="bg1"/>
            </a:solidFill>
          </p:spPr>
          <p:txBody>
            <a:bodyPr wrap="none" rtlCol="0">
              <a:spAutoFit/>
            </a:bodyPr>
            <a:lstStyle/>
            <a:p>
              <a:r>
                <a:rPr lang="en-US" sz="1700" b="1" dirty="0">
                  <a:latin typeface="Avenir Heavy"/>
                </a:rPr>
                <a:t>Reaction Time vs. gamble interruption time</a:t>
              </a:r>
            </a:p>
          </p:txBody>
        </p:sp>
      </p:grpSp>
      <p:grpSp>
        <p:nvGrpSpPr>
          <p:cNvPr id="103" name="Group 102">
            <a:extLst>
              <a:ext uri="{FF2B5EF4-FFF2-40B4-BE49-F238E27FC236}">
                <a16:creationId xmlns:a16="http://schemas.microsoft.com/office/drawing/2014/main" id="{7212D9F3-51CB-44BD-B2ED-C3ACA912DD83}"/>
              </a:ext>
            </a:extLst>
          </p:cNvPr>
          <p:cNvGrpSpPr/>
          <p:nvPr/>
        </p:nvGrpSpPr>
        <p:grpSpPr>
          <a:xfrm>
            <a:off x="31118803" y="18092160"/>
            <a:ext cx="5120695" cy="3382150"/>
            <a:chOff x="30701644" y="17954692"/>
            <a:chExt cx="5075315" cy="3534594"/>
          </a:xfrm>
        </p:grpSpPr>
        <p:pic>
          <p:nvPicPr>
            <p:cNvPr id="17" name="Picture 16">
              <a:extLst>
                <a:ext uri="{FF2B5EF4-FFF2-40B4-BE49-F238E27FC236}">
                  <a16:creationId xmlns:a16="http://schemas.microsoft.com/office/drawing/2014/main" id="{7521FC06-55D7-4034-A0C7-585A3F54A78A}"/>
                </a:ext>
              </a:extLst>
            </p:cNvPr>
            <p:cNvPicPr>
              <a:picLocks noChangeAspect="1"/>
            </p:cNvPicPr>
            <p:nvPr/>
          </p:nvPicPr>
          <p:blipFill>
            <a:blip r:embed="rId33"/>
            <a:stretch>
              <a:fillRect/>
            </a:stretch>
          </p:blipFill>
          <p:spPr>
            <a:xfrm>
              <a:off x="30701644" y="17954692"/>
              <a:ext cx="5075315" cy="3534594"/>
            </a:xfrm>
            <a:prstGeom prst="rect">
              <a:avLst/>
            </a:prstGeom>
          </p:spPr>
        </p:pic>
        <p:sp>
          <p:nvSpPr>
            <p:cNvPr id="140" name="TextBox 139">
              <a:extLst>
                <a:ext uri="{FF2B5EF4-FFF2-40B4-BE49-F238E27FC236}">
                  <a16:creationId xmlns:a16="http://schemas.microsoft.com/office/drawing/2014/main" id="{A3571745-A27A-4D62-AE78-F9A633A04651}"/>
                </a:ext>
              </a:extLst>
            </p:cNvPr>
            <p:cNvSpPr txBox="1"/>
            <p:nvPr/>
          </p:nvSpPr>
          <p:spPr>
            <a:xfrm>
              <a:off x="31326041" y="17974689"/>
              <a:ext cx="4094069" cy="353943"/>
            </a:xfrm>
            <a:prstGeom prst="rect">
              <a:avLst/>
            </a:prstGeom>
            <a:solidFill>
              <a:schemeClr val="bg1"/>
            </a:solidFill>
          </p:spPr>
          <p:txBody>
            <a:bodyPr wrap="none" rtlCol="0">
              <a:spAutoFit/>
            </a:bodyPr>
            <a:lstStyle/>
            <a:p>
              <a:r>
                <a:rPr lang="en-US" sz="1700" b="1" dirty="0">
                  <a:latin typeface="Avenir Heavy"/>
                </a:rPr>
                <a:t>Reaction Time vs. gamble interruption time</a:t>
              </a:r>
            </a:p>
          </p:txBody>
        </p:sp>
      </p:grpSp>
      <p:sp>
        <p:nvSpPr>
          <p:cNvPr id="105" name="TextBox 104">
            <a:extLst>
              <a:ext uri="{FF2B5EF4-FFF2-40B4-BE49-F238E27FC236}">
                <a16:creationId xmlns:a16="http://schemas.microsoft.com/office/drawing/2014/main" id="{F1DA0242-F4D0-45A3-9CB9-FFB7A84E4FD2}"/>
              </a:ext>
            </a:extLst>
          </p:cNvPr>
          <p:cNvSpPr txBox="1"/>
          <p:nvPr/>
        </p:nvSpPr>
        <p:spPr>
          <a:xfrm>
            <a:off x="28694843" y="6009686"/>
            <a:ext cx="338554" cy="461665"/>
          </a:xfrm>
          <a:prstGeom prst="rect">
            <a:avLst/>
          </a:prstGeom>
          <a:noFill/>
        </p:spPr>
        <p:txBody>
          <a:bodyPr wrap="none" rtlCol="0">
            <a:spAutoFit/>
          </a:bodyPr>
          <a:lstStyle/>
          <a:p>
            <a:r>
              <a:rPr lang="en-US" sz="2400" dirty="0"/>
              <a:t>*</a:t>
            </a:r>
          </a:p>
        </p:txBody>
      </p:sp>
      <p:sp>
        <p:nvSpPr>
          <p:cNvPr id="147" name="TextBox 146">
            <a:extLst>
              <a:ext uri="{FF2B5EF4-FFF2-40B4-BE49-F238E27FC236}">
                <a16:creationId xmlns:a16="http://schemas.microsoft.com/office/drawing/2014/main" id="{610F8FA3-8F21-4615-ADF7-1C8395FE732B}"/>
              </a:ext>
            </a:extLst>
          </p:cNvPr>
          <p:cNvSpPr txBox="1"/>
          <p:nvPr/>
        </p:nvSpPr>
        <p:spPr>
          <a:xfrm>
            <a:off x="29542703" y="5776566"/>
            <a:ext cx="338554" cy="461665"/>
          </a:xfrm>
          <a:prstGeom prst="rect">
            <a:avLst/>
          </a:prstGeom>
          <a:noFill/>
        </p:spPr>
        <p:txBody>
          <a:bodyPr wrap="none" rtlCol="0">
            <a:spAutoFit/>
          </a:bodyPr>
          <a:lstStyle/>
          <a:p>
            <a:r>
              <a:rPr lang="en-US" sz="2400" dirty="0"/>
              <a:t>*</a:t>
            </a:r>
          </a:p>
        </p:txBody>
      </p:sp>
      <p:sp>
        <p:nvSpPr>
          <p:cNvPr id="149" name="TextBox 148">
            <a:extLst>
              <a:ext uri="{FF2B5EF4-FFF2-40B4-BE49-F238E27FC236}">
                <a16:creationId xmlns:a16="http://schemas.microsoft.com/office/drawing/2014/main" id="{0A96455D-B59F-4E3E-97C8-F1355F53013A}"/>
              </a:ext>
            </a:extLst>
          </p:cNvPr>
          <p:cNvSpPr txBox="1"/>
          <p:nvPr/>
        </p:nvSpPr>
        <p:spPr>
          <a:xfrm>
            <a:off x="32804600" y="10529094"/>
            <a:ext cx="338554" cy="461665"/>
          </a:xfrm>
          <a:prstGeom prst="rect">
            <a:avLst/>
          </a:prstGeom>
          <a:noFill/>
        </p:spPr>
        <p:txBody>
          <a:bodyPr wrap="none" rtlCol="0">
            <a:spAutoFit/>
          </a:bodyPr>
          <a:lstStyle/>
          <a:p>
            <a:r>
              <a:rPr lang="en-US" sz="2400" dirty="0"/>
              <a:t>*</a:t>
            </a:r>
          </a:p>
        </p:txBody>
      </p:sp>
      <p:sp>
        <p:nvSpPr>
          <p:cNvPr id="150" name="TextBox 149">
            <a:extLst>
              <a:ext uri="{FF2B5EF4-FFF2-40B4-BE49-F238E27FC236}">
                <a16:creationId xmlns:a16="http://schemas.microsoft.com/office/drawing/2014/main" id="{CB41F103-5FC1-4CAB-AFAA-68555E84149A}"/>
              </a:ext>
            </a:extLst>
          </p:cNvPr>
          <p:cNvSpPr txBox="1"/>
          <p:nvPr/>
        </p:nvSpPr>
        <p:spPr>
          <a:xfrm>
            <a:off x="34097414" y="9953030"/>
            <a:ext cx="338554" cy="461665"/>
          </a:xfrm>
          <a:prstGeom prst="rect">
            <a:avLst/>
          </a:prstGeom>
          <a:noFill/>
        </p:spPr>
        <p:txBody>
          <a:bodyPr wrap="none" rtlCol="0">
            <a:spAutoFit/>
          </a:bodyPr>
          <a:lstStyle/>
          <a:p>
            <a:r>
              <a:rPr lang="en-US" sz="2400" dirty="0"/>
              <a:t>*</a:t>
            </a:r>
          </a:p>
        </p:txBody>
      </p:sp>
      <p:cxnSp>
        <p:nvCxnSpPr>
          <p:cNvPr id="122" name="Straight Connector 121">
            <a:extLst>
              <a:ext uri="{FF2B5EF4-FFF2-40B4-BE49-F238E27FC236}">
                <a16:creationId xmlns:a16="http://schemas.microsoft.com/office/drawing/2014/main" id="{63B9692D-A524-4C7D-8A2B-C1CF113A6AFB}"/>
              </a:ext>
            </a:extLst>
          </p:cNvPr>
          <p:cNvCxnSpPr>
            <a:cxnSpLocks/>
          </p:cNvCxnSpPr>
          <p:nvPr/>
        </p:nvCxnSpPr>
        <p:spPr>
          <a:xfrm flipV="1">
            <a:off x="28473093" y="6280622"/>
            <a:ext cx="0" cy="445718"/>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7C9FA04A-0DEC-4A4C-834B-F39D272B24E8}"/>
              </a:ext>
            </a:extLst>
          </p:cNvPr>
          <p:cNvCxnSpPr/>
          <p:nvPr/>
        </p:nvCxnSpPr>
        <p:spPr>
          <a:xfrm flipV="1">
            <a:off x="29293104" y="6280622"/>
            <a:ext cx="0" cy="252345"/>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BE51E03-1067-456E-8EF9-64B56F90A158}"/>
              </a:ext>
            </a:extLst>
          </p:cNvPr>
          <p:cNvCxnSpPr/>
          <p:nvPr/>
        </p:nvCxnSpPr>
        <p:spPr>
          <a:xfrm>
            <a:off x="28473093" y="6280622"/>
            <a:ext cx="820011" cy="6961"/>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1AD0C53-C46A-4F6B-AEE9-C03D09B5956F}"/>
              </a:ext>
            </a:extLst>
          </p:cNvPr>
          <p:cNvCxnSpPr>
            <a:cxnSpLocks/>
          </p:cNvCxnSpPr>
          <p:nvPr/>
        </p:nvCxnSpPr>
        <p:spPr>
          <a:xfrm flipV="1">
            <a:off x="30118818" y="6049602"/>
            <a:ext cx="0" cy="28038"/>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06E7E6F-3176-4253-AA1E-B11FFED0F62E}"/>
              </a:ext>
            </a:extLst>
          </p:cNvPr>
          <p:cNvCxnSpPr>
            <a:cxnSpLocks/>
          </p:cNvCxnSpPr>
          <p:nvPr/>
        </p:nvCxnSpPr>
        <p:spPr>
          <a:xfrm flipV="1">
            <a:off x="29293104" y="6049983"/>
            <a:ext cx="0" cy="35681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70223E0D-F897-42E0-9E2B-160A72D470DF}"/>
              </a:ext>
            </a:extLst>
          </p:cNvPr>
          <p:cNvCxnSpPr>
            <a:cxnSpLocks/>
          </p:cNvCxnSpPr>
          <p:nvPr/>
        </p:nvCxnSpPr>
        <p:spPr>
          <a:xfrm>
            <a:off x="29293104" y="6048304"/>
            <a:ext cx="825714" cy="1297"/>
          </a:xfrm>
          <a:prstGeom prst="line">
            <a:avLst/>
          </a:prstGeom>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1B6DA6E2-EF4B-4692-AFA1-B98670E122E1}"/>
              </a:ext>
            </a:extLst>
          </p:cNvPr>
          <p:cNvSpPr txBox="1"/>
          <p:nvPr/>
        </p:nvSpPr>
        <p:spPr>
          <a:xfrm>
            <a:off x="23725643" y="13412840"/>
            <a:ext cx="338554" cy="461665"/>
          </a:xfrm>
          <a:prstGeom prst="rect">
            <a:avLst/>
          </a:prstGeom>
          <a:noFill/>
        </p:spPr>
        <p:txBody>
          <a:bodyPr wrap="none" rtlCol="0">
            <a:spAutoFit/>
          </a:bodyPr>
          <a:lstStyle/>
          <a:p>
            <a:r>
              <a:rPr lang="en-US" sz="2400" dirty="0"/>
              <a:t>*</a:t>
            </a:r>
          </a:p>
        </p:txBody>
      </p:sp>
      <p:cxnSp>
        <p:nvCxnSpPr>
          <p:cNvPr id="168" name="Straight Connector 167">
            <a:extLst>
              <a:ext uri="{FF2B5EF4-FFF2-40B4-BE49-F238E27FC236}">
                <a16:creationId xmlns:a16="http://schemas.microsoft.com/office/drawing/2014/main" id="{60C4D6FE-10C0-4CD0-B9BC-61EF8CB34616}"/>
              </a:ext>
            </a:extLst>
          </p:cNvPr>
          <p:cNvCxnSpPr>
            <a:cxnSpLocks/>
          </p:cNvCxnSpPr>
          <p:nvPr/>
        </p:nvCxnSpPr>
        <p:spPr>
          <a:xfrm flipV="1">
            <a:off x="23503893" y="13683776"/>
            <a:ext cx="0" cy="445718"/>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5EA33B9B-6B9E-40EC-BA65-ED4FDBBEF718}"/>
              </a:ext>
            </a:extLst>
          </p:cNvPr>
          <p:cNvCxnSpPr/>
          <p:nvPr/>
        </p:nvCxnSpPr>
        <p:spPr>
          <a:xfrm flipV="1">
            <a:off x="24323904" y="13683776"/>
            <a:ext cx="0" cy="252345"/>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B1D7D001-806C-4F27-895B-D7C1AA41D51A}"/>
              </a:ext>
            </a:extLst>
          </p:cNvPr>
          <p:cNvCxnSpPr/>
          <p:nvPr/>
        </p:nvCxnSpPr>
        <p:spPr>
          <a:xfrm>
            <a:off x="23503893" y="13683776"/>
            <a:ext cx="820011" cy="6961"/>
          </a:xfrm>
          <a:prstGeom prst="line">
            <a:avLst/>
          </a:prstGeom>
        </p:spPr>
        <p:style>
          <a:lnRef idx="1">
            <a:schemeClr val="dk1"/>
          </a:lnRef>
          <a:fillRef idx="0">
            <a:schemeClr val="dk1"/>
          </a:fillRef>
          <a:effectRef idx="0">
            <a:schemeClr val="dk1"/>
          </a:effectRef>
          <a:fontRef idx="minor">
            <a:schemeClr val="tx1"/>
          </a:fontRef>
        </p:style>
      </p:cxnSp>
      <p:sp>
        <p:nvSpPr>
          <p:cNvPr id="180" name="TextBox 179">
            <a:extLst>
              <a:ext uri="{FF2B5EF4-FFF2-40B4-BE49-F238E27FC236}">
                <a16:creationId xmlns:a16="http://schemas.microsoft.com/office/drawing/2014/main" id="{A5DA98C2-69CE-431B-AF0E-390E7E67D4C9}"/>
              </a:ext>
            </a:extLst>
          </p:cNvPr>
          <p:cNvSpPr txBox="1"/>
          <p:nvPr/>
        </p:nvSpPr>
        <p:spPr>
          <a:xfrm>
            <a:off x="24574998" y="13351649"/>
            <a:ext cx="338554" cy="461665"/>
          </a:xfrm>
          <a:prstGeom prst="rect">
            <a:avLst/>
          </a:prstGeom>
          <a:noFill/>
        </p:spPr>
        <p:txBody>
          <a:bodyPr wrap="none" rtlCol="0">
            <a:spAutoFit/>
          </a:bodyPr>
          <a:lstStyle/>
          <a:p>
            <a:r>
              <a:rPr lang="en-US" sz="2400" dirty="0"/>
              <a:t>*</a:t>
            </a:r>
          </a:p>
        </p:txBody>
      </p:sp>
      <p:cxnSp>
        <p:nvCxnSpPr>
          <p:cNvPr id="181" name="Straight Connector 180">
            <a:extLst>
              <a:ext uri="{FF2B5EF4-FFF2-40B4-BE49-F238E27FC236}">
                <a16:creationId xmlns:a16="http://schemas.microsoft.com/office/drawing/2014/main" id="{DC8AAD3E-8470-4729-AAC8-332B101C1BCF}"/>
              </a:ext>
            </a:extLst>
          </p:cNvPr>
          <p:cNvCxnSpPr>
            <a:cxnSpLocks/>
          </p:cNvCxnSpPr>
          <p:nvPr/>
        </p:nvCxnSpPr>
        <p:spPr>
          <a:xfrm flipV="1">
            <a:off x="25150266" y="13624684"/>
            <a:ext cx="0" cy="53601"/>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D76FF707-7098-4B2C-819C-0C334B9932CC}"/>
              </a:ext>
            </a:extLst>
          </p:cNvPr>
          <p:cNvCxnSpPr>
            <a:cxnSpLocks/>
          </p:cNvCxnSpPr>
          <p:nvPr/>
        </p:nvCxnSpPr>
        <p:spPr>
          <a:xfrm flipV="1">
            <a:off x="24325399" y="13625066"/>
            <a:ext cx="0" cy="356811"/>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6AE319A8-3C48-412A-AC00-36F0E1757F13}"/>
              </a:ext>
            </a:extLst>
          </p:cNvPr>
          <p:cNvCxnSpPr>
            <a:cxnSpLocks/>
          </p:cNvCxnSpPr>
          <p:nvPr/>
        </p:nvCxnSpPr>
        <p:spPr>
          <a:xfrm>
            <a:off x="24325399" y="13623387"/>
            <a:ext cx="824867" cy="0"/>
          </a:xfrm>
          <a:prstGeom prst="line">
            <a:avLst/>
          </a:prstGeom>
        </p:spPr>
        <p:style>
          <a:lnRef idx="1">
            <a:schemeClr val="dk1"/>
          </a:lnRef>
          <a:fillRef idx="0">
            <a:schemeClr val="dk1"/>
          </a:fillRef>
          <a:effectRef idx="0">
            <a:schemeClr val="dk1"/>
          </a:effectRef>
          <a:fontRef idx="minor">
            <a:schemeClr val="tx1"/>
          </a:fontRef>
        </p:style>
      </p:cxnSp>
      <p:sp>
        <p:nvSpPr>
          <p:cNvPr id="185" name="TextBox 184">
            <a:extLst>
              <a:ext uri="{FF2B5EF4-FFF2-40B4-BE49-F238E27FC236}">
                <a16:creationId xmlns:a16="http://schemas.microsoft.com/office/drawing/2014/main" id="{BB663232-BF83-4CEC-8372-43DBD7A82CB4}"/>
              </a:ext>
            </a:extLst>
          </p:cNvPr>
          <p:cNvSpPr txBox="1"/>
          <p:nvPr/>
        </p:nvSpPr>
        <p:spPr>
          <a:xfrm>
            <a:off x="23831550" y="17961350"/>
            <a:ext cx="338554" cy="461665"/>
          </a:xfrm>
          <a:prstGeom prst="rect">
            <a:avLst/>
          </a:prstGeom>
          <a:noFill/>
        </p:spPr>
        <p:txBody>
          <a:bodyPr wrap="none" rtlCol="0">
            <a:spAutoFit/>
          </a:bodyPr>
          <a:lstStyle/>
          <a:p>
            <a:r>
              <a:rPr lang="en-US" sz="2400" dirty="0"/>
              <a:t>*</a:t>
            </a:r>
          </a:p>
        </p:txBody>
      </p:sp>
      <p:cxnSp>
        <p:nvCxnSpPr>
          <p:cNvPr id="186" name="Straight Connector 185">
            <a:extLst>
              <a:ext uri="{FF2B5EF4-FFF2-40B4-BE49-F238E27FC236}">
                <a16:creationId xmlns:a16="http://schemas.microsoft.com/office/drawing/2014/main" id="{8634E97C-54D0-4548-8651-6EA9044D0E43}"/>
              </a:ext>
            </a:extLst>
          </p:cNvPr>
          <p:cNvCxnSpPr>
            <a:cxnSpLocks/>
          </p:cNvCxnSpPr>
          <p:nvPr/>
        </p:nvCxnSpPr>
        <p:spPr>
          <a:xfrm flipV="1">
            <a:off x="23638098" y="18233950"/>
            <a:ext cx="0" cy="793752"/>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0D168BF9-6E93-4FA8-962B-8C202F29A368}"/>
              </a:ext>
            </a:extLst>
          </p:cNvPr>
          <p:cNvCxnSpPr>
            <a:cxnSpLocks/>
          </p:cNvCxnSpPr>
          <p:nvPr/>
        </p:nvCxnSpPr>
        <p:spPr>
          <a:xfrm>
            <a:off x="23638098" y="18239247"/>
            <a:ext cx="791713" cy="0"/>
          </a:xfrm>
          <a:prstGeom prst="line">
            <a:avLst/>
          </a:prstGeom>
        </p:spPr>
        <p:style>
          <a:lnRef idx="1">
            <a:schemeClr val="dk1"/>
          </a:lnRef>
          <a:fillRef idx="0">
            <a:schemeClr val="dk1"/>
          </a:fillRef>
          <a:effectRef idx="0">
            <a:schemeClr val="dk1"/>
          </a:effectRef>
          <a:fontRef idx="minor">
            <a:schemeClr val="tx1"/>
          </a:fontRef>
        </p:style>
      </p:cxnSp>
      <p:sp>
        <p:nvSpPr>
          <p:cNvPr id="188" name="TextBox 187">
            <a:extLst>
              <a:ext uri="{FF2B5EF4-FFF2-40B4-BE49-F238E27FC236}">
                <a16:creationId xmlns:a16="http://schemas.microsoft.com/office/drawing/2014/main" id="{338F1DBA-167D-4843-AB1C-B28C7785ED3C}"/>
              </a:ext>
            </a:extLst>
          </p:cNvPr>
          <p:cNvSpPr txBox="1"/>
          <p:nvPr/>
        </p:nvSpPr>
        <p:spPr>
          <a:xfrm>
            <a:off x="24680905" y="17900159"/>
            <a:ext cx="338554" cy="461665"/>
          </a:xfrm>
          <a:prstGeom prst="rect">
            <a:avLst/>
          </a:prstGeom>
          <a:noFill/>
        </p:spPr>
        <p:txBody>
          <a:bodyPr wrap="none" rtlCol="0">
            <a:spAutoFit/>
          </a:bodyPr>
          <a:lstStyle/>
          <a:p>
            <a:r>
              <a:rPr lang="en-US" sz="2400" dirty="0"/>
              <a:t>*</a:t>
            </a:r>
          </a:p>
        </p:txBody>
      </p:sp>
      <p:cxnSp>
        <p:nvCxnSpPr>
          <p:cNvPr id="189" name="Straight Connector 188">
            <a:extLst>
              <a:ext uri="{FF2B5EF4-FFF2-40B4-BE49-F238E27FC236}">
                <a16:creationId xmlns:a16="http://schemas.microsoft.com/office/drawing/2014/main" id="{920CD828-0CE3-4176-9DF3-168D53E5F3BA}"/>
              </a:ext>
            </a:extLst>
          </p:cNvPr>
          <p:cNvCxnSpPr>
            <a:cxnSpLocks/>
          </p:cNvCxnSpPr>
          <p:nvPr/>
        </p:nvCxnSpPr>
        <p:spPr>
          <a:xfrm flipV="1">
            <a:off x="25256173" y="18173195"/>
            <a:ext cx="0" cy="132763"/>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8C70BE91-740D-45A9-B727-1E718412F6CE}"/>
              </a:ext>
            </a:extLst>
          </p:cNvPr>
          <p:cNvCxnSpPr>
            <a:cxnSpLocks/>
          </p:cNvCxnSpPr>
          <p:nvPr/>
        </p:nvCxnSpPr>
        <p:spPr>
          <a:xfrm flipV="1">
            <a:off x="24430186" y="18173577"/>
            <a:ext cx="0" cy="448346"/>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12496A31-97BC-4C5D-8062-A5EA00E6763E}"/>
              </a:ext>
            </a:extLst>
          </p:cNvPr>
          <p:cNvCxnSpPr>
            <a:cxnSpLocks/>
          </p:cNvCxnSpPr>
          <p:nvPr/>
        </p:nvCxnSpPr>
        <p:spPr>
          <a:xfrm>
            <a:off x="24431306" y="18171897"/>
            <a:ext cx="824867" cy="0"/>
          </a:xfrm>
          <a:prstGeom prst="line">
            <a:avLst/>
          </a:prstGeom>
        </p:spPr>
        <p:style>
          <a:lnRef idx="1">
            <a:schemeClr val="dk1"/>
          </a:lnRef>
          <a:fillRef idx="0">
            <a:schemeClr val="dk1"/>
          </a:fillRef>
          <a:effectRef idx="0">
            <a:schemeClr val="dk1"/>
          </a:effectRef>
          <a:fontRef idx="minor">
            <a:schemeClr val="tx1"/>
          </a:fontRef>
        </p:style>
      </p:cxnSp>
      <p:sp>
        <p:nvSpPr>
          <p:cNvPr id="196" name="TextBox 195">
            <a:extLst>
              <a:ext uri="{FF2B5EF4-FFF2-40B4-BE49-F238E27FC236}">
                <a16:creationId xmlns:a16="http://schemas.microsoft.com/office/drawing/2014/main" id="{52E23EC9-3F42-406F-B02C-4E552EF11405}"/>
              </a:ext>
            </a:extLst>
          </p:cNvPr>
          <p:cNvSpPr txBox="1"/>
          <p:nvPr/>
        </p:nvSpPr>
        <p:spPr>
          <a:xfrm>
            <a:off x="37773152" y="11514656"/>
            <a:ext cx="338554" cy="461665"/>
          </a:xfrm>
          <a:prstGeom prst="rect">
            <a:avLst/>
          </a:prstGeom>
          <a:noFill/>
        </p:spPr>
        <p:txBody>
          <a:bodyPr wrap="none" rtlCol="0">
            <a:spAutoFit/>
          </a:bodyPr>
          <a:lstStyle/>
          <a:p>
            <a:r>
              <a:rPr lang="en-US" sz="2400" dirty="0"/>
              <a:t>*</a:t>
            </a:r>
          </a:p>
        </p:txBody>
      </p:sp>
      <p:sp>
        <p:nvSpPr>
          <p:cNvPr id="197" name="TextBox 196">
            <a:extLst>
              <a:ext uri="{FF2B5EF4-FFF2-40B4-BE49-F238E27FC236}">
                <a16:creationId xmlns:a16="http://schemas.microsoft.com/office/drawing/2014/main" id="{FFFB7037-041E-4D42-AEC3-61C63F15F30E}"/>
              </a:ext>
            </a:extLst>
          </p:cNvPr>
          <p:cNvSpPr txBox="1"/>
          <p:nvPr/>
        </p:nvSpPr>
        <p:spPr>
          <a:xfrm>
            <a:off x="39058539" y="11747954"/>
            <a:ext cx="338554" cy="461665"/>
          </a:xfrm>
          <a:prstGeom prst="rect">
            <a:avLst/>
          </a:prstGeom>
          <a:noFill/>
        </p:spPr>
        <p:txBody>
          <a:bodyPr wrap="none" rtlCol="0">
            <a:spAutoFit/>
          </a:bodyPr>
          <a:lstStyle/>
          <a:p>
            <a:r>
              <a:rPr lang="en-US" sz="2400" dirty="0"/>
              <a:t>*</a:t>
            </a:r>
          </a:p>
        </p:txBody>
      </p:sp>
      <p:sp>
        <p:nvSpPr>
          <p:cNvPr id="198" name="TextBox 197">
            <a:extLst>
              <a:ext uri="{FF2B5EF4-FFF2-40B4-BE49-F238E27FC236}">
                <a16:creationId xmlns:a16="http://schemas.microsoft.com/office/drawing/2014/main" id="{C66FC34F-C604-429C-9707-901D184D8E3D}"/>
              </a:ext>
            </a:extLst>
          </p:cNvPr>
          <p:cNvSpPr txBox="1"/>
          <p:nvPr/>
        </p:nvSpPr>
        <p:spPr>
          <a:xfrm>
            <a:off x="40343926" y="11317473"/>
            <a:ext cx="338554" cy="461665"/>
          </a:xfrm>
          <a:prstGeom prst="rect">
            <a:avLst/>
          </a:prstGeom>
          <a:noFill/>
        </p:spPr>
        <p:txBody>
          <a:bodyPr wrap="none" rtlCol="0">
            <a:spAutoFit/>
          </a:bodyPr>
          <a:lstStyle/>
          <a:p>
            <a:r>
              <a:rPr lang="en-US" sz="2400" dirty="0"/>
              <a:t>*</a:t>
            </a:r>
          </a:p>
        </p:txBody>
      </p:sp>
      <p:sp>
        <p:nvSpPr>
          <p:cNvPr id="200" name="TextBox 199">
            <a:extLst>
              <a:ext uri="{FF2B5EF4-FFF2-40B4-BE49-F238E27FC236}">
                <a16:creationId xmlns:a16="http://schemas.microsoft.com/office/drawing/2014/main" id="{7B50F97F-DD1F-4A36-8852-972C91382EF8}"/>
              </a:ext>
            </a:extLst>
          </p:cNvPr>
          <p:cNvSpPr txBox="1"/>
          <p:nvPr/>
        </p:nvSpPr>
        <p:spPr>
          <a:xfrm>
            <a:off x="34758515" y="10095514"/>
            <a:ext cx="338554" cy="461665"/>
          </a:xfrm>
          <a:prstGeom prst="rect">
            <a:avLst/>
          </a:prstGeom>
          <a:noFill/>
        </p:spPr>
        <p:txBody>
          <a:bodyPr wrap="none" rtlCol="0">
            <a:spAutoFit/>
          </a:bodyPr>
          <a:lstStyle/>
          <a:p>
            <a:r>
              <a:rPr lang="en-US" sz="2400" dirty="0"/>
              <a:t>*</a:t>
            </a:r>
          </a:p>
        </p:txBody>
      </p:sp>
      <p:cxnSp>
        <p:nvCxnSpPr>
          <p:cNvPr id="201" name="Straight Connector 200">
            <a:extLst>
              <a:ext uri="{FF2B5EF4-FFF2-40B4-BE49-F238E27FC236}">
                <a16:creationId xmlns:a16="http://schemas.microsoft.com/office/drawing/2014/main" id="{C1616741-A026-4788-8341-3E0E9B698D50}"/>
              </a:ext>
            </a:extLst>
          </p:cNvPr>
          <p:cNvCxnSpPr>
            <a:cxnSpLocks/>
          </p:cNvCxnSpPr>
          <p:nvPr/>
        </p:nvCxnSpPr>
        <p:spPr>
          <a:xfrm flipV="1">
            <a:off x="34265654" y="10375010"/>
            <a:ext cx="1495" cy="14058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C7FCDE6A-4D12-4531-911F-504986911299}"/>
              </a:ext>
            </a:extLst>
          </p:cNvPr>
          <p:cNvCxnSpPr>
            <a:cxnSpLocks/>
          </p:cNvCxnSpPr>
          <p:nvPr/>
        </p:nvCxnSpPr>
        <p:spPr>
          <a:xfrm>
            <a:off x="34267149" y="10375009"/>
            <a:ext cx="1324277" cy="6961"/>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4E1AEFD7-D7DB-4772-B1C1-5F83A5C9B436}"/>
              </a:ext>
            </a:extLst>
          </p:cNvPr>
          <p:cNvCxnSpPr>
            <a:cxnSpLocks/>
          </p:cNvCxnSpPr>
          <p:nvPr/>
        </p:nvCxnSpPr>
        <p:spPr>
          <a:xfrm flipV="1">
            <a:off x="35591426" y="10381970"/>
            <a:ext cx="0" cy="7199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10372</TotalTime>
  <Words>735</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Pagnier</cp:lastModifiedBy>
  <cp:revision>881</cp:revision>
  <cp:lastPrinted>2018-03-23T17:00:33Z</cp:lastPrinted>
  <dcterms:created xsi:type="dcterms:W3CDTF">2011-05-19T09:45:11Z</dcterms:created>
  <dcterms:modified xsi:type="dcterms:W3CDTF">2018-11-02T16:32:23Z</dcterms:modified>
</cp:coreProperties>
</file>